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handoutMasterIdLst>
    <p:handoutMasterId r:id="rId47"/>
  </p:handoutMasterIdLst>
  <p:sldIdLst>
    <p:sldId id="567" r:id="rId5"/>
    <p:sldId id="833" r:id="rId6"/>
    <p:sldId id="834" r:id="rId7"/>
    <p:sldId id="577" r:id="rId8"/>
    <p:sldId id="964" r:id="rId9"/>
    <p:sldId id="579" r:id="rId10"/>
    <p:sldId id="574" r:id="rId11"/>
    <p:sldId id="965" r:id="rId12"/>
    <p:sldId id="966" r:id="rId13"/>
    <p:sldId id="967" r:id="rId14"/>
    <p:sldId id="968" r:id="rId15"/>
    <p:sldId id="969" r:id="rId16"/>
    <p:sldId id="970" r:id="rId17"/>
    <p:sldId id="632" r:id="rId18"/>
    <p:sldId id="873" r:id="rId19"/>
    <p:sldId id="874" r:id="rId20"/>
    <p:sldId id="971" r:id="rId21"/>
    <p:sldId id="793" r:id="rId22"/>
    <p:sldId id="826" r:id="rId23"/>
    <p:sldId id="972" r:id="rId24"/>
    <p:sldId id="973" r:id="rId25"/>
    <p:sldId id="974" r:id="rId26"/>
    <p:sldId id="975" r:id="rId27"/>
    <p:sldId id="796" r:id="rId28"/>
    <p:sldId id="918" r:id="rId29"/>
    <p:sldId id="919" r:id="rId30"/>
    <p:sldId id="943" r:id="rId31"/>
    <p:sldId id="797" r:id="rId32"/>
    <p:sldId id="825" r:id="rId33"/>
    <p:sldId id="976" r:id="rId34"/>
    <p:sldId id="977" r:id="rId35"/>
    <p:sldId id="814" r:id="rId36"/>
    <p:sldId id="847" r:id="rId37"/>
    <p:sldId id="848" r:id="rId38"/>
    <p:sldId id="978" r:id="rId39"/>
    <p:sldId id="771" r:id="rId40"/>
    <p:sldId id="813" r:id="rId41"/>
    <p:sldId id="979" r:id="rId42"/>
    <p:sldId id="980" r:id="rId43"/>
    <p:sldId id="850" r:id="rId44"/>
    <p:sldId id="818" r:id="rId4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13" autoAdjust="0"/>
    <p:restoredTop sz="96056"/>
  </p:normalViewPr>
  <p:slideViewPr>
    <p:cSldViewPr>
      <p:cViewPr varScale="1">
        <p:scale>
          <a:sx n="105" d="100"/>
          <a:sy n="105" d="100"/>
        </p:scale>
        <p:origin x="208" y="480"/>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12/4/25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12/4/25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37</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190CC-100D-C05F-E5F9-CD7F44648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8BFF7-BC2A-FDD4-1307-73216ECDF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35E7D2-1D89-D178-1AAB-CC5150CCF6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E8FDB0-E66B-A563-EC9B-A7FD65CFD4F0}"/>
              </a:ext>
            </a:extLst>
          </p:cNvPr>
          <p:cNvSpPr>
            <a:spLocks noGrp="1"/>
          </p:cNvSpPr>
          <p:nvPr>
            <p:ph type="sldNum" sz="quarter" idx="5"/>
          </p:nvPr>
        </p:nvSpPr>
        <p:spPr/>
        <p:txBody>
          <a:bodyPr/>
          <a:lstStyle/>
          <a:p>
            <a:fld id="{B0FCC8D5-6D68-A443-97C0-91AE5977134B}" type="slidenum">
              <a:rPr lang="en-US" smtClean="0"/>
              <a:pPr/>
              <a:t>38</a:t>
            </a:fld>
            <a:endParaRPr lang="en-US" dirty="0"/>
          </a:p>
        </p:txBody>
      </p:sp>
    </p:spTree>
    <p:extLst>
      <p:ext uri="{BB962C8B-B14F-4D97-AF65-F5344CB8AC3E}">
        <p14:creationId xmlns:p14="http://schemas.microsoft.com/office/powerpoint/2010/main" val="353654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C1FCF-EFF9-56E9-E465-B01694E6D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A853A8-4990-EE2E-D94D-A761E35D12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08F114-94BD-CBE2-171B-2B7FDCDD4D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CB0E71-DA02-A07E-FE04-AB6439E0C7E0}"/>
              </a:ext>
            </a:extLst>
          </p:cNvPr>
          <p:cNvSpPr>
            <a:spLocks noGrp="1"/>
          </p:cNvSpPr>
          <p:nvPr>
            <p:ph type="sldNum" sz="quarter" idx="5"/>
          </p:nvPr>
        </p:nvSpPr>
        <p:spPr/>
        <p:txBody>
          <a:bodyPr/>
          <a:lstStyle/>
          <a:p>
            <a:fld id="{B0FCC8D5-6D68-A443-97C0-91AE5977134B}" type="slidenum">
              <a:rPr lang="en-US" smtClean="0"/>
              <a:pPr/>
              <a:t>39</a:t>
            </a:fld>
            <a:endParaRPr lang="en-US" dirty="0"/>
          </a:p>
        </p:txBody>
      </p:sp>
    </p:spTree>
    <p:extLst>
      <p:ext uri="{BB962C8B-B14F-4D97-AF65-F5344CB8AC3E}">
        <p14:creationId xmlns:p14="http://schemas.microsoft.com/office/powerpoint/2010/main" val="3268518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40</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54093"/>
            <a:ext cx="4343400"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7034"/>
            <a:ext cx="4267200"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6" y="20738"/>
            <a:ext cx="12153491" cy="6816523"/>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EB17A-0127-8E57-E246-38E93EDFD99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3A13EF3-BE8E-7D98-F2D9-C8F19279BFBE}"/>
              </a:ext>
            </a:extLst>
          </p:cNvPr>
          <p:cNvSpPr>
            <a:spLocks noGrp="1"/>
          </p:cNvSpPr>
          <p:nvPr>
            <p:ph type="body" sz="quarter" idx="23"/>
          </p:nvPr>
        </p:nvSpPr>
        <p:spPr>
          <a:xfrm>
            <a:off x="942741" y="2017998"/>
            <a:ext cx="10270659" cy="3773202"/>
          </a:xfrm>
        </p:spPr>
        <p:txBody>
          <a:bodyPr/>
          <a:lstStyle/>
          <a:p>
            <a:pPr marR="0">
              <a:lnSpc>
                <a:spcPct val="100000"/>
              </a:lnSpc>
              <a:spcBef>
                <a:spcPts val="0"/>
              </a:spcBef>
              <a:spcAft>
                <a:spcPts val="0"/>
              </a:spcAft>
            </a:pPr>
            <a:r>
              <a:rPr lang="en-US" sz="4000" dirty="0"/>
              <a:t>“Truly I tell you, anyone who hears my word and believes him who sent me has eternal life and will not come under judgment but has passed from death to life. </a:t>
            </a:r>
            <a:endParaRPr lang="en-US" sz="4000" dirty="0">
              <a:solidFill>
                <a:srgbClr val="CFBEB2"/>
              </a:solidFill>
            </a:endParaRPr>
          </a:p>
          <a:p>
            <a:pPr marR="0">
              <a:lnSpc>
                <a:spcPct val="100000"/>
              </a:lnSpc>
              <a:spcBef>
                <a:spcPts val="0"/>
              </a:spcBef>
              <a:spcAft>
                <a:spcPts val="0"/>
              </a:spcAft>
            </a:pP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DF9C3563-FB6B-C2EB-AB9C-8EFD679DC765}"/>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5:19-30</a:t>
            </a:r>
            <a:endParaRPr lang="en-US" dirty="0"/>
          </a:p>
        </p:txBody>
      </p:sp>
    </p:spTree>
    <p:extLst>
      <p:ext uri="{BB962C8B-B14F-4D97-AF65-F5344CB8AC3E}">
        <p14:creationId xmlns:p14="http://schemas.microsoft.com/office/powerpoint/2010/main" val="2759730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59285-11D0-C351-D89E-A568B6A3C69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9667ABA-DADA-A79B-C34C-CF50AFEE2EB8}"/>
              </a:ext>
            </a:extLst>
          </p:cNvPr>
          <p:cNvSpPr>
            <a:spLocks noGrp="1"/>
          </p:cNvSpPr>
          <p:nvPr>
            <p:ph type="body" sz="quarter" idx="23"/>
          </p:nvPr>
        </p:nvSpPr>
        <p:spPr>
          <a:xfrm>
            <a:off x="760412" y="1828800"/>
            <a:ext cx="10711515" cy="3849402"/>
          </a:xfrm>
        </p:spPr>
        <p:txBody>
          <a:bodyPr/>
          <a:lstStyle/>
          <a:p>
            <a:pPr marR="0">
              <a:lnSpc>
                <a:spcPct val="100000"/>
              </a:lnSpc>
              <a:spcBef>
                <a:spcPts val="0"/>
              </a:spcBef>
              <a:spcAft>
                <a:spcPts val="0"/>
              </a:spcAft>
            </a:pPr>
            <a:r>
              <a:rPr lang="en-US" sz="3900" dirty="0"/>
              <a:t>“Truly I tell you, an hour is coming, and is now here, when the dead will hear the voice of the Son of God, and those who hear will live. For just as the Father has life in himself, so also he has granted to the Son to have life in himself. And he has granted him the right to pass judgment, because he is the Son of Man. </a:t>
            </a:r>
            <a:r>
              <a:rPr lang="en-US" sz="3900" dirty="0">
                <a:solidFill>
                  <a:srgbClr val="CFBEB2"/>
                </a:solidFill>
              </a:rPr>
              <a:t>→</a:t>
            </a:r>
            <a:endParaRPr lang="en-US" sz="3900" dirty="0"/>
          </a:p>
        </p:txBody>
      </p:sp>
      <p:sp>
        <p:nvSpPr>
          <p:cNvPr id="2" name="Text Placeholder 2">
            <a:extLst>
              <a:ext uri="{FF2B5EF4-FFF2-40B4-BE49-F238E27FC236}">
                <a16:creationId xmlns:a16="http://schemas.microsoft.com/office/drawing/2014/main" id="{A704113A-B7D3-6399-AA08-D9E6CF5CBF47}"/>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5:19-30</a:t>
            </a:r>
            <a:endParaRPr lang="en-US" dirty="0"/>
          </a:p>
        </p:txBody>
      </p:sp>
    </p:spTree>
    <p:extLst>
      <p:ext uri="{BB962C8B-B14F-4D97-AF65-F5344CB8AC3E}">
        <p14:creationId xmlns:p14="http://schemas.microsoft.com/office/powerpoint/2010/main" val="4294213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6285A-C3F2-1B16-777B-B357CABB8EC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68C035A-0FD3-C3A2-1892-2502906DB96D}"/>
              </a:ext>
            </a:extLst>
          </p:cNvPr>
          <p:cNvSpPr>
            <a:spLocks noGrp="1"/>
          </p:cNvSpPr>
          <p:nvPr>
            <p:ph type="body" sz="quarter" idx="23"/>
          </p:nvPr>
        </p:nvSpPr>
        <p:spPr>
          <a:xfrm>
            <a:off x="942741" y="1752600"/>
            <a:ext cx="10270659" cy="4267200"/>
          </a:xfrm>
        </p:spPr>
        <p:txBody>
          <a:bodyPr/>
          <a:lstStyle/>
          <a:p>
            <a:pPr marR="0">
              <a:lnSpc>
                <a:spcPct val="100000"/>
              </a:lnSpc>
              <a:spcBef>
                <a:spcPts val="0"/>
              </a:spcBef>
              <a:spcAft>
                <a:spcPts val="0"/>
              </a:spcAft>
            </a:pPr>
            <a:r>
              <a:rPr lang="en-US" sz="4000" dirty="0"/>
              <a:t>Do not be amazed at this, because a time is coming when all who are in the graves will hear his voice and come out—those who have done good things, to the resurrection of life, but those who have done wicked things, to the resurrection of condemnation.</a:t>
            </a:r>
          </a:p>
          <a:p>
            <a:pPr marR="0">
              <a:lnSpc>
                <a:spcPct val="100000"/>
              </a:lnSpc>
              <a:spcBef>
                <a:spcPts val="0"/>
              </a:spcBef>
              <a:spcAft>
                <a:spcPts val="0"/>
              </a:spcAft>
            </a:pP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9BDE88A4-3A0E-3A76-C1F8-33E4BB6FC7C9}"/>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5:19-30</a:t>
            </a:r>
            <a:endParaRPr lang="en-US" dirty="0"/>
          </a:p>
        </p:txBody>
      </p:sp>
    </p:spTree>
    <p:extLst>
      <p:ext uri="{BB962C8B-B14F-4D97-AF65-F5344CB8AC3E}">
        <p14:creationId xmlns:p14="http://schemas.microsoft.com/office/powerpoint/2010/main" val="3898788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9C81E-439E-16C8-D422-91E70566F4B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288A634-F281-40FC-08EA-20E4EEAB5139}"/>
              </a:ext>
            </a:extLst>
          </p:cNvPr>
          <p:cNvSpPr>
            <a:spLocks noGrp="1"/>
          </p:cNvSpPr>
          <p:nvPr>
            <p:ph type="body" sz="quarter" idx="23"/>
          </p:nvPr>
        </p:nvSpPr>
        <p:spPr>
          <a:xfrm>
            <a:off x="942741" y="1981200"/>
            <a:ext cx="10270659" cy="4267200"/>
          </a:xfrm>
        </p:spPr>
        <p:txBody>
          <a:bodyPr/>
          <a:lstStyle/>
          <a:p>
            <a:pPr marR="0">
              <a:lnSpc>
                <a:spcPct val="100000"/>
              </a:lnSpc>
              <a:spcBef>
                <a:spcPts val="0"/>
              </a:spcBef>
              <a:spcAft>
                <a:spcPts val="0"/>
              </a:spcAft>
            </a:pPr>
            <a:r>
              <a:rPr lang="en-US" sz="4000" dirty="0"/>
              <a:t>“I can do nothing on my own. </a:t>
            </a:r>
          </a:p>
          <a:p>
            <a:pPr marR="0">
              <a:lnSpc>
                <a:spcPct val="100000"/>
              </a:lnSpc>
              <a:spcBef>
                <a:spcPts val="0"/>
              </a:spcBef>
              <a:spcAft>
                <a:spcPts val="0"/>
              </a:spcAft>
            </a:pPr>
            <a:r>
              <a:rPr lang="en-US" sz="4000" dirty="0"/>
              <a:t>I judge only as I hear, and my judgment is just, because I do not seek my own will, but the will of him who sent me.</a:t>
            </a:r>
          </a:p>
        </p:txBody>
      </p:sp>
      <p:sp>
        <p:nvSpPr>
          <p:cNvPr id="2" name="Text Placeholder 2">
            <a:extLst>
              <a:ext uri="{FF2B5EF4-FFF2-40B4-BE49-F238E27FC236}">
                <a16:creationId xmlns:a16="http://schemas.microsoft.com/office/drawing/2014/main" id="{9E1A764F-CE64-2232-414D-5EBB440E9A3F}"/>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5:19-30</a:t>
            </a:r>
            <a:endParaRPr lang="en-US" dirty="0"/>
          </a:p>
        </p:txBody>
      </p:sp>
    </p:spTree>
    <p:extLst>
      <p:ext uri="{BB962C8B-B14F-4D97-AF65-F5344CB8AC3E}">
        <p14:creationId xmlns:p14="http://schemas.microsoft.com/office/powerpoint/2010/main" val="3655363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What did Jesus mean</a:t>
            </a:r>
          </a:p>
          <a:p>
            <a:r>
              <a:rPr lang="en-US" sz="4000" b="1" dirty="0"/>
              <a:t> when he said, “The Son is not able to do anything on his own, but only what he sees the Father doing” </a:t>
            </a:r>
          </a:p>
          <a:p>
            <a:r>
              <a:rPr lang="en-US" sz="4000" b="1" dirty="0"/>
              <a:t>(v. 19)?</a:t>
            </a:r>
          </a:p>
        </p:txBody>
      </p:sp>
    </p:spTree>
    <p:extLst>
      <p:ext uri="{BB962C8B-B14F-4D97-AF65-F5344CB8AC3E}">
        <p14:creationId xmlns:p14="http://schemas.microsoft.com/office/powerpoint/2010/main" val="2008875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EE2B-7820-8777-0FD8-363E27E274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CF49E1-F796-2604-00BB-DB928BBCA419}"/>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5AD4366-2809-AB43-DD29-B196599F0A3A}"/>
              </a:ext>
            </a:extLst>
          </p:cNvPr>
          <p:cNvSpPr>
            <a:spLocks noGrp="1"/>
          </p:cNvSpPr>
          <p:nvPr>
            <p:ph type="body" sz="quarter" idx="19"/>
          </p:nvPr>
        </p:nvSpPr>
        <p:spPr>
          <a:xfrm>
            <a:off x="4037013" y="457200"/>
            <a:ext cx="7391399" cy="5943600"/>
          </a:xfrm>
        </p:spPr>
        <p:txBody>
          <a:bodyPr anchor="ctr"/>
          <a:lstStyle/>
          <a:p>
            <a:r>
              <a:rPr lang="en-US" sz="4000" b="1" dirty="0"/>
              <a:t>How does the courtroom image of an expert witness help us understand Jesus’s relationship with the Father and His authority over all? In what ways does this challenge modern notions of individual autonomy?</a:t>
            </a:r>
          </a:p>
        </p:txBody>
      </p:sp>
    </p:spTree>
    <p:extLst>
      <p:ext uri="{BB962C8B-B14F-4D97-AF65-F5344CB8AC3E}">
        <p14:creationId xmlns:p14="http://schemas.microsoft.com/office/powerpoint/2010/main" val="2143452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FE66-62EA-7BA6-A669-96BC0A6A883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7A2075-C9E2-2752-DAEE-953287CF67E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E6B29F5-02BD-5C4E-2641-4CCEEE540673}"/>
              </a:ext>
            </a:extLst>
          </p:cNvPr>
          <p:cNvSpPr>
            <a:spLocks noGrp="1"/>
          </p:cNvSpPr>
          <p:nvPr>
            <p:ph type="body" sz="quarter" idx="19"/>
          </p:nvPr>
        </p:nvSpPr>
        <p:spPr>
          <a:xfrm>
            <a:off x="4037013" y="457200"/>
            <a:ext cx="7391399" cy="5943600"/>
          </a:xfrm>
        </p:spPr>
        <p:txBody>
          <a:bodyPr anchor="ctr"/>
          <a:lstStyle/>
          <a:p>
            <a:r>
              <a:rPr lang="en-US" sz="4000" b="1" dirty="0"/>
              <a:t>If Jesus’s authority is rooted in His submission to the Father’s will and His doing only what He sees the Father do, how might that shape how you respond to Jesus’s words and work in your life?</a:t>
            </a:r>
          </a:p>
        </p:txBody>
      </p:sp>
    </p:spTree>
    <p:extLst>
      <p:ext uri="{BB962C8B-B14F-4D97-AF65-F5344CB8AC3E}">
        <p14:creationId xmlns:p14="http://schemas.microsoft.com/office/powerpoint/2010/main" val="4201980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88189-F900-3174-746C-E34DFE28F9E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A018B6-8CBC-F0AA-09EF-822918EDB16C}"/>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1E25286-52D1-9D97-E1CE-341AD4F5A581}"/>
              </a:ext>
            </a:extLst>
          </p:cNvPr>
          <p:cNvSpPr>
            <a:spLocks noGrp="1"/>
          </p:cNvSpPr>
          <p:nvPr>
            <p:ph type="body" sz="quarter" idx="19"/>
          </p:nvPr>
        </p:nvSpPr>
        <p:spPr>
          <a:xfrm>
            <a:off x="4037013" y="457200"/>
            <a:ext cx="7391399" cy="5943600"/>
          </a:xfrm>
        </p:spPr>
        <p:txBody>
          <a:bodyPr anchor="ctr"/>
          <a:lstStyle/>
          <a:p>
            <a:r>
              <a:rPr lang="en-US" sz="4000" b="1" dirty="0"/>
              <a:t>Where might you </a:t>
            </a:r>
          </a:p>
          <a:p>
            <a:r>
              <a:rPr lang="en-US" sz="4000" b="1" dirty="0"/>
              <a:t>need to recognize His authority rather than “doing your own thing”?</a:t>
            </a:r>
          </a:p>
        </p:txBody>
      </p:sp>
    </p:spTree>
    <p:extLst>
      <p:ext uri="{BB962C8B-B14F-4D97-AF65-F5344CB8AC3E}">
        <p14:creationId xmlns:p14="http://schemas.microsoft.com/office/powerpoint/2010/main" val="777460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The </a:t>
            </a:r>
            <a:r>
              <a:rPr lang="en-US" sz="5500" u="sng" dirty="0"/>
              <a:t>Corroborating</a:t>
            </a:r>
            <a:r>
              <a:rPr lang="en-US" sz="5500" dirty="0"/>
              <a:t> </a:t>
            </a:r>
            <a:br>
              <a:rPr lang="en-US" sz="5500" dirty="0"/>
            </a:br>
            <a:r>
              <a:rPr lang="en-US" sz="5500" dirty="0"/>
              <a:t>Witnesses: </a:t>
            </a:r>
            <a:r>
              <a:rPr lang="en-US" sz="5500" u="sng" dirty="0"/>
              <a:t>John the Baptist</a:t>
            </a:r>
            <a:r>
              <a:rPr lang="en-US" sz="5500" dirty="0"/>
              <a:t>, Works, the </a:t>
            </a:r>
            <a:r>
              <a:rPr lang="en-US" sz="5500" u="sng" dirty="0"/>
              <a:t>Father</a:t>
            </a:r>
            <a:r>
              <a:rPr lang="en-US" sz="5500" dirty="0"/>
              <a:t>, </a:t>
            </a:r>
            <a:r>
              <a:rPr lang="en-US" sz="5500" u="sng" dirty="0"/>
              <a:t>Scripture</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677418" y="1869278"/>
            <a:ext cx="10833988" cy="4150522"/>
          </a:xfrm>
        </p:spPr>
        <p:txBody>
          <a:bodyPr/>
          <a:lstStyle/>
          <a:p>
            <a:pPr>
              <a:lnSpc>
                <a:spcPct val="112000"/>
              </a:lnSpc>
              <a:spcAft>
                <a:spcPts val="0"/>
              </a:spcAft>
            </a:pPr>
            <a:r>
              <a:rPr lang="en-US" sz="4000" dirty="0"/>
              <a:t>“If I testify about myself, my testimony is not true. There is another who testifies about me, and I know that the testimony he gives about me is true. You sent messengers to John, and he testified to the truth. </a:t>
            </a:r>
          </a:p>
          <a:p>
            <a:pPr>
              <a:lnSpc>
                <a:spcPct val="112000"/>
              </a:lnSpc>
              <a:spcAft>
                <a:spcPts val="0"/>
              </a:spcAft>
            </a:pPr>
            <a:r>
              <a:rPr lang="en-US" sz="4000" dirty="0">
                <a:solidFill>
                  <a:srgbClr val="CFBEB2"/>
                </a:solidFill>
              </a:rPr>
              <a:t>→</a:t>
            </a:r>
            <a:endParaRPr lang="en-US" sz="4000" dirty="0"/>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5:31-40</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066800"/>
            <a:ext cx="10940118" cy="5334000"/>
          </a:xfrm>
        </p:spPr>
        <p:txBody>
          <a:bodyPr/>
          <a:lstStyle/>
          <a:p>
            <a:pPr>
              <a:lnSpc>
                <a:spcPct val="100000"/>
              </a:lnSpc>
            </a:pPr>
            <a:r>
              <a:rPr lang="en-US" sz="3000" b="0" dirty="0">
                <a:solidFill>
                  <a:srgbClr val="867A72"/>
                </a:solidFill>
                <a:latin typeface="Montserrat Light" pitchFamily="2" charset="77"/>
              </a:rPr>
              <a:t>The gospel of</a:t>
            </a:r>
          </a:p>
          <a:p>
            <a:pPr>
              <a:lnSpc>
                <a:spcPct val="100000"/>
              </a:lnSpc>
            </a:pPr>
            <a:r>
              <a:rPr lang="en-US" sz="12000" dirty="0">
                <a:solidFill>
                  <a:srgbClr val="867A72"/>
                </a:solidFill>
              </a:rPr>
              <a:t>john</a:t>
            </a:r>
          </a:p>
          <a:p>
            <a:endParaRPr lang="en-US" sz="4000" b="0" dirty="0">
              <a:solidFill>
                <a:schemeClr val="accent3"/>
              </a:solidFill>
              <a:latin typeface="Montserrat Light" pitchFamily="2" charset="77"/>
            </a:endParaRPr>
          </a:p>
          <a:p>
            <a:endParaRPr lang="en-US" sz="2800" dirty="0">
              <a:solidFill>
                <a:schemeClr val="accent3"/>
              </a:solidFill>
              <a:latin typeface="Montserrat Light" pitchFamily="2" charset="77"/>
            </a:endParaRPr>
          </a:p>
          <a:p>
            <a:pPr>
              <a:lnSpc>
                <a:spcPct val="100000"/>
              </a:lnSpc>
            </a:pPr>
            <a:r>
              <a:rPr lang="en-US" sz="2800" dirty="0">
                <a:solidFill>
                  <a:schemeClr val="accent3"/>
                </a:solidFill>
                <a:latin typeface="Montserrat ExtraBold" pitchFamily="2" charset="77"/>
              </a:rPr>
              <a:t>Session Ten:</a:t>
            </a:r>
            <a:r>
              <a:rPr lang="en-US" sz="2800" b="0" dirty="0">
                <a:solidFill>
                  <a:schemeClr val="accent3"/>
                </a:solidFill>
                <a:latin typeface="Montserrat Medium" pitchFamily="2" charset="77"/>
              </a:rPr>
              <a:t> Jesus’s Discourse </a:t>
            </a:r>
          </a:p>
          <a:p>
            <a:pPr>
              <a:lnSpc>
                <a:spcPct val="100000"/>
              </a:lnSpc>
            </a:pPr>
            <a:r>
              <a:rPr lang="en-US" sz="2800" b="0" dirty="0">
                <a:solidFill>
                  <a:schemeClr val="accent3"/>
                </a:solidFill>
                <a:latin typeface="Montserrat Medium" pitchFamily="2" charset="77"/>
              </a:rPr>
              <a:t>on His Authority</a:t>
            </a:r>
          </a:p>
          <a:p>
            <a:pPr>
              <a:lnSpc>
                <a:spcPct val="100000"/>
              </a:lnSpc>
            </a:pPr>
            <a:endParaRPr lang="en-US" sz="4000" b="0" dirty="0">
              <a:solidFill>
                <a:schemeClr val="accent3"/>
              </a:solidFill>
              <a:latin typeface="Montserrat Medium" pitchFamily="2" charset="77"/>
            </a:endParaRPr>
          </a:p>
        </p:txBody>
      </p:sp>
      <p:cxnSp>
        <p:nvCxnSpPr>
          <p:cNvPr id="5" name="Straight Connector 4">
            <a:extLst>
              <a:ext uri="{FF2B5EF4-FFF2-40B4-BE49-F238E27FC236}">
                <a16:creationId xmlns:a16="http://schemas.microsoft.com/office/drawing/2014/main" id="{D7738542-4503-5D5C-DC62-D91127017379}"/>
              </a:ext>
            </a:extLst>
          </p:cNvPr>
          <p:cNvCxnSpPr>
            <a:cxnSpLocks/>
          </p:cNvCxnSpPr>
          <p:nvPr/>
        </p:nvCxnSpPr>
        <p:spPr>
          <a:xfrm>
            <a:off x="2208212" y="3886200"/>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BAE4F-5BEB-C9AE-778B-C313A9ECEF1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2F29A9B-6F1D-3964-DA60-D3786705BE93}"/>
              </a:ext>
            </a:extLst>
          </p:cNvPr>
          <p:cNvSpPr>
            <a:spLocks noGrp="1"/>
          </p:cNvSpPr>
          <p:nvPr>
            <p:ph type="body" sz="quarter" idx="23"/>
          </p:nvPr>
        </p:nvSpPr>
        <p:spPr>
          <a:xfrm>
            <a:off x="677418" y="2021678"/>
            <a:ext cx="10833988" cy="4150522"/>
          </a:xfrm>
        </p:spPr>
        <p:txBody>
          <a:bodyPr/>
          <a:lstStyle/>
          <a:p>
            <a:pPr>
              <a:lnSpc>
                <a:spcPct val="112000"/>
              </a:lnSpc>
              <a:spcAft>
                <a:spcPts val="0"/>
              </a:spcAft>
            </a:pPr>
            <a:r>
              <a:rPr lang="en-US" sz="4000" dirty="0"/>
              <a:t>I don’t receive human testimony, but I say these things so that you may be saved. John was a burning and shining lamp, and you were willing to rejoice for a while in his light.</a:t>
            </a:r>
          </a:p>
          <a:p>
            <a:pPr>
              <a:lnSpc>
                <a:spcPct val="112000"/>
              </a:lnSpc>
              <a:spcAft>
                <a:spcPts val="0"/>
              </a:spcAft>
            </a:pPr>
            <a:r>
              <a:rPr lang="en-US" sz="4000" dirty="0">
                <a:solidFill>
                  <a:srgbClr val="CFBEB2"/>
                </a:solidFill>
              </a:rPr>
              <a:t>→</a:t>
            </a:r>
            <a:endParaRPr lang="en-US" sz="4000" dirty="0"/>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A33D99BA-D8BB-E76A-82C4-7D432C2AE6B5}"/>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5:31-40</a:t>
            </a:r>
            <a:endParaRPr lang="en-US" dirty="0"/>
          </a:p>
        </p:txBody>
      </p:sp>
    </p:spTree>
    <p:extLst>
      <p:ext uri="{BB962C8B-B14F-4D97-AF65-F5344CB8AC3E}">
        <p14:creationId xmlns:p14="http://schemas.microsoft.com/office/powerpoint/2010/main" val="616773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B07A3-DFE1-03AE-FDB5-B256A17025A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650F99A-F484-CDD1-D425-A3E7FF079647}"/>
              </a:ext>
            </a:extLst>
          </p:cNvPr>
          <p:cNvSpPr>
            <a:spLocks noGrp="1"/>
          </p:cNvSpPr>
          <p:nvPr>
            <p:ph type="body" sz="quarter" idx="23"/>
          </p:nvPr>
        </p:nvSpPr>
        <p:spPr>
          <a:xfrm>
            <a:off x="677418" y="1828800"/>
            <a:ext cx="10833988" cy="4150522"/>
          </a:xfrm>
        </p:spPr>
        <p:txBody>
          <a:bodyPr/>
          <a:lstStyle/>
          <a:p>
            <a:pPr>
              <a:lnSpc>
                <a:spcPct val="112000"/>
              </a:lnSpc>
              <a:spcAft>
                <a:spcPts val="0"/>
              </a:spcAft>
            </a:pPr>
            <a:r>
              <a:rPr lang="en-US" sz="4000" dirty="0"/>
              <a:t>“But I have a greater testimony than John’s because of the works that the Father has given me to accomplish. These very works I am doing testify about me that the Father has sent me. The Father who sent me has himself testified about me.  </a:t>
            </a:r>
            <a:r>
              <a:rPr lang="en-US" sz="4000" dirty="0">
                <a:solidFill>
                  <a:srgbClr val="CFBEB2"/>
                </a:solidFill>
              </a:rPr>
              <a:t>→</a:t>
            </a:r>
            <a:endParaRPr lang="en-US" sz="4000" dirty="0"/>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37B2EABF-39F9-4CCC-249E-8195BED3C935}"/>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5:31-40</a:t>
            </a:r>
            <a:endParaRPr lang="en-US" dirty="0"/>
          </a:p>
        </p:txBody>
      </p:sp>
    </p:spTree>
    <p:extLst>
      <p:ext uri="{BB962C8B-B14F-4D97-AF65-F5344CB8AC3E}">
        <p14:creationId xmlns:p14="http://schemas.microsoft.com/office/powerpoint/2010/main" val="34829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1744F-9FDA-3482-003C-100155F7CEF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1EEECFF-B97F-4ADC-AB2F-945FF54151B4}"/>
              </a:ext>
            </a:extLst>
          </p:cNvPr>
          <p:cNvSpPr>
            <a:spLocks noGrp="1"/>
          </p:cNvSpPr>
          <p:nvPr>
            <p:ph type="body" sz="quarter" idx="23"/>
          </p:nvPr>
        </p:nvSpPr>
        <p:spPr>
          <a:xfrm>
            <a:off x="677418" y="2021678"/>
            <a:ext cx="10833988" cy="4150522"/>
          </a:xfrm>
        </p:spPr>
        <p:txBody>
          <a:bodyPr/>
          <a:lstStyle/>
          <a:p>
            <a:pPr>
              <a:lnSpc>
                <a:spcPct val="112000"/>
              </a:lnSpc>
              <a:spcAft>
                <a:spcPts val="0"/>
              </a:spcAft>
            </a:pPr>
            <a:r>
              <a:rPr lang="en-US" sz="4000" dirty="0"/>
              <a:t>You have not heard his voice at any time, and you haven’t seen his form. You don’t have his word residing in you, because you don’t believe the one he sent. </a:t>
            </a:r>
          </a:p>
          <a:p>
            <a:pPr>
              <a:lnSpc>
                <a:spcPct val="112000"/>
              </a:lnSpc>
              <a:spcAft>
                <a:spcPts val="0"/>
              </a:spcAft>
            </a:pPr>
            <a:r>
              <a:rPr lang="en-US" sz="4000" dirty="0">
                <a:solidFill>
                  <a:srgbClr val="CFBEB2"/>
                </a:solidFill>
              </a:rPr>
              <a:t>→</a:t>
            </a:r>
            <a:endParaRPr lang="en-US" sz="4000" dirty="0"/>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A5DDA380-0F41-CF4E-773A-ED0B880D5B44}"/>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5:31-40</a:t>
            </a:r>
            <a:endParaRPr lang="en-US" dirty="0"/>
          </a:p>
        </p:txBody>
      </p:sp>
    </p:spTree>
    <p:extLst>
      <p:ext uri="{BB962C8B-B14F-4D97-AF65-F5344CB8AC3E}">
        <p14:creationId xmlns:p14="http://schemas.microsoft.com/office/powerpoint/2010/main" val="4110772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EC26B-58BA-45BB-F7E0-41D9DCC5471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B225856-348E-BB4B-3058-F65232777B0E}"/>
              </a:ext>
            </a:extLst>
          </p:cNvPr>
          <p:cNvSpPr>
            <a:spLocks noGrp="1"/>
          </p:cNvSpPr>
          <p:nvPr>
            <p:ph type="body" sz="quarter" idx="23"/>
          </p:nvPr>
        </p:nvSpPr>
        <p:spPr>
          <a:xfrm>
            <a:off x="677418" y="2021678"/>
            <a:ext cx="10833988" cy="4150522"/>
          </a:xfrm>
        </p:spPr>
        <p:txBody>
          <a:bodyPr/>
          <a:lstStyle/>
          <a:p>
            <a:pPr>
              <a:lnSpc>
                <a:spcPct val="112000"/>
              </a:lnSpc>
              <a:spcAft>
                <a:spcPts val="0"/>
              </a:spcAft>
            </a:pPr>
            <a:r>
              <a:rPr lang="en-US" sz="4000" dirty="0"/>
              <a:t>You pore over the Scriptures because you think you have eternal life in them, and yet they testify about me. But you are not willing to come to me so that you may have life.</a:t>
            </a:r>
          </a:p>
          <a:p>
            <a:pPr>
              <a:lnSpc>
                <a:spcPct val="112000"/>
              </a:lnSpc>
              <a:spcAft>
                <a:spcPts val="0"/>
              </a:spcAft>
            </a:pPr>
            <a:endParaRPr lang="en-US" sz="4000" dirty="0"/>
          </a:p>
        </p:txBody>
      </p:sp>
      <p:sp>
        <p:nvSpPr>
          <p:cNvPr id="2" name="Text Placeholder 2">
            <a:extLst>
              <a:ext uri="{FF2B5EF4-FFF2-40B4-BE49-F238E27FC236}">
                <a16:creationId xmlns:a16="http://schemas.microsoft.com/office/drawing/2014/main" id="{8A4C71C1-CBC4-55D9-C61A-60ACFF3C7D10}"/>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5:31-40</a:t>
            </a:r>
            <a:endParaRPr lang="en-US" dirty="0"/>
          </a:p>
        </p:txBody>
      </p:sp>
    </p:spTree>
    <p:extLst>
      <p:ext uri="{BB962C8B-B14F-4D97-AF65-F5344CB8AC3E}">
        <p14:creationId xmlns:p14="http://schemas.microsoft.com/office/powerpoint/2010/main" val="819981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457200"/>
            <a:ext cx="7391399" cy="5943600"/>
          </a:xfrm>
        </p:spPr>
        <p:txBody>
          <a:bodyPr anchor="ctr"/>
          <a:lstStyle/>
          <a:p>
            <a:r>
              <a:rPr lang="en-US" sz="4200" b="1" dirty="0"/>
              <a:t>What are the three witnesses Jesus referenced, and how </a:t>
            </a:r>
          </a:p>
          <a:p>
            <a:r>
              <a:rPr lang="en-US" sz="4200" b="1" dirty="0"/>
              <a:t>does each support His claims?</a:t>
            </a:r>
            <a:endParaRPr lang="en-US" sz="4000" dirty="0"/>
          </a:p>
        </p:txBody>
      </p:sp>
    </p:spTree>
    <p:extLst>
      <p:ext uri="{BB962C8B-B14F-4D97-AF65-F5344CB8AC3E}">
        <p14:creationId xmlns:p14="http://schemas.microsoft.com/office/powerpoint/2010/main" val="1464740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61FA3-1A8B-360A-CF34-2881A9654C2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37B2AF1-53CF-B827-B590-E099C5CF8BE3}"/>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3F15454-048F-F657-A0D3-F7134518971D}"/>
              </a:ext>
            </a:extLst>
          </p:cNvPr>
          <p:cNvSpPr>
            <a:spLocks noGrp="1"/>
          </p:cNvSpPr>
          <p:nvPr>
            <p:ph type="body" sz="quarter" idx="19"/>
          </p:nvPr>
        </p:nvSpPr>
        <p:spPr>
          <a:xfrm>
            <a:off x="4037013" y="381000"/>
            <a:ext cx="7391399" cy="5943600"/>
          </a:xfrm>
        </p:spPr>
        <p:txBody>
          <a:bodyPr anchor="ctr"/>
          <a:lstStyle/>
          <a:p>
            <a:r>
              <a:rPr lang="en-US" sz="4200" b="1" dirty="0"/>
              <a:t>The legal notion </a:t>
            </a:r>
          </a:p>
          <a:p>
            <a:r>
              <a:rPr lang="en-US" sz="4200" b="1" dirty="0"/>
              <a:t>of the day was two or three credible witnesses were needed (see Deuteronomy 19:15). What does this tell us about how Jesus </a:t>
            </a:r>
          </a:p>
          <a:p>
            <a:r>
              <a:rPr lang="en-US" sz="4200" b="1" dirty="0"/>
              <a:t>invites belief?</a:t>
            </a:r>
          </a:p>
        </p:txBody>
      </p:sp>
    </p:spTree>
    <p:extLst>
      <p:ext uri="{BB962C8B-B14F-4D97-AF65-F5344CB8AC3E}">
        <p14:creationId xmlns:p14="http://schemas.microsoft.com/office/powerpoint/2010/main" val="2698932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A88D8-EB58-B7A0-20B9-1836C8D0906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8F891A0-D516-3CAE-805D-15AAE065AC1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230DFFD5-2236-B45A-3208-23BD5171A1A7}"/>
              </a:ext>
            </a:extLst>
          </p:cNvPr>
          <p:cNvSpPr>
            <a:spLocks noGrp="1"/>
          </p:cNvSpPr>
          <p:nvPr>
            <p:ph type="body" sz="quarter" idx="19"/>
          </p:nvPr>
        </p:nvSpPr>
        <p:spPr>
          <a:xfrm>
            <a:off x="4037013" y="381000"/>
            <a:ext cx="7391399" cy="5943600"/>
          </a:xfrm>
        </p:spPr>
        <p:txBody>
          <a:bodyPr anchor="ctr"/>
          <a:lstStyle/>
          <a:p>
            <a:r>
              <a:rPr lang="en-US" sz="4200" b="1" dirty="0"/>
              <a:t>In your life, whose “witness” do you rely </a:t>
            </a:r>
          </a:p>
          <a:p>
            <a:r>
              <a:rPr lang="en-US" sz="4200" b="1" dirty="0"/>
              <a:t>on—or fail to rely on—for Jesus’s identity and authority? </a:t>
            </a:r>
          </a:p>
        </p:txBody>
      </p:sp>
    </p:spTree>
    <p:extLst>
      <p:ext uri="{BB962C8B-B14F-4D97-AF65-F5344CB8AC3E}">
        <p14:creationId xmlns:p14="http://schemas.microsoft.com/office/powerpoint/2010/main" val="1611052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D203F-DBEE-FAAE-A3B1-AF847F5F8C4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78039A1-F515-D0EA-C6EE-3076D2E0E94C}"/>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8ED4D91B-FDD8-ED1C-E2E6-469B69F0AC0C}"/>
              </a:ext>
            </a:extLst>
          </p:cNvPr>
          <p:cNvSpPr>
            <a:spLocks noGrp="1"/>
          </p:cNvSpPr>
          <p:nvPr>
            <p:ph type="body" sz="quarter" idx="19"/>
          </p:nvPr>
        </p:nvSpPr>
        <p:spPr>
          <a:xfrm>
            <a:off x="4037013" y="381000"/>
            <a:ext cx="7391399" cy="5943600"/>
          </a:xfrm>
        </p:spPr>
        <p:txBody>
          <a:bodyPr anchor="ctr"/>
          <a:lstStyle/>
          <a:p>
            <a:r>
              <a:rPr lang="en-US" sz="4200" b="1" dirty="0"/>
              <a:t>How might you give </a:t>
            </a:r>
          </a:p>
          <a:p>
            <a:r>
              <a:rPr lang="en-US" sz="4200" b="1" dirty="0"/>
              <a:t>greater priority to the witness of Scripture and the Father rather than relying solely on your personal feelings or experience?</a:t>
            </a:r>
          </a:p>
        </p:txBody>
      </p:sp>
    </p:spTree>
    <p:extLst>
      <p:ext uri="{BB962C8B-B14F-4D97-AF65-F5344CB8AC3E}">
        <p14:creationId xmlns:p14="http://schemas.microsoft.com/office/powerpoint/2010/main" val="3906597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685800"/>
            <a:ext cx="12188825" cy="4419600"/>
          </a:xfrm>
        </p:spPr>
        <p:txBody>
          <a:bodyPr anchor="b">
            <a:noAutofit/>
          </a:bodyPr>
          <a:lstStyle/>
          <a:p>
            <a:pPr marR="0">
              <a:lnSpc>
                <a:spcPct val="150000"/>
              </a:lnSpc>
              <a:spcBef>
                <a:spcPts val="0"/>
              </a:spcBef>
              <a:spcAft>
                <a:spcPts val="0"/>
              </a:spcAft>
            </a:pPr>
            <a:r>
              <a:rPr lang="en-US" sz="5500" dirty="0"/>
              <a:t>3. The </a:t>
            </a:r>
            <a:r>
              <a:rPr lang="en-US" sz="5500" u="sng" dirty="0"/>
              <a:t>Verdict</a:t>
            </a:r>
            <a:r>
              <a:rPr lang="en-US" sz="5500" dirty="0"/>
              <a:t> of Rejection: </a:t>
            </a:r>
            <a:r>
              <a:rPr lang="en-US" sz="5500" u="sng" dirty="0"/>
              <a:t>Ignoring</a:t>
            </a:r>
            <a:r>
              <a:rPr lang="en-US" sz="5500" dirty="0"/>
              <a:t> the Witness, </a:t>
            </a:r>
            <a:br>
              <a:rPr lang="en-US" sz="5500" dirty="0"/>
            </a:br>
            <a:r>
              <a:rPr lang="en-US" sz="5500" dirty="0"/>
              <a:t>Rejecting </a:t>
            </a:r>
            <a:r>
              <a:rPr lang="en-US" sz="5500" u="sng" dirty="0"/>
              <a:t>Christ</a:t>
            </a:r>
            <a:r>
              <a:rPr lang="en-US" sz="5500" dirty="0"/>
              <a:t>.</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942741" y="1676400"/>
            <a:ext cx="10270659" cy="4531522"/>
          </a:xfrm>
        </p:spPr>
        <p:txBody>
          <a:bodyPr/>
          <a:lstStyle/>
          <a:p>
            <a:pPr>
              <a:lnSpc>
                <a:spcPct val="112000"/>
              </a:lnSpc>
              <a:spcAft>
                <a:spcPts val="0"/>
              </a:spcAft>
            </a:pPr>
            <a:r>
              <a:rPr lang="en-US" sz="4000" dirty="0"/>
              <a:t>“I do not accept glory from people, but I know you—that you have no love for God within you. I have come in my Father’s name, and yet you don’t accept me. If someone else comes in his own name, you will accept him. </a:t>
            </a: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5:41-47</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119655" y="2133600"/>
            <a:ext cx="9982200" cy="3810000"/>
          </a:xfrm>
        </p:spPr>
        <p:txBody>
          <a:bodyPr/>
          <a:lstStyle/>
          <a:p>
            <a:pPr>
              <a:lnSpc>
                <a:spcPct val="100000"/>
              </a:lnSpc>
            </a:pPr>
            <a:r>
              <a:rPr lang="en-US" sz="4000" dirty="0"/>
              <a:t>How do you relate to Christ’s authority </a:t>
            </a:r>
          </a:p>
          <a:p>
            <a:pPr>
              <a:lnSpc>
                <a:spcPct val="100000"/>
              </a:lnSpc>
            </a:pPr>
            <a:r>
              <a:rPr lang="en-US" sz="4000" dirty="0"/>
              <a:t>in your life? Are there parts of life you try to keep from Jesus’s rule and reign? How is that keeping you from experiencing </a:t>
            </a:r>
          </a:p>
          <a:p>
            <a:pPr>
              <a:lnSpc>
                <a:spcPct val="100000"/>
              </a:lnSpc>
            </a:pPr>
            <a:r>
              <a:rPr lang="en-US" sz="4000" dirty="0"/>
              <a:t>Him fully? </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6CDDA-1D5D-B1FA-0B68-04692269F53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C1F3518-164E-B82F-B212-BE8834726155}"/>
              </a:ext>
            </a:extLst>
          </p:cNvPr>
          <p:cNvSpPr>
            <a:spLocks noGrp="1"/>
          </p:cNvSpPr>
          <p:nvPr>
            <p:ph type="body" sz="quarter" idx="23"/>
          </p:nvPr>
        </p:nvSpPr>
        <p:spPr>
          <a:xfrm>
            <a:off x="942741" y="1676400"/>
            <a:ext cx="10270659" cy="4531522"/>
          </a:xfrm>
        </p:spPr>
        <p:txBody>
          <a:bodyPr/>
          <a:lstStyle/>
          <a:p>
            <a:pPr>
              <a:lnSpc>
                <a:spcPct val="112000"/>
              </a:lnSpc>
              <a:spcAft>
                <a:spcPts val="0"/>
              </a:spcAft>
            </a:pPr>
            <a:r>
              <a:rPr lang="en-US" sz="4000" dirty="0"/>
              <a:t>How can you believe, since you accept glory from one another but don’t seek the glory that comes from the only God? Do not think that I will accuse you to the Father. Your accuser is Moses, on whom you have set your hope. </a:t>
            </a: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94DDF179-7ED4-3612-A28E-902C0A60E651}"/>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5:41-47</a:t>
            </a:r>
            <a:endParaRPr lang="en-US" dirty="0"/>
          </a:p>
        </p:txBody>
      </p:sp>
    </p:spTree>
    <p:extLst>
      <p:ext uri="{BB962C8B-B14F-4D97-AF65-F5344CB8AC3E}">
        <p14:creationId xmlns:p14="http://schemas.microsoft.com/office/powerpoint/2010/main" val="1186779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29497-B2D5-36D6-2AF3-F40996EAAA3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C1ACC1B-B848-4B8C-8847-2926C308050E}"/>
              </a:ext>
            </a:extLst>
          </p:cNvPr>
          <p:cNvSpPr>
            <a:spLocks noGrp="1"/>
          </p:cNvSpPr>
          <p:nvPr>
            <p:ph type="body" sz="quarter" idx="23"/>
          </p:nvPr>
        </p:nvSpPr>
        <p:spPr>
          <a:xfrm>
            <a:off x="942741" y="1676400"/>
            <a:ext cx="10270659" cy="4531522"/>
          </a:xfrm>
        </p:spPr>
        <p:txBody>
          <a:bodyPr/>
          <a:lstStyle/>
          <a:p>
            <a:pPr marR="0">
              <a:lnSpc>
                <a:spcPct val="112000"/>
              </a:lnSpc>
              <a:spcBef>
                <a:spcPts val="0"/>
              </a:spcBef>
              <a:spcAft>
                <a:spcPts val="0"/>
              </a:spcAft>
            </a:pPr>
            <a:r>
              <a:rPr lang="en-US" sz="4000" dirty="0"/>
              <a:t>For if you believed Moses, you would believe me, because he wrote about me. But if you don’t believe what he wrote, how will you believe my words?” </a:t>
            </a:r>
          </a:p>
        </p:txBody>
      </p:sp>
      <p:sp>
        <p:nvSpPr>
          <p:cNvPr id="2" name="Text Placeholder 2">
            <a:extLst>
              <a:ext uri="{FF2B5EF4-FFF2-40B4-BE49-F238E27FC236}">
                <a16:creationId xmlns:a16="http://schemas.microsoft.com/office/drawing/2014/main" id="{08282D8A-E082-8ED1-3C13-68B3F76861BB}"/>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5:41-47</a:t>
            </a:r>
            <a:endParaRPr lang="en-US" dirty="0"/>
          </a:p>
        </p:txBody>
      </p:sp>
    </p:spTree>
    <p:extLst>
      <p:ext uri="{BB962C8B-B14F-4D97-AF65-F5344CB8AC3E}">
        <p14:creationId xmlns:p14="http://schemas.microsoft.com/office/powerpoint/2010/main" val="1815050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Who were the leaders ultimately rejecting?</a:t>
            </a:r>
          </a:p>
        </p:txBody>
      </p:sp>
    </p:spTree>
    <p:extLst>
      <p:ext uri="{BB962C8B-B14F-4D97-AF65-F5344CB8AC3E}">
        <p14:creationId xmlns:p14="http://schemas.microsoft.com/office/powerpoint/2010/main" val="2555783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000" b="1" dirty="0"/>
              <a:t>How does the </a:t>
            </a:r>
          </a:p>
          <a:p>
            <a:r>
              <a:rPr lang="en-US" sz="4000" b="1" dirty="0"/>
              <a:t>legal/witness metaphor help you see the seriousness of this rejection?</a:t>
            </a:r>
          </a:p>
        </p:txBody>
      </p:sp>
    </p:spTree>
    <p:extLst>
      <p:ext uri="{BB962C8B-B14F-4D97-AF65-F5344CB8AC3E}">
        <p14:creationId xmlns:p14="http://schemas.microsoft.com/office/powerpoint/2010/main" val="1840241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457200"/>
            <a:ext cx="7391399" cy="5943600"/>
          </a:xfrm>
        </p:spPr>
        <p:txBody>
          <a:bodyPr anchor="ctr"/>
          <a:lstStyle/>
          <a:p>
            <a:r>
              <a:rPr lang="en-US" sz="4000" b="1" dirty="0"/>
              <a:t>Have you ever been </a:t>
            </a:r>
          </a:p>
          <a:p>
            <a:r>
              <a:rPr lang="en-US" sz="4000" b="1" dirty="0"/>
              <a:t>in a position where you </a:t>
            </a:r>
          </a:p>
          <a:p>
            <a:r>
              <a:rPr lang="en-US" sz="4000" b="1" dirty="0"/>
              <a:t>had evidence or testimony but chose to ignore it or reject it? </a:t>
            </a:r>
          </a:p>
        </p:txBody>
      </p:sp>
    </p:spTree>
    <p:extLst>
      <p:ext uri="{BB962C8B-B14F-4D97-AF65-F5344CB8AC3E}">
        <p14:creationId xmlns:p14="http://schemas.microsoft.com/office/powerpoint/2010/main" val="2496776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69670-927F-AD0C-20CD-CFFEF699955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9B2093A-D765-31A1-8A61-D24C8171AC3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099B5CA2-E5B4-0712-D04C-338B98C8CE6F}"/>
              </a:ext>
            </a:extLst>
          </p:cNvPr>
          <p:cNvSpPr>
            <a:spLocks noGrp="1"/>
          </p:cNvSpPr>
          <p:nvPr>
            <p:ph type="body" sz="quarter" idx="19"/>
          </p:nvPr>
        </p:nvSpPr>
        <p:spPr>
          <a:xfrm>
            <a:off x="4037013" y="457200"/>
            <a:ext cx="7391399" cy="5943600"/>
          </a:xfrm>
        </p:spPr>
        <p:txBody>
          <a:bodyPr anchor="ctr"/>
          <a:lstStyle/>
          <a:p>
            <a:r>
              <a:rPr lang="en-US" sz="4000" b="1" dirty="0"/>
              <a:t>In what area of your </a:t>
            </a:r>
          </a:p>
          <a:p>
            <a:r>
              <a:rPr lang="en-US" sz="4000" b="1" dirty="0"/>
              <a:t>spiritual life might you be resisting the witness of Christ, the Father or Scripture? What step could you take to move toward acceptance rather than rejection?</a:t>
            </a:r>
          </a:p>
        </p:txBody>
      </p:sp>
    </p:spTree>
    <p:extLst>
      <p:ext uri="{BB962C8B-B14F-4D97-AF65-F5344CB8AC3E}">
        <p14:creationId xmlns:p14="http://schemas.microsoft.com/office/powerpoint/2010/main" val="4179136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736FE31F-E751-E1DC-7305-8E92DA120B1A}"/>
              </a:ext>
            </a:extLst>
          </p:cNvPr>
          <p:cNvSpPr txBox="1">
            <a:spLocks/>
          </p:cNvSpPr>
          <p:nvPr/>
        </p:nvSpPr>
        <p:spPr>
          <a:xfrm>
            <a:off x="624352" y="3124200"/>
            <a:ext cx="10940118" cy="762000"/>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6000">
                <a:solidFill>
                  <a:srgbClr val="867A72"/>
                </a:solidFill>
              </a:rPr>
              <a:t>Deeper focus</a:t>
            </a:r>
            <a:endParaRPr lang="en-US" sz="6000" dirty="0">
              <a:solidFill>
                <a:srgbClr val="867A72"/>
              </a:solidFill>
            </a:endParaRPr>
          </a:p>
        </p:txBody>
      </p:sp>
      <p:cxnSp>
        <p:nvCxnSpPr>
          <p:cNvPr id="5" name="Straight Connector 4">
            <a:extLst>
              <a:ext uri="{FF2B5EF4-FFF2-40B4-BE49-F238E27FC236}">
                <a16:creationId xmlns:a16="http://schemas.microsoft.com/office/drawing/2014/main" id="{6FB63F09-8A8C-FF28-C84E-9C326E091267}"/>
              </a:ext>
            </a:extLst>
          </p:cNvPr>
          <p:cNvCxnSpPr>
            <a:cxnSpLocks/>
          </p:cNvCxnSpPr>
          <p:nvPr/>
        </p:nvCxnSpPr>
        <p:spPr>
          <a:xfrm>
            <a:off x="2246313" y="4114800"/>
            <a:ext cx="7581899"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BCC27795-808A-B70D-6B50-04FA8A19190B}"/>
              </a:ext>
            </a:extLst>
          </p:cNvPr>
          <p:cNvCxnSpPr>
            <a:cxnSpLocks/>
          </p:cNvCxnSpPr>
          <p:nvPr/>
        </p:nvCxnSpPr>
        <p:spPr>
          <a:xfrm>
            <a:off x="2246313" y="2871216"/>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20902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How does failing </a:t>
            </a:r>
          </a:p>
          <a:p>
            <a:pPr>
              <a:lnSpc>
                <a:spcPct val="100000"/>
              </a:lnSpc>
            </a:pPr>
            <a:r>
              <a:rPr lang="en-US" sz="3900" b="1" dirty="0"/>
              <a:t>to recognize Jesus’s authority in all things keep us from experiencing the fullness </a:t>
            </a:r>
          </a:p>
          <a:p>
            <a:pPr>
              <a:lnSpc>
                <a:spcPct val="100000"/>
              </a:lnSpc>
            </a:pPr>
            <a:r>
              <a:rPr lang="en-US" sz="3900" b="1" dirty="0"/>
              <a:t>of life in Him?</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CF426-426D-63FB-EF6A-DBF84DBFBE6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B4C681D-F2D0-C9A6-C2D0-C3E16BEE35C8}"/>
              </a:ext>
            </a:extLst>
          </p:cNvPr>
          <p:cNvSpPr>
            <a:spLocks noGrp="1"/>
          </p:cNvSpPr>
          <p:nvPr>
            <p:ph type="body" sz="quarter" idx="19"/>
          </p:nvPr>
        </p:nvSpPr>
        <p:spPr>
          <a:xfrm>
            <a:off x="531812" y="1869279"/>
            <a:ext cx="7888504" cy="3464721"/>
          </a:xfrm>
        </p:spPr>
        <p:txBody>
          <a:bodyPr anchor="ctr"/>
          <a:lstStyle/>
          <a:p>
            <a:pPr>
              <a:lnSpc>
                <a:spcPct val="100000"/>
              </a:lnSpc>
            </a:pPr>
            <a:r>
              <a:rPr lang="en-US" sz="4000" b="1" dirty="0"/>
              <a:t>Did you experience a </a:t>
            </a:r>
          </a:p>
          <a:p>
            <a:pPr>
              <a:lnSpc>
                <a:spcPct val="100000"/>
              </a:lnSpc>
            </a:pPr>
            <a:r>
              <a:rPr lang="en-US" sz="4000" b="1" dirty="0"/>
              <a:t>time of searching before you came to Christ? What finally moved you from unbelief to belief—was it more information, or something </a:t>
            </a:r>
          </a:p>
          <a:p>
            <a:pPr>
              <a:lnSpc>
                <a:spcPct val="100000"/>
              </a:lnSpc>
            </a:pPr>
            <a:r>
              <a:rPr lang="en-US" sz="4000" b="1" dirty="0"/>
              <a:t>(or someone) else? </a:t>
            </a:r>
          </a:p>
          <a:p>
            <a:pPr>
              <a:lnSpc>
                <a:spcPct val="100000"/>
              </a:lnSpc>
            </a:pPr>
            <a:endParaRPr lang="en-US" sz="3900" b="1" dirty="0"/>
          </a:p>
        </p:txBody>
      </p:sp>
      <p:sp>
        <p:nvSpPr>
          <p:cNvPr id="5" name="Title 4">
            <a:extLst>
              <a:ext uri="{FF2B5EF4-FFF2-40B4-BE49-F238E27FC236}">
                <a16:creationId xmlns:a16="http://schemas.microsoft.com/office/drawing/2014/main" id="{A6904CAC-6EEC-3D8C-D758-5198E47E0EB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736070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6C0FB-4CFA-104C-EABC-30599CAF86B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20763B4-65E0-A1C6-A44A-53ABD7EDF5A3}"/>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What’s at stake for </a:t>
            </a:r>
          </a:p>
          <a:p>
            <a:pPr>
              <a:lnSpc>
                <a:spcPct val="100000"/>
              </a:lnSpc>
            </a:pPr>
            <a:r>
              <a:rPr lang="en-US" sz="3900" b="1" dirty="0"/>
              <a:t>those who reject Christ? What should people who already belong to Christ do with that knowledge? How should it change how we live?</a:t>
            </a:r>
          </a:p>
        </p:txBody>
      </p:sp>
      <p:sp>
        <p:nvSpPr>
          <p:cNvPr id="5" name="Title 4">
            <a:extLst>
              <a:ext uri="{FF2B5EF4-FFF2-40B4-BE49-F238E27FC236}">
                <a16:creationId xmlns:a16="http://schemas.microsoft.com/office/drawing/2014/main" id="{A40B54FE-6181-7E87-5472-0FFE0EE288B0}"/>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887543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3960812" y="685800"/>
            <a:ext cx="7467600"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800" b="1" dirty="0"/>
              <a:t>Have you ever been </a:t>
            </a:r>
          </a:p>
          <a:p>
            <a:r>
              <a:rPr lang="en-US" sz="3800" b="1" dirty="0"/>
              <a:t>called for jury duty or to testify in a case? How important was it that your judgment or testimony be accurate? </a:t>
            </a:r>
          </a:p>
          <a:p>
            <a:endParaRPr lang="en-US" sz="3800" b="1" dirty="0"/>
          </a:p>
          <a:p>
            <a:r>
              <a:rPr lang="en-US" sz="3600" dirty="0">
                <a:solidFill>
                  <a:srgbClr val="CFBEB2"/>
                </a:solidFill>
              </a:rPr>
              <a:t>→</a:t>
            </a:r>
            <a:endParaRPr lang="en-US" sz="3800" b="1" dirty="0"/>
          </a:p>
        </p:txBody>
      </p:sp>
    </p:spTree>
    <p:extLst>
      <p:ext uri="{BB962C8B-B14F-4D97-AF65-F5344CB8AC3E}">
        <p14:creationId xmlns:p14="http://schemas.microsoft.com/office/powerpoint/2010/main" val="2677075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How can you </a:t>
            </a:r>
          </a:p>
          <a:p>
            <a:pPr>
              <a:lnSpc>
                <a:spcPct val="100000"/>
              </a:lnSpc>
            </a:pPr>
            <a:r>
              <a:rPr lang="en-US" sz="4200" b="1" dirty="0"/>
              <a:t>keep your heart open to Jesus’s authority and work </a:t>
            </a:r>
          </a:p>
          <a:p>
            <a:pPr>
              <a:lnSpc>
                <a:spcPct val="100000"/>
              </a:lnSpc>
            </a:pPr>
            <a:r>
              <a:rPr lang="en-US" sz="4200" b="1" dirty="0"/>
              <a:t>in your life this week? How can you be a reliable witness if God gives you the opportunity?</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457200"/>
            <a:ext cx="7391399" cy="5943600"/>
          </a:xfrm>
        </p:spPr>
        <p:txBody>
          <a:bodyPr anchor="ctr"/>
          <a:lstStyle/>
          <a:p>
            <a:r>
              <a:rPr lang="en-US" sz="4000" b="1" dirty="0"/>
              <a:t>Is there an area where you struggle to acknowledge Christ’s authority? What is holding you back from surrendering to Him? What would faithful obedience or surrender look like? </a:t>
            </a:r>
          </a:p>
        </p:txBody>
      </p:sp>
    </p:spTree>
    <p:extLst>
      <p:ext uri="{BB962C8B-B14F-4D97-AF65-F5344CB8AC3E}">
        <p14:creationId xmlns:p14="http://schemas.microsoft.com/office/powerpoint/2010/main" val="244766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2D9B4-D78F-E28C-2928-931B4699B3C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6CE4662-A986-7654-A49A-62C54EE29C2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50B3232C-8A56-4E30-D854-48D3F03E34A5}"/>
              </a:ext>
            </a:extLst>
          </p:cNvPr>
          <p:cNvSpPr txBox="1">
            <a:spLocks/>
          </p:cNvSpPr>
          <p:nvPr/>
        </p:nvSpPr>
        <p:spPr>
          <a:xfrm>
            <a:off x="3960812" y="457200"/>
            <a:ext cx="7467600"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800" b="1" dirty="0"/>
              <a:t>Today, we’ll examine the evidence Christ gives for His authority as the Messiah. Notice the different “witnesses” He called. How compelling is the evidence?</a:t>
            </a:r>
          </a:p>
        </p:txBody>
      </p:sp>
    </p:spTree>
    <p:extLst>
      <p:ext uri="{BB962C8B-B14F-4D97-AF65-F5344CB8AC3E}">
        <p14:creationId xmlns:p14="http://schemas.microsoft.com/office/powerpoint/2010/main" val="2738973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The </a:t>
            </a:r>
            <a:r>
              <a:rPr lang="en-US" sz="5500" u="sng" dirty="0"/>
              <a:t>Expert</a:t>
            </a:r>
            <a:r>
              <a:rPr lang="en-US" sz="5500" dirty="0"/>
              <a:t> Witness: The </a:t>
            </a:r>
            <a:br>
              <a:rPr lang="en-US" sz="5500" dirty="0"/>
            </a:br>
            <a:r>
              <a:rPr lang="en-US" sz="5500" dirty="0"/>
              <a:t>Son’s </a:t>
            </a:r>
            <a:r>
              <a:rPr lang="en-US" sz="5500" u="sng" dirty="0"/>
              <a:t>Word</a:t>
            </a:r>
            <a:r>
              <a:rPr lang="en-US" sz="5500" dirty="0"/>
              <a:t> and </a:t>
            </a:r>
            <a:r>
              <a:rPr lang="en-US" sz="5500" u="sng" dirty="0"/>
              <a:t>Authority</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942741" y="1941798"/>
            <a:ext cx="10270659" cy="3773202"/>
          </a:xfrm>
        </p:spPr>
        <p:txBody>
          <a:bodyPr/>
          <a:lstStyle/>
          <a:p>
            <a:pPr marR="0">
              <a:lnSpc>
                <a:spcPct val="100000"/>
              </a:lnSpc>
              <a:spcBef>
                <a:spcPts val="0"/>
              </a:spcBef>
              <a:spcAft>
                <a:spcPts val="0"/>
              </a:spcAft>
            </a:pPr>
            <a:r>
              <a:rPr lang="en-US" sz="4000" dirty="0"/>
              <a:t>Jesus replied, “Truly I tell you, the Son is not able to do anything on his own, but only what he sees the Father doing. For whatever the Father does, the Son likewise does these things.  </a:t>
            </a:r>
            <a:endParaRPr lang="en-US" sz="4000" dirty="0">
              <a:solidFill>
                <a:srgbClr val="CFBEB2"/>
              </a:solidFill>
            </a:endParaRPr>
          </a:p>
          <a:p>
            <a:pPr marR="0">
              <a:lnSpc>
                <a:spcPct val="100000"/>
              </a:lnSpc>
              <a:spcBef>
                <a:spcPts val="0"/>
              </a:spcBef>
              <a:spcAft>
                <a:spcPts val="0"/>
              </a:spcAft>
            </a:pP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5:19-30</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35FCA-7791-ED9D-099D-A581751BB1E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872EB2A-695A-BD55-5F0E-5427E33C4718}"/>
              </a:ext>
            </a:extLst>
          </p:cNvPr>
          <p:cNvSpPr>
            <a:spLocks noGrp="1"/>
          </p:cNvSpPr>
          <p:nvPr>
            <p:ph type="body" sz="quarter" idx="23"/>
          </p:nvPr>
        </p:nvSpPr>
        <p:spPr>
          <a:xfrm>
            <a:off x="942741" y="1828800"/>
            <a:ext cx="10270659" cy="3773202"/>
          </a:xfrm>
        </p:spPr>
        <p:txBody>
          <a:bodyPr/>
          <a:lstStyle/>
          <a:p>
            <a:pPr marR="0">
              <a:lnSpc>
                <a:spcPct val="100000"/>
              </a:lnSpc>
              <a:spcBef>
                <a:spcPts val="0"/>
              </a:spcBef>
              <a:spcAft>
                <a:spcPts val="0"/>
              </a:spcAft>
            </a:pPr>
            <a:r>
              <a:rPr lang="en-US" sz="4000" dirty="0"/>
              <a:t>For the Father loves the Son and shows him everything he is doing, and he will show him greater works than these so that you will be amazed. And just as the Father raises the dead and gives them life, so the Son also gives life to whom he wants. </a:t>
            </a:r>
          </a:p>
          <a:p>
            <a:pPr marR="0">
              <a:lnSpc>
                <a:spcPct val="100000"/>
              </a:lnSpc>
              <a:spcBef>
                <a:spcPts val="0"/>
              </a:spcBef>
              <a:spcAft>
                <a:spcPts val="0"/>
              </a:spcAft>
            </a:pP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6867610B-351B-F117-0818-9A25FEBBEF99}"/>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5:19-30</a:t>
            </a:r>
            <a:endParaRPr lang="en-US" dirty="0"/>
          </a:p>
        </p:txBody>
      </p:sp>
    </p:spTree>
    <p:extLst>
      <p:ext uri="{BB962C8B-B14F-4D97-AF65-F5344CB8AC3E}">
        <p14:creationId xmlns:p14="http://schemas.microsoft.com/office/powerpoint/2010/main" val="193807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40B88-86B1-AB12-A92B-52B911DC028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D22D037-F884-E6E4-79B4-CE14A0723E0E}"/>
              </a:ext>
            </a:extLst>
          </p:cNvPr>
          <p:cNvSpPr>
            <a:spLocks noGrp="1"/>
          </p:cNvSpPr>
          <p:nvPr>
            <p:ph type="body" sz="quarter" idx="23"/>
          </p:nvPr>
        </p:nvSpPr>
        <p:spPr>
          <a:xfrm>
            <a:off x="942741" y="1828800"/>
            <a:ext cx="10270659" cy="3773202"/>
          </a:xfrm>
        </p:spPr>
        <p:txBody>
          <a:bodyPr/>
          <a:lstStyle/>
          <a:p>
            <a:pPr marR="0">
              <a:lnSpc>
                <a:spcPct val="100000"/>
              </a:lnSpc>
              <a:spcBef>
                <a:spcPts val="0"/>
              </a:spcBef>
              <a:spcAft>
                <a:spcPts val="0"/>
              </a:spcAft>
            </a:pPr>
            <a:r>
              <a:rPr lang="en-US" sz="4000" dirty="0"/>
              <a:t>The Father, in fact, judges no one but has given all judgment to the Son, so that all people may honor the Son just as they honor the Father. Anyone who does not honor the Son does not honor the Father who sent him. </a:t>
            </a: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9D5A5C59-B211-A1B3-C466-38333BECA92D}"/>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5:19-30</a:t>
            </a:r>
            <a:endParaRPr lang="en-US" dirty="0"/>
          </a:p>
        </p:txBody>
      </p:sp>
    </p:spTree>
    <p:extLst>
      <p:ext uri="{BB962C8B-B14F-4D97-AF65-F5344CB8AC3E}">
        <p14:creationId xmlns:p14="http://schemas.microsoft.com/office/powerpoint/2010/main" val="226420824"/>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Props1.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2.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21543</TotalTime>
  <Words>1369</Words>
  <Application>Microsoft Macintosh PowerPoint</Application>
  <PresentationFormat>Custom</PresentationFormat>
  <Paragraphs>116</Paragraphs>
  <Slides>41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HelveticaNeueLT Std Lt</vt:lpstr>
      <vt:lpstr>Montserrat ExtraBold</vt:lpstr>
      <vt:lpstr>Montserrat Light</vt:lpstr>
      <vt:lpstr>Montserrat Medium</vt:lpstr>
      <vt:lpstr>Office Theme</vt:lpstr>
      <vt:lpstr>PowerPoint Presentation</vt:lpstr>
      <vt:lpstr>PowerPoint Presentation</vt:lpstr>
      <vt:lpstr>PowerPoint Presentation</vt:lpstr>
      <vt:lpstr>Discuss</vt:lpstr>
      <vt:lpstr>Discuss</vt:lpstr>
      <vt:lpstr>1. The Expert Witness: The  Son’s Word and Authority.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vt:lpstr>
      <vt:lpstr>Discuss</vt:lpstr>
      <vt:lpstr>Discuss</vt:lpstr>
      <vt:lpstr>Discuss</vt:lpstr>
      <vt:lpstr>2. The Corroborating  Witnesses: John the Baptist, Works, the Father, Scripture.</vt:lpstr>
      <vt:lpstr>PowerPoint Presentation</vt:lpstr>
      <vt:lpstr>PowerPoint Presentation</vt:lpstr>
      <vt:lpstr>PowerPoint Presentation</vt:lpstr>
      <vt:lpstr>PowerPoint Presentation</vt:lpstr>
      <vt:lpstr>PowerPoint Presentation</vt:lpstr>
      <vt:lpstr>Discuss</vt:lpstr>
      <vt:lpstr>Discuss</vt:lpstr>
      <vt:lpstr>Discuss</vt:lpstr>
      <vt:lpstr>Discuss</vt:lpstr>
      <vt:lpstr>3. The Verdict of Rejection: Ignoring the Witness,  Rejecting Christ.</vt:lpstr>
      <vt:lpstr>PowerPoint Presentation</vt:lpstr>
      <vt:lpstr>PowerPoint Presentation</vt:lpstr>
      <vt:lpstr>PowerPoint Presentation</vt:lpstr>
      <vt:lpstr>Discuss</vt:lpstr>
      <vt:lpstr>Discuss</vt:lpstr>
      <vt:lpstr>Discuss</vt:lpstr>
      <vt:lpstr>Discuss</vt:lpstr>
      <vt:lpstr>PowerPoint Presentation</vt:lpstr>
      <vt:lpstr>Reflect</vt:lpstr>
      <vt:lpstr>Reflect</vt:lpstr>
      <vt:lpstr>Reflect</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sarah robinson</cp:lastModifiedBy>
  <cp:revision>98</cp:revision>
  <dcterms:created xsi:type="dcterms:W3CDTF">2023-07-06T02:28:58Z</dcterms:created>
  <dcterms:modified xsi:type="dcterms:W3CDTF">2025-12-05T00:41:04Z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