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567" r:id="rId5"/>
    <p:sldId id="833" r:id="rId6"/>
    <p:sldId id="834" r:id="rId7"/>
    <p:sldId id="577" r:id="rId8"/>
    <p:sldId id="579" r:id="rId9"/>
    <p:sldId id="574" r:id="rId10"/>
    <p:sldId id="1002" r:id="rId11"/>
    <p:sldId id="1003" r:id="rId12"/>
    <p:sldId id="632" r:id="rId13"/>
    <p:sldId id="873" r:id="rId14"/>
    <p:sldId id="874" r:id="rId15"/>
    <p:sldId id="793" r:id="rId16"/>
    <p:sldId id="826" r:id="rId17"/>
    <p:sldId id="796" r:id="rId18"/>
    <p:sldId id="918" r:id="rId19"/>
    <p:sldId id="919" r:id="rId20"/>
    <p:sldId id="797" r:id="rId21"/>
    <p:sldId id="825" r:id="rId22"/>
    <p:sldId id="814" r:id="rId23"/>
    <p:sldId id="847" r:id="rId24"/>
    <p:sldId id="848" r:id="rId25"/>
    <p:sldId id="771" r:id="rId26"/>
    <p:sldId id="813" r:id="rId27"/>
    <p:sldId id="1004" r:id="rId28"/>
    <p:sldId id="850" r:id="rId29"/>
    <p:sldId id="818"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3" autoAdjust="0"/>
    <p:restoredTop sz="96056"/>
  </p:normalViewPr>
  <p:slideViewPr>
    <p:cSldViewPr>
      <p:cViewPr varScale="1">
        <p:scale>
          <a:sx n="105" d="100"/>
          <a:sy n="105" d="100"/>
        </p:scale>
        <p:origin x="208"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1/5/26</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1/5/26</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23</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CBF01-7CEA-4733-8D54-5072A1BC1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AC5D9-E480-78A8-988C-4AA73356B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49638-05DA-1D90-35FD-51BA2323C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C8250-2168-FB42-B5D1-03F7AF68A920}"/>
              </a:ext>
            </a:extLst>
          </p:cNvPr>
          <p:cNvSpPr>
            <a:spLocks noGrp="1"/>
          </p:cNvSpPr>
          <p:nvPr>
            <p:ph type="sldNum" sz="quarter" idx="5"/>
          </p:nvPr>
        </p:nvSpPr>
        <p:spPr/>
        <p:txBody>
          <a:bodyPr/>
          <a:lstStyle/>
          <a:p>
            <a:fld id="{B0FCC8D5-6D68-A443-97C0-91AE5977134B}" type="slidenum">
              <a:rPr lang="en-US" smtClean="0"/>
              <a:pPr/>
              <a:t>24</a:t>
            </a:fld>
            <a:endParaRPr lang="en-US" dirty="0"/>
          </a:p>
        </p:txBody>
      </p:sp>
    </p:spTree>
    <p:extLst>
      <p:ext uri="{BB962C8B-B14F-4D97-AF65-F5344CB8AC3E}">
        <p14:creationId xmlns:p14="http://schemas.microsoft.com/office/powerpoint/2010/main" val="10725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Where do you see </a:t>
            </a:r>
          </a:p>
          <a:p>
            <a:r>
              <a:rPr lang="en-US" sz="4000" b="1" dirty="0"/>
              <a:t>yourself celebrating Jesus’s blessings but resisting His harder teachings?</a:t>
            </a:r>
          </a:p>
        </p:txBody>
      </p:sp>
    </p:spTree>
    <p:extLst>
      <p:ext uri="{BB962C8B-B14F-4D97-AF65-F5344CB8AC3E}">
        <p14:creationId xmlns:p14="http://schemas.microsoft.com/office/powerpoint/2010/main" val="214345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What “hard saying” </a:t>
            </a:r>
          </a:p>
          <a:p>
            <a:r>
              <a:rPr lang="en-US" sz="4000" b="1" dirty="0"/>
              <a:t>of Jesus do you need to embrace this week?</a:t>
            </a:r>
          </a:p>
        </p:txBody>
      </p:sp>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Tree>
    <p:extLst>
      <p:ext uri="{BB962C8B-B14F-4D97-AF65-F5344CB8AC3E}">
        <p14:creationId xmlns:p14="http://schemas.microsoft.com/office/powerpoint/2010/main" val="420198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From </a:t>
            </a:r>
            <a:r>
              <a:rPr lang="en-US" sz="5500" u="sng" dirty="0"/>
              <a:t>Believing</a:t>
            </a:r>
            <a:r>
              <a:rPr lang="en-US" sz="5500" dirty="0"/>
              <a:t> to </a:t>
            </a:r>
            <a:br>
              <a:rPr lang="en-US" sz="5500" dirty="0"/>
            </a:br>
            <a:r>
              <a:rPr lang="en-US" sz="5500" u="sng" dirty="0"/>
              <a:t>Knowing</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1040058" y="1764038"/>
            <a:ext cx="10141394" cy="4565574"/>
          </a:xfrm>
        </p:spPr>
        <p:txBody>
          <a:bodyPr/>
          <a:lstStyle/>
          <a:p>
            <a:pPr>
              <a:lnSpc>
                <a:spcPct val="112000"/>
              </a:lnSpc>
              <a:spcAft>
                <a:spcPts val="0"/>
              </a:spcAft>
            </a:pPr>
            <a:r>
              <a:rPr lang="en-US" sz="4000" dirty="0"/>
              <a:t>So Jesus said to the Twelve, “You don’t want to go away too, do you?” Simon Peter answered, “Lord, to whom will we go? You have the words of eternal life. We have come to believe and know that you are the Holy One of God.” </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6:67-69</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457200"/>
            <a:ext cx="7391399" cy="5943600"/>
          </a:xfrm>
        </p:spPr>
        <p:txBody>
          <a:bodyPr anchor="ctr"/>
          <a:lstStyle/>
          <a:p>
            <a:r>
              <a:rPr lang="en-US" sz="4200" b="1" dirty="0"/>
              <a:t>How did Peter’s </a:t>
            </a:r>
          </a:p>
          <a:p>
            <a:r>
              <a:rPr lang="en-US" sz="4200" b="1" dirty="0"/>
              <a:t>response show growth from belief to knowledge?</a:t>
            </a:r>
            <a:endParaRPr lang="en-US" sz="4000" dirty="0"/>
          </a:p>
        </p:txBody>
      </p:sp>
    </p:spTree>
    <p:extLst>
      <p:ext uri="{BB962C8B-B14F-4D97-AF65-F5344CB8AC3E}">
        <p14:creationId xmlns:p14="http://schemas.microsoft.com/office/powerpoint/2010/main" val="146474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1FA3-1A8B-360A-CF34-2881A9654C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7B2AF1-53CF-B827-B590-E099C5CF8BE3}"/>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3F15454-048F-F657-A0D3-F7134518971D}"/>
              </a:ext>
            </a:extLst>
          </p:cNvPr>
          <p:cNvSpPr>
            <a:spLocks noGrp="1"/>
          </p:cNvSpPr>
          <p:nvPr>
            <p:ph type="body" sz="quarter" idx="19"/>
          </p:nvPr>
        </p:nvSpPr>
        <p:spPr>
          <a:xfrm>
            <a:off x="4037013" y="381000"/>
            <a:ext cx="7391399" cy="5943600"/>
          </a:xfrm>
        </p:spPr>
        <p:txBody>
          <a:bodyPr anchor="ctr"/>
          <a:lstStyle/>
          <a:p>
            <a:r>
              <a:rPr lang="en-US" sz="4200" b="1" dirty="0"/>
              <a:t>When have you moved </a:t>
            </a:r>
          </a:p>
          <a:p>
            <a:r>
              <a:rPr lang="en-US" sz="4200" b="1" dirty="0"/>
              <a:t>from simply believing something about Jesus to knowing it through experience?</a:t>
            </a:r>
          </a:p>
        </p:txBody>
      </p:sp>
    </p:spTree>
    <p:extLst>
      <p:ext uri="{BB962C8B-B14F-4D97-AF65-F5344CB8AC3E}">
        <p14:creationId xmlns:p14="http://schemas.microsoft.com/office/powerpoint/2010/main" val="269893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88D8-EB58-B7A0-20B9-1836C8D090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8F891A0-D516-3CAE-805D-15AAE065AC1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230DFFD5-2236-B45A-3208-23BD5171A1A7}"/>
              </a:ext>
            </a:extLst>
          </p:cNvPr>
          <p:cNvSpPr>
            <a:spLocks noGrp="1"/>
          </p:cNvSpPr>
          <p:nvPr>
            <p:ph type="body" sz="quarter" idx="19"/>
          </p:nvPr>
        </p:nvSpPr>
        <p:spPr>
          <a:xfrm>
            <a:off x="4037013" y="381000"/>
            <a:ext cx="7391399" cy="5943600"/>
          </a:xfrm>
        </p:spPr>
        <p:txBody>
          <a:bodyPr anchor="ctr"/>
          <a:lstStyle/>
          <a:p>
            <a:r>
              <a:rPr lang="en-US" sz="4200" b="1" dirty="0"/>
              <a:t>What practice this </a:t>
            </a:r>
          </a:p>
          <a:p>
            <a:r>
              <a:rPr lang="en-US" sz="4200" b="1" dirty="0"/>
              <a:t>week can help deepen your conviction in Christ?</a:t>
            </a:r>
          </a:p>
        </p:txBody>
      </p:sp>
    </p:spTree>
    <p:extLst>
      <p:ext uri="{BB962C8B-B14F-4D97-AF65-F5344CB8AC3E}">
        <p14:creationId xmlns:p14="http://schemas.microsoft.com/office/powerpoint/2010/main" val="161105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Judas and the </a:t>
            </a:r>
            <a:r>
              <a:rPr lang="en-US" sz="5500" u="sng" dirty="0"/>
              <a:t>Tragedy</a:t>
            </a:r>
            <a:r>
              <a:rPr lang="en-US" sz="5500" dirty="0"/>
              <a:t> of Unresolved </a:t>
            </a:r>
            <a:r>
              <a:rPr lang="en-US" sz="5500" u="sng" dirty="0"/>
              <a:t>Unbelief</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869278"/>
            <a:ext cx="10270659" cy="4531522"/>
          </a:xfrm>
        </p:spPr>
        <p:txBody>
          <a:bodyPr/>
          <a:lstStyle/>
          <a:p>
            <a:pPr>
              <a:lnSpc>
                <a:spcPct val="112000"/>
              </a:lnSpc>
              <a:spcAft>
                <a:spcPts val="0"/>
              </a:spcAft>
            </a:pPr>
            <a:r>
              <a:rPr lang="en-US" sz="3900" dirty="0"/>
              <a:t>Jesus replied to them, “Didn’t I choose </a:t>
            </a:r>
          </a:p>
          <a:p>
            <a:pPr>
              <a:lnSpc>
                <a:spcPct val="112000"/>
              </a:lnSpc>
              <a:spcAft>
                <a:spcPts val="0"/>
              </a:spcAft>
            </a:pPr>
            <a:r>
              <a:rPr lang="en-US" sz="3900" dirty="0"/>
              <a:t>you, the Twelve? Yet one of you is a devil.” He was referring to Judas, Simon Iscariot’s son, one of the Twelve, because he was going to betray him.</a:t>
            </a:r>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6:70-71</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200" b="1" dirty="0"/>
              <a:t>What did Jesus’s </a:t>
            </a:r>
          </a:p>
          <a:p>
            <a:r>
              <a:rPr lang="en-US" sz="4200" b="1" dirty="0"/>
              <a:t>statement about Judas (“one of you is a devil”) reveal about His awareness of Judas’s heart?</a:t>
            </a:r>
          </a:p>
        </p:txBody>
      </p:sp>
    </p:spTree>
    <p:extLst>
      <p:ext uri="{BB962C8B-B14F-4D97-AF65-F5344CB8AC3E}">
        <p14:creationId xmlns:p14="http://schemas.microsoft.com/office/powerpoint/2010/main" val="2555783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pPr>
              <a:lnSpc>
                <a:spcPct val="100000"/>
              </a:lnSpc>
            </a:pPr>
            <a:endParaRPr lang="en-US" sz="4000" b="0" dirty="0">
              <a:solidFill>
                <a:schemeClr val="accent3"/>
              </a:solidFill>
              <a:latin typeface="Montserrat Light" pitchFamily="2" charset="77"/>
            </a:endParaRPr>
          </a:p>
          <a:p>
            <a:pPr>
              <a:lnSpc>
                <a:spcPct val="100000"/>
              </a:lnSpc>
            </a:pPr>
            <a:endParaRPr lang="en-US" sz="2800" dirty="0">
              <a:solidFill>
                <a:schemeClr val="accent3"/>
              </a:solidFill>
              <a:latin typeface="Montserrat ExtraBold" pitchFamily="2" charset="77"/>
            </a:endParaRPr>
          </a:p>
          <a:p>
            <a:pPr>
              <a:lnSpc>
                <a:spcPct val="100000"/>
              </a:lnSpc>
            </a:pPr>
            <a:r>
              <a:rPr lang="en-US" sz="2800" dirty="0">
                <a:solidFill>
                  <a:schemeClr val="accent3"/>
                </a:solidFill>
                <a:latin typeface="Montserrat ExtraBold" pitchFamily="2" charset="77"/>
              </a:rPr>
              <a:t>Session Thirteen:</a:t>
            </a:r>
            <a:r>
              <a:rPr lang="en-US" sz="2800" b="0" dirty="0">
                <a:solidFill>
                  <a:schemeClr val="accent3"/>
                </a:solidFill>
                <a:latin typeface="Montserrat Medium" pitchFamily="2" charset="77"/>
              </a:rPr>
              <a:t> </a:t>
            </a:r>
          </a:p>
          <a:p>
            <a:pPr>
              <a:lnSpc>
                <a:spcPct val="100000"/>
              </a:lnSpc>
            </a:pPr>
            <a:r>
              <a:rPr lang="en-US" sz="2800" b="0" dirty="0">
                <a:solidFill>
                  <a:schemeClr val="accent3"/>
                </a:solidFill>
                <a:latin typeface="Montserrat Medium" pitchFamily="2" charset="77"/>
              </a:rPr>
              <a:t>Many Disciples Desert Jesus</a:t>
            </a:r>
          </a:p>
          <a:p>
            <a:pPr>
              <a:lnSpc>
                <a:spcPct val="100000"/>
              </a:lnSpc>
            </a:pPr>
            <a:endParaRPr lang="en-US" sz="2800" b="0" dirty="0">
              <a:solidFill>
                <a:schemeClr val="accent3"/>
              </a:solidFill>
              <a:latin typeface="Montserrat Medium" pitchFamily="2" charset="77"/>
            </a:endParaRPr>
          </a:p>
          <a:p>
            <a:pPr>
              <a:lnSpc>
                <a:spcPct val="100000"/>
              </a:lnSpc>
            </a:pP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844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Where might unresolved </a:t>
            </a:r>
          </a:p>
          <a:p>
            <a:r>
              <a:rPr lang="en-US" sz="4000" b="1" dirty="0"/>
              <a:t>sin or hidden motives be quietly hardening your </a:t>
            </a:r>
          </a:p>
          <a:p>
            <a:r>
              <a:rPr lang="en-US" sz="4000" b="1" dirty="0"/>
              <a:t>own heart?</a:t>
            </a:r>
          </a:p>
        </p:txBody>
      </p:sp>
    </p:spTree>
    <p:extLst>
      <p:ext uri="{BB962C8B-B14F-4D97-AF65-F5344CB8AC3E}">
        <p14:creationId xmlns:p14="http://schemas.microsoft.com/office/powerpoint/2010/main" val="1840241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457200"/>
            <a:ext cx="7391399" cy="5943600"/>
          </a:xfrm>
        </p:spPr>
        <p:txBody>
          <a:bodyPr anchor="ctr"/>
          <a:lstStyle/>
          <a:p>
            <a:r>
              <a:rPr lang="en-US" sz="4000" b="1" dirty="0"/>
              <a:t>What step can you </a:t>
            </a:r>
          </a:p>
          <a:p>
            <a:r>
              <a:rPr lang="en-US" sz="4000" b="1" dirty="0"/>
              <a:t>take this week to guard your heart from slow spiritual erosion?</a:t>
            </a:r>
          </a:p>
        </p:txBody>
      </p:sp>
    </p:spTree>
    <p:extLst>
      <p:ext uri="{BB962C8B-B14F-4D97-AF65-F5344CB8AC3E}">
        <p14:creationId xmlns:p14="http://schemas.microsoft.com/office/powerpoint/2010/main" val="2496776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736FE31F-E751-E1DC-7305-8E92DA120B1A}"/>
              </a:ext>
            </a:extLst>
          </p:cNvPr>
          <p:cNvSpPr txBox="1">
            <a:spLocks/>
          </p:cNvSpPr>
          <p:nvPr/>
        </p:nvSpPr>
        <p:spPr>
          <a:xfrm>
            <a:off x="624352" y="3124200"/>
            <a:ext cx="10940118" cy="762000"/>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6000">
                <a:solidFill>
                  <a:srgbClr val="867A72"/>
                </a:solidFill>
              </a:rPr>
              <a:t>Deeper focus</a:t>
            </a:r>
            <a:endParaRPr lang="en-US" sz="6000" dirty="0">
              <a:solidFill>
                <a:srgbClr val="867A72"/>
              </a:solidFill>
            </a:endParaRPr>
          </a:p>
        </p:txBody>
      </p:sp>
      <p:cxnSp>
        <p:nvCxnSpPr>
          <p:cNvPr id="5" name="Straight Connector 4">
            <a:extLst>
              <a:ext uri="{FF2B5EF4-FFF2-40B4-BE49-F238E27FC236}">
                <a16:creationId xmlns:a16="http://schemas.microsoft.com/office/drawing/2014/main" id="{6FB63F09-8A8C-FF28-C84E-9C326E091267}"/>
              </a:ext>
            </a:extLst>
          </p:cNvPr>
          <p:cNvCxnSpPr>
            <a:cxnSpLocks/>
          </p:cNvCxnSpPr>
          <p:nvPr/>
        </p:nvCxnSpPr>
        <p:spPr>
          <a:xfrm>
            <a:off x="2246313" y="4114800"/>
            <a:ext cx="7581899"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BCC27795-808A-B70D-6B50-04FA8A19190B}"/>
              </a:ext>
            </a:extLst>
          </p:cNvPr>
          <p:cNvCxnSpPr>
            <a:cxnSpLocks/>
          </p:cNvCxnSpPr>
          <p:nvPr/>
        </p:nvCxnSpPr>
        <p:spPr>
          <a:xfrm>
            <a:off x="2246313" y="2871216"/>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2090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Which of the three </a:t>
            </a:r>
          </a:p>
          <a:p>
            <a:pPr>
              <a:lnSpc>
                <a:spcPct val="100000"/>
              </a:lnSpc>
            </a:pPr>
            <a:r>
              <a:rPr lang="en-US" sz="3900" b="1" dirty="0"/>
              <a:t>responses to Jesus—the crowd, the disciples, or Judas—do </a:t>
            </a:r>
          </a:p>
          <a:p>
            <a:pPr>
              <a:lnSpc>
                <a:spcPct val="100000"/>
              </a:lnSpc>
            </a:pPr>
            <a:r>
              <a:rPr lang="en-US" sz="3900" b="1" dirty="0"/>
              <a:t>you most identify with today, and why?</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E0E1-1AF4-F423-5BE0-948ECFDF7F6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7A716AD-0E31-E281-B026-FF427ADA3C4B}"/>
              </a:ext>
            </a:extLst>
          </p:cNvPr>
          <p:cNvSpPr>
            <a:spLocks noGrp="1"/>
          </p:cNvSpPr>
          <p:nvPr>
            <p:ph type="body" sz="quarter" idx="19"/>
          </p:nvPr>
        </p:nvSpPr>
        <p:spPr>
          <a:xfrm>
            <a:off x="531812" y="1752600"/>
            <a:ext cx="7888504" cy="3464721"/>
          </a:xfrm>
        </p:spPr>
        <p:txBody>
          <a:bodyPr anchor="ctr"/>
          <a:lstStyle/>
          <a:p>
            <a:pPr>
              <a:lnSpc>
                <a:spcPct val="100000"/>
              </a:lnSpc>
            </a:pPr>
            <a:r>
              <a:rPr lang="en-US" sz="3900" b="1" dirty="0"/>
              <a:t>How does Peter’s </a:t>
            </a:r>
          </a:p>
          <a:p>
            <a:pPr>
              <a:lnSpc>
                <a:spcPct val="100000"/>
              </a:lnSpc>
            </a:pPr>
            <a:r>
              <a:rPr lang="en-US" sz="3900" b="1" dirty="0"/>
              <a:t>confession resonate with </a:t>
            </a:r>
          </a:p>
          <a:p>
            <a:pPr>
              <a:lnSpc>
                <a:spcPct val="100000"/>
              </a:lnSpc>
            </a:pPr>
            <a:r>
              <a:rPr lang="en-US" sz="3900" b="1" dirty="0"/>
              <a:t>your own growing understanding of what satisfies? </a:t>
            </a:r>
          </a:p>
        </p:txBody>
      </p:sp>
      <p:sp>
        <p:nvSpPr>
          <p:cNvPr id="5" name="Title 4">
            <a:extLst>
              <a:ext uri="{FF2B5EF4-FFF2-40B4-BE49-F238E27FC236}">
                <a16:creationId xmlns:a16="http://schemas.microsoft.com/office/drawing/2014/main" id="{231751E0-83AE-C75B-5E98-F3543CA740D9}"/>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262265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What is one specific </a:t>
            </a:r>
          </a:p>
          <a:p>
            <a:pPr>
              <a:lnSpc>
                <a:spcPct val="100000"/>
              </a:lnSpc>
            </a:pPr>
            <a:r>
              <a:rPr lang="en-US" sz="4200" b="1" dirty="0"/>
              <a:t>action step you will take this week to move from observing Jesus to fully following Him?</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457200"/>
            <a:ext cx="7391399" cy="5943600"/>
          </a:xfrm>
        </p:spPr>
        <p:txBody>
          <a:bodyPr anchor="ctr"/>
          <a:lstStyle/>
          <a:p>
            <a:r>
              <a:rPr lang="en-US" sz="4000" b="1" dirty="0"/>
              <a:t>Write a brief prayer of praise to God recounting the moment you realized He was the only One that could satisfy what Blaise Pascal referred to as the “God-sized hole” in your heart.</a:t>
            </a:r>
          </a:p>
        </p:txBody>
      </p:sp>
    </p:spTree>
    <p:extLst>
      <p:ext uri="{BB962C8B-B14F-4D97-AF65-F5344CB8AC3E}">
        <p14:creationId xmlns:p14="http://schemas.microsoft.com/office/powerpoint/2010/main" val="244766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133600"/>
            <a:ext cx="9982200" cy="3810000"/>
          </a:xfrm>
        </p:spPr>
        <p:txBody>
          <a:bodyPr/>
          <a:lstStyle/>
          <a:p>
            <a:pPr>
              <a:lnSpc>
                <a:spcPct val="100000"/>
              </a:lnSpc>
            </a:pPr>
            <a:r>
              <a:rPr lang="en-US" sz="4000" dirty="0"/>
              <a:t>How is embracing Jesus’s </a:t>
            </a:r>
          </a:p>
          <a:p>
            <a:pPr>
              <a:lnSpc>
                <a:spcPct val="100000"/>
              </a:lnSpc>
            </a:pPr>
            <a:r>
              <a:rPr lang="en-US" sz="4000" dirty="0"/>
              <a:t>teaching or His promises hard for you right now? What might it look like to draw near to Him in faith?</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5334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400" b="1" dirty="0"/>
              <a:t>What does it mean for you personally that Jesus is the only One who “[has] the words of eternal life”?</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Hard </a:t>
            </a:r>
            <a:r>
              <a:rPr lang="en-US" sz="5500" u="sng" dirty="0"/>
              <a:t>Words</a:t>
            </a:r>
            <a:r>
              <a:rPr lang="en-US" sz="5500" dirty="0"/>
              <a:t>; </a:t>
            </a:r>
            <a:br>
              <a:rPr lang="en-US" sz="5500" dirty="0"/>
            </a:br>
            <a:r>
              <a:rPr lang="en-US" sz="5500" dirty="0"/>
              <a:t>Hardened </a:t>
            </a:r>
            <a:r>
              <a:rPr lang="en-US" sz="5500" u="sng" dirty="0"/>
              <a:t>Hearts</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12812" y="1713198"/>
            <a:ext cx="10363201" cy="3773202"/>
          </a:xfrm>
        </p:spPr>
        <p:txBody>
          <a:bodyPr/>
          <a:lstStyle/>
          <a:p>
            <a:pPr marR="0">
              <a:lnSpc>
                <a:spcPct val="100000"/>
              </a:lnSpc>
              <a:spcBef>
                <a:spcPts val="0"/>
              </a:spcBef>
              <a:spcAft>
                <a:spcPts val="0"/>
              </a:spcAft>
            </a:pPr>
            <a:r>
              <a:rPr lang="en-US" sz="3900" dirty="0"/>
              <a:t>Therefore, when many of his disciples heard this, they said, “This teaching is hard. Who can accept it?”</a:t>
            </a:r>
          </a:p>
          <a:p>
            <a:pPr marR="0">
              <a:lnSpc>
                <a:spcPct val="100000"/>
              </a:lnSpc>
              <a:spcBef>
                <a:spcPts val="0"/>
              </a:spcBef>
              <a:spcAft>
                <a:spcPts val="0"/>
              </a:spcAft>
            </a:pPr>
            <a:endParaRPr lang="en-US" sz="3900" dirty="0"/>
          </a:p>
          <a:p>
            <a:pPr marR="0">
              <a:lnSpc>
                <a:spcPct val="100000"/>
              </a:lnSpc>
              <a:spcBef>
                <a:spcPts val="0"/>
              </a:spcBef>
              <a:spcAft>
                <a:spcPts val="0"/>
              </a:spcAft>
            </a:pPr>
            <a:r>
              <a:rPr lang="en-US" sz="3900" dirty="0"/>
              <a:t>Jesus, knowing in himself that his disciples were grumbling about this, asked them, “Does this offend you? </a:t>
            </a: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6:60-66</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F7BE4-B864-6EFE-B902-FD6BC2D3767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438CE57-6E30-4B66-D72C-035417206B7E}"/>
              </a:ext>
            </a:extLst>
          </p:cNvPr>
          <p:cNvSpPr>
            <a:spLocks noGrp="1"/>
          </p:cNvSpPr>
          <p:nvPr>
            <p:ph type="body" sz="quarter" idx="23"/>
          </p:nvPr>
        </p:nvSpPr>
        <p:spPr>
          <a:xfrm>
            <a:off x="912812" y="1524000"/>
            <a:ext cx="10363201" cy="3773202"/>
          </a:xfrm>
        </p:spPr>
        <p:txBody>
          <a:bodyPr/>
          <a:lstStyle/>
          <a:p>
            <a:pPr marR="0">
              <a:lnSpc>
                <a:spcPct val="100000"/>
              </a:lnSpc>
              <a:spcBef>
                <a:spcPts val="0"/>
              </a:spcBef>
              <a:spcAft>
                <a:spcPts val="0"/>
              </a:spcAft>
            </a:pPr>
            <a:r>
              <a:rPr lang="en-US" sz="3900" dirty="0"/>
              <a:t>Then what if you were to observe </a:t>
            </a:r>
          </a:p>
          <a:p>
            <a:pPr marR="0">
              <a:lnSpc>
                <a:spcPct val="100000"/>
              </a:lnSpc>
              <a:spcBef>
                <a:spcPts val="0"/>
              </a:spcBef>
              <a:spcAft>
                <a:spcPts val="0"/>
              </a:spcAft>
            </a:pPr>
            <a:r>
              <a:rPr lang="en-US" sz="3900" dirty="0"/>
              <a:t>the Son of Man ascending to where he was before? The Spirit is the one who gives life. The flesh doesn’t help at all. The words that I have spoken to you are spirit and are life. </a:t>
            </a:r>
          </a:p>
          <a:p>
            <a:pPr marR="0">
              <a:lnSpc>
                <a:spcPct val="100000"/>
              </a:lnSpc>
              <a:spcBef>
                <a:spcPts val="0"/>
              </a:spcBef>
              <a:spcAft>
                <a:spcPts val="0"/>
              </a:spcAft>
            </a:pPr>
            <a:r>
              <a:rPr lang="en-US" sz="3900" dirty="0"/>
              <a:t>But there are some among you </a:t>
            </a:r>
          </a:p>
          <a:p>
            <a:pPr marR="0">
              <a:lnSpc>
                <a:spcPct val="100000"/>
              </a:lnSpc>
              <a:spcBef>
                <a:spcPts val="0"/>
              </a:spcBef>
              <a:spcAft>
                <a:spcPts val="0"/>
              </a:spcAft>
            </a:pPr>
            <a:r>
              <a:rPr lang="en-US" sz="3900" dirty="0"/>
              <a:t>who don’t believe.”</a:t>
            </a:r>
          </a:p>
          <a:p>
            <a:pPr marR="0">
              <a:lnSpc>
                <a:spcPct val="100000"/>
              </a:lnSpc>
              <a:spcBef>
                <a:spcPts val="0"/>
              </a:spcBef>
              <a:spcAft>
                <a:spcPts val="0"/>
              </a:spcAft>
            </a:pPr>
            <a:r>
              <a:rPr lang="en-US" sz="3900" dirty="0">
                <a:solidFill>
                  <a:srgbClr val="CFBEB2"/>
                </a:solidFill>
              </a:rPr>
              <a:t>→</a:t>
            </a:r>
            <a:endParaRPr lang="en-US" sz="3900" dirty="0"/>
          </a:p>
        </p:txBody>
      </p:sp>
      <p:sp>
        <p:nvSpPr>
          <p:cNvPr id="2" name="Text Placeholder 2">
            <a:extLst>
              <a:ext uri="{FF2B5EF4-FFF2-40B4-BE49-F238E27FC236}">
                <a16:creationId xmlns:a16="http://schemas.microsoft.com/office/drawing/2014/main" id="{A3992137-F100-156D-7F37-1CF1C1CA591C}"/>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6:60-66</a:t>
            </a:r>
            <a:endParaRPr lang="en-US" dirty="0"/>
          </a:p>
        </p:txBody>
      </p:sp>
    </p:spTree>
    <p:extLst>
      <p:ext uri="{BB962C8B-B14F-4D97-AF65-F5344CB8AC3E}">
        <p14:creationId xmlns:p14="http://schemas.microsoft.com/office/powerpoint/2010/main" val="316251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9F46D-F22B-AD45-1DE0-BD155A9456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A8125C-5675-9C4F-E386-FC53FBDDDCBA}"/>
              </a:ext>
            </a:extLst>
          </p:cNvPr>
          <p:cNvSpPr>
            <a:spLocks noGrp="1"/>
          </p:cNvSpPr>
          <p:nvPr>
            <p:ph type="body" sz="quarter" idx="23"/>
          </p:nvPr>
        </p:nvSpPr>
        <p:spPr>
          <a:xfrm>
            <a:off x="912812" y="1636998"/>
            <a:ext cx="10363201" cy="3773202"/>
          </a:xfrm>
        </p:spPr>
        <p:txBody>
          <a:bodyPr/>
          <a:lstStyle/>
          <a:p>
            <a:pPr marR="0">
              <a:lnSpc>
                <a:spcPct val="100000"/>
              </a:lnSpc>
              <a:spcBef>
                <a:spcPts val="0"/>
              </a:spcBef>
              <a:spcAft>
                <a:spcPts val="0"/>
              </a:spcAft>
            </a:pPr>
            <a:r>
              <a:rPr lang="en-US" sz="3900" dirty="0"/>
              <a:t>(For Jesus knew from the beginning those who did not believe and the one who would betray him.) He said, “This is why I told you that no one can come to me unless it is granted to him by the Father.”</a:t>
            </a:r>
          </a:p>
          <a:p>
            <a:pPr>
              <a:lnSpc>
                <a:spcPct val="100000"/>
              </a:lnSpc>
              <a:spcAft>
                <a:spcPts val="0"/>
              </a:spcAft>
            </a:pPr>
            <a:r>
              <a:rPr lang="en-US" sz="3900" dirty="0"/>
              <a:t>From that moment many of his disciples turned back and no longer accompanied him. </a:t>
            </a:r>
          </a:p>
        </p:txBody>
      </p:sp>
      <p:sp>
        <p:nvSpPr>
          <p:cNvPr id="2" name="Text Placeholder 2">
            <a:extLst>
              <a:ext uri="{FF2B5EF4-FFF2-40B4-BE49-F238E27FC236}">
                <a16:creationId xmlns:a16="http://schemas.microsoft.com/office/drawing/2014/main" id="{3907AC9F-3C09-9FE2-7974-0FFC03A4C74A}"/>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6:60-66</a:t>
            </a:r>
            <a:endParaRPr lang="en-US" dirty="0"/>
          </a:p>
        </p:txBody>
      </p:sp>
    </p:spTree>
    <p:extLst>
      <p:ext uri="{BB962C8B-B14F-4D97-AF65-F5344CB8AC3E}">
        <p14:creationId xmlns:p14="http://schemas.microsoft.com/office/powerpoint/2010/main" val="39382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What of Jesus’s teaching caused the crowd to say, “This teaching is hard—who can accept it?” What made this difficult to accept?</a:t>
            </a:r>
          </a:p>
        </p:txBody>
      </p:sp>
    </p:spTree>
    <p:extLst>
      <p:ext uri="{BB962C8B-B14F-4D97-AF65-F5344CB8AC3E}">
        <p14:creationId xmlns:p14="http://schemas.microsoft.com/office/powerpoint/2010/main" val="200887555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21615</TotalTime>
  <Words>636</Words>
  <Application>Microsoft Macintosh PowerPoint</Application>
  <PresentationFormat>Custom</PresentationFormat>
  <Paragraphs>76</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Discuss</vt:lpstr>
      <vt:lpstr>1. Hard Words;  Hardened Hearts. </vt:lpstr>
      <vt:lpstr>PowerPoint Presentation</vt:lpstr>
      <vt:lpstr>PowerPoint Presentation</vt:lpstr>
      <vt:lpstr>PowerPoint Presentation</vt:lpstr>
      <vt:lpstr>Discuss</vt:lpstr>
      <vt:lpstr>Discuss</vt:lpstr>
      <vt:lpstr>Discuss</vt:lpstr>
      <vt:lpstr>2. From Believing to  Knowing.</vt:lpstr>
      <vt:lpstr>PowerPoint Presentation</vt:lpstr>
      <vt:lpstr>Discuss</vt:lpstr>
      <vt:lpstr>Discuss</vt:lpstr>
      <vt:lpstr>Discuss</vt:lpstr>
      <vt:lpstr>3. Judas and the Tragedy of Unresolved Unbelief.</vt:lpstr>
      <vt:lpstr>PowerPoint Presentation</vt:lpstr>
      <vt:lpstr>Discuss</vt:lpstr>
      <vt:lpstr>Discuss</vt:lpstr>
      <vt:lpstr>Discuss</vt:lpstr>
      <vt:lpstr>PowerPoint Presentation</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103</cp:revision>
  <dcterms:created xsi:type="dcterms:W3CDTF">2023-07-06T02:28:58Z</dcterms:created>
  <dcterms:modified xsi:type="dcterms:W3CDTF">2026-01-05T21:48:20Z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