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567" r:id="rId5"/>
    <p:sldId id="833" r:id="rId6"/>
    <p:sldId id="834" r:id="rId7"/>
    <p:sldId id="577" r:id="rId8"/>
    <p:sldId id="914" r:id="rId9"/>
    <p:sldId id="579" r:id="rId10"/>
    <p:sldId id="574" r:id="rId11"/>
    <p:sldId id="915" r:id="rId12"/>
    <p:sldId id="916" r:id="rId13"/>
    <p:sldId id="917" r:id="rId14"/>
    <p:sldId id="632" r:id="rId15"/>
    <p:sldId id="873" r:id="rId16"/>
    <p:sldId id="874" r:id="rId17"/>
    <p:sldId id="793" r:id="rId18"/>
    <p:sldId id="826" r:id="rId19"/>
    <p:sldId id="796" r:id="rId20"/>
    <p:sldId id="918" r:id="rId21"/>
    <p:sldId id="919" r:id="rId22"/>
    <p:sldId id="920" r:id="rId23"/>
    <p:sldId id="797" r:id="rId24"/>
    <p:sldId id="825" r:id="rId25"/>
    <p:sldId id="921" r:id="rId26"/>
    <p:sldId id="922" r:id="rId27"/>
    <p:sldId id="923" r:id="rId28"/>
    <p:sldId id="814" r:id="rId29"/>
    <p:sldId id="847" r:id="rId30"/>
    <p:sldId id="848" r:id="rId31"/>
    <p:sldId id="771" r:id="rId32"/>
    <p:sldId id="813" r:id="rId33"/>
    <p:sldId id="913" r:id="rId34"/>
    <p:sldId id="850" r:id="rId35"/>
    <p:sldId id="818" r:id="rId3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07" autoAdjust="0"/>
    <p:restoredTop sz="96056"/>
  </p:normalViewPr>
  <p:slideViewPr>
    <p:cSldViewPr>
      <p:cViewPr varScale="1">
        <p:scale>
          <a:sx n="109" d="100"/>
          <a:sy n="109" d="100"/>
        </p:scale>
        <p:origin x="200" y="392"/>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11/20/25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11/20/25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29</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007AD-554C-B7C5-3CED-C5691AB26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AE687-1463-7F56-5D41-87F883E42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0355DC-A0B0-B713-5014-54E520C6E5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765D78-03A8-3F93-8235-92D9AB93AE44}"/>
              </a:ext>
            </a:extLst>
          </p:cNvPr>
          <p:cNvSpPr>
            <a:spLocks noGrp="1"/>
          </p:cNvSpPr>
          <p:nvPr>
            <p:ph type="sldNum" sz="quarter" idx="5"/>
          </p:nvPr>
        </p:nvSpPr>
        <p:spPr/>
        <p:txBody>
          <a:bodyPr/>
          <a:lstStyle/>
          <a:p>
            <a:fld id="{B0FCC8D5-6D68-A443-97C0-91AE5977134B}" type="slidenum">
              <a:rPr lang="en-US" smtClean="0"/>
              <a:pPr/>
              <a:t>30</a:t>
            </a:fld>
            <a:endParaRPr lang="en-US" dirty="0"/>
          </a:p>
        </p:txBody>
      </p:sp>
    </p:spTree>
    <p:extLst>
      <p:ext uri="{BB962C8B-B14F-4D97-AF65-F5344CB8AC3E}">
        <p14:creationId xmlns:p14="http://schemas.microsoft.com/office/powerpoint/2010/main" val="384630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31</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0"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20738"/>
            <a:ext cx="12153491" cy="6816523"/>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578F1-F24B-6464-2BD6-36046CA2E7E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49402B6-6B67-A69B-65EC-62F7BDC75413}"/>
              </a:ext>
            </a:extLst>
          </p:cNvPr>
          <p:cNvSpPr>
            <a:spLocks noGrp="1"/>
          </p:cNvSpPr>
          <p:nvPr>
            <p:ph type="body" sz="quarter" idx="23"/>
          </p:nvPr>
        </p:nvSpPr>
        <p:spPr>
          <a:xfrm>
            <a:off x="942741" y="1752600"/>
            <a:ext cx="10270659" cy="3773202"/>
          </a:xfrm>
        </p:spPr>
        <p:txBody>
          <a:bodyPr/>
          <a:lstStyle/>
          <a:p>
            <a:pPr marR="0">
              <a:lnSpc>
                <a:spcPct val="100000"/>
              </a:lnSpc>
              <a:spcBef>
                <a:spcPts val="0"/>
              </a:spcBef>
              <a:spcAft>
                <a:spcPts val="0"/>
              </a:spcAft>
            </a:pPr>
            <a:r>
              <a:rPr lang="en-US" sz="4300" dirty="0"/>
              <a:t>And his disciples remembered that </a:t>
            </a:r>
          </a:p>
          <a:p>
            <a:pPr marR="0">
              <a:lnSpc>
                <a:spcPct val="100000"/>
              </a:lnSpc>
              <a:spcBef>
                <a:spcPts val="0"/>
              </a:spcBef>
              <a:spcAft>
                <a:spcPts val="0"/>
              </a:spcAft>
            </a:pPr>
            <a:r>
              <a:rPr lang="en-US" sz="4300" dirty="0"/>
              <a:t>it is written: Zeal for your house will consume me. </a:t>
            </a:r>
          </a:p>
        </p:txBody>
      </p:sp>
      <p:sp>
        <p:nvSpPr>
          <p:cNvPr id="2" name="Text Placeholder 2">
            <a:extLst>
              <a:ext uri="{FF2B5EF4-FFF2-40B4-BE49-F238E27FC236}">
                <a16:creationId xmlns:a16="http://schemas.microsoft.com/office/drawing/2014/main" id="{D0A9A399-5EB7-92CF-9DBA-AEF980DF35A5}"/>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2:13-17</a:t>
            </a:r>
            <a:endParaRPr lang="en-US" dirty="0"/>
          </a:p>
        </p:txBody>
      </p:sp>
    </p:spTree>
    <p:extLst>
      <p:ext uri="{BB962C8B-B14F-4D97-AF65-F5344CB8AC3E}">
        <p14:creationId xmlns:p14="http://schemas.microsoft.com/office/powerpoint/2010/main" val="3924113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What distractions or “marketplace clutter” sometimes threaten our worship?</a:t>
            </a:r>
          </a:p>
        </p:txBody>
      </p:sp>
    </p:spTree>
    <p:extLst>
      <p:ext uri="{BB962C8B-B14F-4D97-AF65-F5344CB8AC3E}">
        <p14:creationId xmlns:p14="http://schemas.microsoft.com/office/powerpoint/2010/main" val="200887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In what ways might </a:t>
            </a:r>
          </a:p>
          <a:p>
            <a:r>
              <a:rPr lang="en-US" sz="4000" b="1" dirty="0"/>
              <a:t>Jesus need to “clear space” in your life so that you can focus on God?</a:t>
            </a:r>
          </a:p>
        </p:txBody>
      </p:sp>
    </p:spTree>
    <p:extLst>
      <p:ext uri="{BB962C8B-B14F-4D97-AF65-F5344CB8AC3E}">
        <p14:creationId xmlns:p14="http://schemas.microsoft.com/office/powerpoint/2010/main" val="214345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How can you seek to </a:t>
            </a:r>
          </a:p>
          <a:p>
            <a:r>
              <a:rPr lang="en-US" sz="4000" b="1" dirty="0"/>
              <a:t>keep your heart a place of reverent worship instead of self-focus?</a:t>
            </a:r>
          </a:p>
        </p:txBody>
      </p:sp>
    </p:spTree>
    <p:extLst>
      <p:ext uri="{BB962C8B-B14F-4D97-AF65-F5344CB8AC3E}">
        <p14:creationId xmlns:p14="http://schemas.microsoft.com/office/powerpoint/2010/main" val="4201980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Jesus </a:t>
            </a:r>
            <a:r>
              <a:rPr lang="en-US" sz="5500" u="sng" dirty="0"/>
              <a:t>speaks</a:t>
            </a:r>
            <a:r>
              <a:rPr lang="en-US" sz="5500" dirty="0"/>
              <a:t> with </a:t>
            </a:r>
            <a:br>
              <a:rPr lang="en-US" sz="5500" dirty="0"/>
            </a:br>
            <a:r>
              <a:rPr lang="en-US" sz="5500" dirty="0"/>
              <a:t>divine </a:t>
            </a:r>
            <a:r>
              <a:rPr lang="en-US" sz="5500" u="sng" dirty="0"/>
              <a:t>authority</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77418" y="1752600"/>
            <a:ext cx="10833988" cy="4150522"/>
          </a:xfrm>
        </p:spPr>
        <p:txBody>
          <a:bodyPr/>
          <a:lstStyle/>
          <a:p>
            <a:pPr marR="0">
              <a:lnSpc>
                <a:spcPct val="112000"/>
              </a:lnSpc>
              <a:spcBef>
                <a:spcPts val="0"/>
              </a:spcBef>
              <a:spcAft>
                <a:spcPts val="0"/>
              </a:spcAft>
            </a:pPr>
            <a:r>
              <a:rPr lang="en-US" sz="4300" dirty="0"/>
              <a:t>So the Jews replied to him, “What sign will you show us for doing these things?”</a:t>
            </a:r>
          </a:p>
          <a:p>
            <a:pPr marR="0">
              <a:lnSpc>
                <a:spcPct val="112000"/>
              </a:lnSpc>
              <a:spcBef>
                <a:spcPts val="0"/>
              </a:spcBef>
              <a:spcAft>
                <a:spcPts val="0"/>
              </a:spcAft>
            </a:pPr>
            <a:endParaRPr lang="en-US" sz="4300" dirty="0"/>
          </a:p>
          <a:p>
            <a:pPr marR="0">
              <a:lnSpc>
                <a:spcPct val="112000"/>
              </a:lnSpc>
              <a:spcBef>
                <a:spcPts val="0"/>
              </a:spcBef>
              <a:spcAft>
                <a:spcPts val="0"/>
              </a:spcAft>
            </a:pPr>
            <a:r>
              <a:rPr lang="en-US" sz="4300" dirty="0"/>
              <a:t>Jesus answered, “Destroy this temple, and I will raise it up in three days.”</a:t>
            </a:r>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2:18-19</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Have you ever been tempted to “throw in the towel” and destroy something completely rather than do the hard work of cleaning up a rough situation? </a:t>
            </a:r>
            <a:r>
              <a:rPr lang="en-US" sz="4000" dirty="0">
                <a:solidFill>
                  <a:srgbClr val="CFBEB2"/>
                </a:solidFill>
              </a:rPr>
              <a:t>→</a:t>
            </a:r>
            <a:endParaRPr lang="en-US" sz="4000" dirty="0"/>
          </a:p>
        </p:txBody>
      </p:sp>
    </p:spTree>
    <p:extLst>
      <p:ext uri="{BB962C8B-B14F-4D97-AF65-F5344CB8AC3E}">
        <p14:creationId xmlns:p14="http://schemas.microsoft.com/office/powerpoint/2010/main" val="146474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1FA3-1A8B-360A-CF34-2881A9654C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7B2AF1-53CF-B827-B590-E099C5CF8BE3}"/>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3F15454-048F-F657-A0D3-F7134518971D}"/>
              </a:ext>
            </a:extLst>
          </p:cNvPr>
          <p:cNvSpPr>
            <a:spLocks noGrp="1"/>
          </p:cNvSpPr>
          <p:nvPr>
            <p:ph type="body" sz="quarter" idx="19"/>
          </p:nvPr>
        </p:nvSpPr>
        <p:spPr>
          <a:xfrm>
            <a:off x="4037013" y="381000"/>
            <a:ext cx="7391399" cy="5943600"/>
          </a:xfrm>
        </p:spPr>
        <p:txBody>
          <a:bodyPr anchor="ctr"/>
          <a:lstStyle/>
          <a:p>
            <a:r>
              <a:rPr lang="en-US" sz="4200" b="1" dirty="0"/>
              <a:t>How does Jesus’s authority encourage you when you’re tempted to think some struggles are too big to overcome?</a:t>
            </a:r>
          </a:p>
        </p:txBody>
      </p:sp>
    </p:spTree>
    <p:extLst>
      <p:ext uri="{BB962C8B-B14F-4D97-AF65-F5344CB8AC3E}">
        <p14:creationId xmlns:p14="http://schemas.microsoft.com/office/powerpoint/2010/main" val="269893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88D8-EB58-B7A0-20B9-1836C8D090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F891A0-D516-3CAE-805D-15AAE065AC1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230DFFD5-2236-B45A-3208-23BD5171A1A7}"/>
              </a:ext>
            </a:extLst>
          </p:cNvPr>
          <p:cNvSpPr>
            <a:spLocks noGrp="1"/>
          </p:cNvSpPr>
          <p:nvPr>
            <p:ph type="body" sz="quarter" idx="19"/>
          </p:nvPr>
        </p:nvSpPr>
        <p:spPr>
          <a:xfrm>
            <a:off x="4037013" y="381000"/>
            <a:ext cx="7391399" cy="5943600"/>
          </a:xfrm>
        </p:spPr>
        <p:txBody>
          <a:bodyPr anchor="ctr"/>
          <a:lstStyle/>
          <a:p>
            <a:r>
              <a:rPr lang="en-US" sz="4200" b="1" dirty="0"/>
              <a:t>Where do you </a:t>
            </a:r>
          </a:p>
          <a:p>
            <a:r>
              <a:rPr lang="en-US" sz="4200" b="1" dirty="0"/>
              <a:t>struggle to recognize Jesus’s authority?</a:t>
            </a:r>
          </a:p>
        </p:txBody>
      </p:sp>
    </p:spTree>
    <p:extLst>
      <p:ext uri="{BB962C8B-B14F-4D97-AF65-F5344CB8AC3E}">
        <p14:creationId xmlns:p14="http://schemas.microsoft.com/office/powerpoint/2010/main" val="1611052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19495-9D04-0C29-CBE3-66C0862EC1C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15173F-84BE-21EC-E57C-C8FA35CE82B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85D0D40-F4B1-50D5-736B-5ED4F665BB5E}"/>
              </a:ext>
            </a:extLst>
          </p:cNvPr>
          <p:cNvSpPr>
            <a:spLocks noGrp="1"/>
          </p:cNvSpPr>
          <p:nvPr>
            <p:ph type="body" sz="quarter" idx="19"/>
          </p:nvPr>
        </p:nvSpPr>
        <p:spPr>
          <a:xfrm>
            <a:off x="4037013" y="381000"/>
            <a:ext cx="7391399" cy="5943600"/>
          </a:xfrm>
        </p:spPr>
        <p:txBody>
          <a:bodyPr anchor="ctr"/>
          <a:lstStyle/>
          <a:p>
            <a:r>
              <a:rPr lang="en-US" sz="4200" b="1" dirty="0"/>
              <a:t>When challenged, </a:t>
            </a:r>
          </a:p>
          <a:p>
            <a:r>
              <a:rPr lang="en-US" sz="4200" b="1" dirty="0"/>
              <a:t>do you more often lean on your own reasoning, or rest in Jesus’s power and promises? Why?</a:t>
            </a:r>
          </a:p>
        </p:txBody>
      </p:sp>
    </p:spTree>
    <p:extLst>
      <p:ext uri="{BB962C8B-B14F-4D97-AF65-F5344CB8AC3E}">
        <p14:creationId xmlns:p14="http://schemas.microsoft.com/office/powerpoint/2010/main" val="128777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066800"/>
            <a:ext cx="10940118" cy="5334000"/>
          </a:xfrm>
        </p:spPr>
        <p:txBody>
          <a:bodyPr/>
          <a:lstStyle/>
          <a:p>
            <a:pPr>
              <a:lnSpc>
                <a:spcPct val="100000"/>
              </a:lnSpc>
            </a:pPr>
            <a:r>
              <a:rPr lang="en-US" sz="3000" b="0" dirty="0">
                <a:solidFill>
                  <a:srgbClr val="867A72"/>
                </a:solidFill>
                <a:latin typeface="Montserrat Light" pitchFamily="2" charset="77"/>
              </a:rPr>
              <a:t>The gospel of</a:t>
            </a:r>
          </a:p>
          <a:p>
            <a:pPr>
              <a:lnSpc>
                <a:spcPct val="100000"/>
              </a:lnSpc>
            </a:pPr>
            <a:r>
              <a:rPr lang="en-US" sz="12000" dirty="0">
                <a:solidFill>
                  <a:srgbClr val="867A72"/>
                </a:solidFill>
              </a:rPr>
              <a:t>john</a:t>
            </a: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00000"/>
              </a:lnSpc>
            </a:pPr>
            <a:r>
              <a:rPr lang="en-US" sz="2800" dirty="0">
                <a:solidFill>
                  <a:schemeClr val="accent3"/>
                </a:solidFill>
                <a:latin typeface="Montserrat ExtraBold" pitchFamily="2" charset="77"/>
              </a:rPr>
              <a:t>Session Five: </a:t>
            </a:r>
            <a:r>
              <a:rPr lang="en-US" sz="2800" b="0" dirty="0">
                <a:solidFill>
                  <a:schemeClr val="accent3"/>
                </a:solidFill>
                <a:latin typeface="Montserrat Medium" pitchFamily="2" charset="77"/>
              </a:rPr>
              <a:t>Cleansing the Temple</a:t>
            </a:r>
            <a:endParaRPr lang="en-US" sz="4000" b="0" dirty="0">
              <a:solidFill>
                <a:schemeClr val="accent3"/>
              </a:solidFill>
              <a:latin typeface="Montserrat Medium" pitchFamily="2" charset="77"/>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2208212" y="3886200"/>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500" dirty="0"/>
              <a:t>3. Jesus is the </a:t>
            </a:r>
            <a:r>
              <a:rPr lang="en-US" sz="5500" u="sng" dirty="0"/>
              <a:t>true</a:t>
            </a:r>
            <a:r>
              <a:rPr lang="en-US" sz="5500" dirty="0"/>
              <a:t> </a:t>
            </a:r>
            <a:r>
              <a:rPr lang="en-US" sz="5500" u="sng" dirty="0"/>
              <a:t>temple</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2057400"/>
            <a:ext cx="10270659" cy="4150522"/>
          </a:xfrm>
        </p:spPr>
        <p:txBody>
          <a:bodyPr/>
          <a:lstStyle/>
          <a:p>
            <a:pPr marR="0">
              <a:lnSpc>
                <a:spcPct val="112000"/>
              </a:lnSpc>
              <a:spcBef>
                <a:spcPts val="0"/>
              </a:spcBef>
              <a:spcAft>
                <a:spcPts val="0"/>
              </a:spcAft>
            </a:pPr>
            <a:r>
              <a:rPr lang="en-US" sz="4300" dirty="0"/>
              <a:t>Therefore the Jews said, “This temple took forty-six years to build, and will you raise it up in three days?”</a:t>
            </a:r>
          </a:p>
          <a:p>
            <a:pPr marR="0">
              <a:lnSpc>
                <a:spcPct val="112000"/>
              </a:lnSpc>
              <a:spcBef>
                <a:spcPts val="0"/>
              </a:spcBef>
              <a:spcAft>
                <a:spcPts val="0"/>
              </a:spcAft>
            </a:pP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2:20-25</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6F707-1F42-15F7-4D59-9C8DF33CC97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DC9B746-0429-98AE-AAC6-8F343CCB337E}"/>
              </a:ext>
            </a:extLst>
          </p:cNvPr>
          <p:cNvSpPr>
            <a:spLocks noGrp="1"/>
          </p:cNvSpPr>
          <p:nvPr>
            <p:ph type="body" sz="quarter" idx="23"/>
          </p:nvPr>
        </p:nvSpPr>
        <p:spPr>
          <a:xfrm>
            <a:off x="942741" y="1600200"/>
            <a:ext cx="10270659" cy="4495800"/>
          </a:xfrm>
        </p:spPr>
        <p:txBody>
          <a:bodyPr/>
          <a:lstStyle/>
          <a:p>
            <a:pPr marR="0">
              <a:lnSpc>
                <a:spcPct val="112000"/>
              </a:lnSpc>
              <a:spcBef>
                <a:spcPts val="0"/>
              </a:spcBef>
              <a:spcAft>
                <a:spcPts val="0"/>
              </a:spcAft>
            </a:pPr>
            <a:r>
              <a:rPr lang="en-US" sz="4300" dirty="0"/>
              <a:t>But he was speaking about the temple </a:t>
            </a:r>
          </a:p>
          <a:p>
            <a:pPr marR="0">
              <a:lnSpc>
                <a:spcPct val="112000"/>
              </a:lnSpc>
              <a:spcBef>
                <a:spcPts val="0"/>
              </a:spcBef>
              <a:spcAft>
                <a:spcPts val="0"/>
              </a:spcAft>
            </a:pPr>
            <a:r>
              <a:rPr lang="en-US" sz="4300" dirty="0"/>
              <a:t>of his body. So when he was raised from the dead, his disciples remembered that he had said this, and they believed the Scripture and the statement Jesus </a:t>
            </a:r>
          </a:p>
          <a:p>
            <a:pPr marR="0">
              <a:lnSpc>
                <a:spcPct val="112000"/>
              </a:lnSpc>
              <a:spcBef>
                <a:spcPts val="0"/>
              </a:spcBef>
              <a:spcAft>
                <a:spcPts val="0"/>
              </a:spcAft>
            </a:pPr>
            <a:r>
              <a:rPr lang="en-US" sz="4300" dirty="0"/>
              <a:t>had made.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14029C8D-F597-AEFA-B255-2B1DB5605A87}"/>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2:20-25</a:t>
            </a:r>
            <a:endParaRPr lang="en-US" dirty="0"/>
          </a:p>
        </p:txBody>
      </p:sp>
    </p:spTree>
    <p:extLst>
      <p:ext uri="{BB962C8B-B14F-4D97-AF65-F5344CB8AC3E}">
        <p14:creationId xmlns:p14="http://schemas.microsoft.com/office/powerpoint/2010/main" val="1993973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82ED6-98D9-9239-8CCF-5C99E73606D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4BA52E9-5D0A-615B-3969-C6B61E9F3651}"/>
              </a:ext>
            </a:extLst>
          </p:cNvPr>
          <p:cNvSpPr>
            <a:spLocks noGrp="1"/>
          </p:cNvSpPr>
          <p:nvPr>
            <p:ph type="body" sz="quarter" idx="23"/>
          </p:nvPr>
        </p:nvSpPr>
        <p:spPr>
          <a:xfrm>
            <a:off x="942741" y="1905000"/>
            <a:ext cx="10270659" cy="4495800"/>
          </a:xfrm>
        </p:spPr>
        <p:txBody>
          <a:bodyPr/>
          <a:lstStyle/>
          <a:p>
            <a:pPr marR="0">
              <a:lnSpc>
                <a:spcPct val="112000"/>
              </a:lnSpc>
              <a:spcBef>
                <a:spcPts val="0"/>
              </a:spcBef>
              <a:spcAft>
                <a:spcPts val="0"/>
              </a:spcAft>
            </a:pPr>
            <a:r>
              <a:rPr lang="en-US" sz="4300" dirty="0"/>
              <a:t> While he was in Jerusalem during </a:t>
            </a:r>
          </a:p>
          <a:p>
            <a:pPr marR="0">
              <a:lnSpc>
                <a:spcPct val="112000"/>
              </a:lnSpc>
              <a:spcBef>
                <a:spcPts val="0"/>
              </a:spcBef>
              <a:spcAft>
                <a:spcPts val="0"/>
              </a:spcAft>
            </a:pPr>
            <a:r>
              <a:rPr lang="en-US" sz="4300" dirty="0"/>
              <a:t>the Passover Festival, many believed in his name when they saw the signs </a:t>
            </a:r>
          </a:p>
          <a:p>
            <a:pPr marR="0">
              <a:lnSpc>
                <a:spcPct val="112000"/>
              </a:lnSpc>
              <a:spcBef>
                <a:spcPts val="0"/>
              </a:spcBef>
              <a:spcAft>
                <a:spcPts val="0"/>
              </a:spcAft>
            </a:pPr>
            <a:r>
              <a:rPr lang="en-US" sz="4300" dirty="0"/>
              <a:t>he was doing.</a:t>
            </a:r>
          </a:p>
          <a:p>
            <a:pPr marR="0">
              <a:lnSpc>
                <a:spcPct val="112000"/>
              </a:lnSpc>
              <a:spcBef>
                <a:spcPts val="0"/>
              </a:spcBef>
              <a:spcAft>
                <a:spcPts val="0"/>
              </a:spcAft>
            </a:pP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475EE506-D9AE-CD32-896B-246AFDB375EF}"/>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2:20-25</a:t>
            </a:r>
            <a:endParaRPr lang="en-US" dirty="0"/>
          </a:p>
        </p:txBody>
      </p:sp>
    </p:spTree>
    <p:extLst>
      <p:ext uri="{BB962C8B-B14F-4D97-AF65-F5344CB8AC3E}">
        <p14:creationId xmlns:p14="http://schemas.microsoft.com/office/powerpoint/2010/main" val="2429055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9EFC-0607-36B3-5BCB-E9E7E3E3753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9C7BFDE-7E26-14E0-ECB6-24CB9A714699}"/>
              </a:ext>
            </a:extLst>
          </p:cNvPr>
          <p:cNvSpPr>
            <a:spLocks noGrp="1"/>
          </p:cNvSpPr>
          <p:nvPr>
            <p:ph type="body" sz="quarter" idx="23"/>
          </p:nvPr>
        </p:nvSpPr>
        <p:spPr>
          <a:xfrm>
            <a:off x="942741" y="1905000"/>
            <a:ext cx="10270659" cy="4495800"/>
          </a:xfrm>
        </p:spPr>
        <p:txBody>
          <a:bodyPr/>
          <a:lstStyle/>
          <a:p>
            <a:pPr marR="0">
              <a:lnSpc>
                <a:spcPct val="112000"/>
              </a:lnSpc>
              <a:spcBef>
                <a:spcPts val="0"/>
              </a:spcBef>
              <a:spcAft>
                <a:spcPts val="0"/>
              </a:spcAft>
            </a:pPr>
            <a:r>
              <a:rPr lang="en-US" sz="4300" dirty="0"/>
              <a:t>Jesus, however, would not entrust himself to them, since he knew them all and because he did not need anyone to testify about man; for he himself knew what was in man.</a:t>
            </a:r>
          </a:p>
        </p:txBody>
      </p:sp>
      <p:sp>
        <p:nvSpPr>
          <p:cNvPr id="2" name="Text Placeholder 2">
            <a:extLst>
              <a:ext uri="{FF2B5EF4-FFF2-40B4-BE49-F238E27FC236}">
                <a16:creationId xmlns:a16="http://schemas.microsoft.com/office/drawing/2014/main" id="{D28E65DE-06EE-9341-3007-4BBF3EBD4B70}"/>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2:20-25</a:t>
            </a:r>
            <a:endParaRPr lang="en-US" dirty="0"/>
          </a:p>
        </p:txBody>
      </p:sp>
    </p:spTree>
    <p:extLst>
      <p:ext uri="{BB962C8B-B14F-4D97-AF65-F5344CB8AC3E}">
        <p14:creationId xmlns:p14="http://schemas.microsoft.com/office/powerpoint/2010/main" val="285352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How does knowing </a:t>
            </a:r>
          </a:p>
          <a:p>
            <a:r>
              <a:rPr lang="en-US" sz="4400" b="1" dirty="0"/>
              <a:t>Jesus is the true temple change the way you think about worship?</a:t>
            </a:r>
          </a:p>
        </p:txBody>
      </p:sp>
    </p:spTree>
    <p:extLst>
      <p:ext uri="{BB962C8B-B14F-4D97-AF65-F5344CB8AC3E}">
        <p14:creationId xmlns:p14="http://schemas.microsoft.com/office/powerpoint/2010/main" val="2555783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000" b="1" dirty="0"/>
              <a:t>If Jesus has authority </a:t>
            </a:r>
          </a:p>
          <a:p>
            <a:r>
              <a:rPr lang="en-US" sz="4000" b="1" dirty="0"/>
              <a:t>over life and death, how should that encourage you in your struggles today?</a:t>
            </a:r>
          </a:p>
        </p:txBody>
      </p:sp>
    </p:spTree>
    <p:extLst>
      <p:ext uri="{BB962C8B-B14F-4D97-AF65-F5344CB8AC3E}">
        <p14:creationId xmlns:p14="http://schemas.microsoft.com/office/powerpoint/2010/main" val="1840241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anchor="ctr"/>
          <a:lstStyle/>
          <a:p>
            <a:r>
              <a:rPr lang="en-US" sz="4000" b="1" dirty="0"/>
              <a:t>Where are you tempted </a:t>
            </a:r>
          </a:p>
          <a:p>
            <a:r>
              <a:rPr lang="en-US" sz="4000" b="1" dirty="0"/>
              <a:t>to hold onto tradition over Jesus? What needs to change?</a:t>
            </a:r>
          </a:p>
        </p:txBody>
      </p:sp>
    </p:spTree>
    <p:extLst>
      <p:ext uri="{BB962C8B-B14F-4D97-AF65-F5344CB8AC3E}">
        <p14:creationId xmlns:p14="http://schemas.microsoft.com/office/powerpoint/2010/main" val="2496776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736FE31F-E751-E1DC-7305-8E92DA120B1A}"/>
              </a:ext>
            </a:extLst>
          </p:cNvPr>
          <p:cNvSpPr txBox="1">
            <a:spLocks/>
          </p:cNvSpPr>
          <p:nvPr/>
        </p:nvSpPr>
        <p:spPr>
          <a:xfrm>
            <a:off x="624352" y="3124200"/>
            <a:ext cx="10940118" cy="762000"/>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6000">
                <a:solidFill>
                  <a:srgbClr val="867A72"/>
                </a:solidFill>
              </a:rPr>
              <a:t>Deeper focus</a:t>
            </a:r>
            <a:endParaRPr lang="en-US" sz="6000" dirty="0">
              <a:solidFill>
                <a:srgbClr val="867A72"/>
              </a:solidFill>
            </a:endParaRPr>
          </a:p>
        </p:txBody>
      </p:sp>
      <p:cxnSp>
        <p:nvCxnSpPr>
          <p:cNvPr id="5" name="Straight Connector 4">
            <a:extLst>
              <a:ext uri="{FF2B5EF4-FFF2-40B4-BE49-F238E27FC236}">
                <a16:creationId xmlns:a16="http://schemas.microsoft.com/office/drawing/2014/main" id="{6FB63F09-8A8C-FF28-C84E-9C326E091267}"/>
              </a:ext>
            </a:extLst>
          </p:cNvPr>
          <p:cNvCxnSpPr>
            <a:cxnSpLocks/>
          </p:cNvCxnSpPr>
          <p:nvPr/>
        </p:nvCxnSpPr>
        <p:spPr>
          <a:xfrm>
            <a:off x="2246313" y="4114800"/>
            <a:ext cx="7581899"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BCC27795-808A-B70D-6B50-04FA8A19190B}"/>
              </a:ext>
            </a:extLst>
          </p:cNvPr>
          <p:cNvCxnSpPr>
            <a:cxnSpLocks/>
          </p:cNvCxnSpPr>
          <p:nvPr/>
        </p:nvCxnSpPr>
        <p:spPr>
          <a:xfrm>
            <a:off x="2246313" y="2871216"/>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2090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What “good things” might </a:t>
            </a:r>
          </a:p>
          <a:p>
            <a:pPr>
              <a:lnSpc>
                <a:spcPct val="100000"/>
              </a:lnSpc>
            </a:pPr>
            <a:r>
              <a:rPr lang="en-US" sz="3900" b="1" dirty="0"/>
              <a:t>keep us from experiencing authentic worship?</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209800"/>
            <a:ext cx="9982200" cy="3810000"/>
          </a:xfrm>
        </p:spPr>
        <p:txBody>
          <a:bodyPr/>
          <a:lstStyle/>
          <a:p>
            <a:r>
              <a:rPr lang="en-US" sz="4000" dirty="0"/>
              <a:t>Under what authority did Jesus cleanse the temple? What authority does Jesus have to cleanse the unrefined parts of our lives? </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05D8F-9902-90DB-09E7-EFB15F0B405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7D9CE2D-D17E-C90C-C550-E5C3D75AE48C}"/>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What would it look like for </a:t>
            </a:r>
          </a:p>
          <a:p>
            <a:pPr>
              <a:lnSpc>
                <a:spcPct val="100000"/>
              </a:lnSpc>
            </a:pPr>
            <a:r>
              <a:rPr lang="en-US" sz="3900" b="1" dirty="0"/>
              <a:t>you to clear out spiritual clutter to make room for more </a:t>
            </a:r>
          </a:p>
          <a:p>
            <a:pPr>
              <a:lnSpc>
                <a:spcPct val="100000"/>
              </a:lnSpc>
            </a:pPr>
            <a:r>
              <a:rPr lang="en-US" sz="3900" b="1" dirty="0"/>
              <a:t>of Jesus? </a:t>
            </a:r>
          </a:p>
        </p:txBody>
      </p:sp>
      <p:sp>
        <p:nvSpPr>
          <p:cNvPr id="5" name="Title 4">
            <a:extLst>
              <a:ext uri="{FF2B5EF4-FFF2-40B4-BE49-F238E27FC236}">
                <a16:creationId xmlns:a16="http://schemas.microsoft.com/office/drawing/2014/main" id="{4FA6E516-EA35-8379-D92B-AA52A8443745}"/>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632342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Why do we need </a:t>
            </a:r>
          </a:p>
          <a:p>
            <a:pPr>
              <a:lnSpc>
                <a:spcPct val="100000"/>
              </a:lnSpc>
            </a:pPr>
            <a:r>
              <a:rPr lang="en-US" sz="4200" b="1" dirty="0"/>
              <a:t>Jesus’s authority in our lives above anyone else? Why </a:t>
            </a:r>
          </a:p>
          <a:p>
            <a:pPr>
              <a:lnSpc>
                <a:spcPct val="100000"/>
              </a:lnSpc>
            </a:pPr>
            <a:r>
              <a:rPr lang="en-US" sz="4200" b="1" dirty="0"/>
              <a:t>is His authority a good </a:t>
            </a:r>
          </a:p>
          <a:p>
            <a:pPr>
              <a:lnSpc>
                <a:spcPct val="100000"/>
              </a:lnSpc>
            </a:pPr>
            <a:r>
              <a:rPr lang="en-US" sz="4200" b="1" dirty="0"/>
              <a:t>thing for us?</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What areas of your </a:t>
            </a:r>
            <a:r>
              <a:rPr lang="en-US" sz="4000" b="1"/>
              <a:t>life </a:t>
            </a:r>
          </a:p>
          <a:p>
            <a:r>
              <a:rPr lang="en-US" sz="4000" b="1"/>
              <a:t>need </a:t>
            </a:r>
            <a:r>
              <a:rPr lang="en-US" sz="4000" b="1" dirty="0"/>
              <a:t>to be “cleansed” so that your body, as God’s temple, reflects His </a:t>
            </a:r>
            <a:r>
              <a:rPr lang="en-US" sz="4000" b="1"/>
              <a:t>presence?</a:t>
            </a:r>
            <a:endParaRPr lang="en-US" sz="4000" b="1" dirty="0"/>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7620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How difficult is it to submit to someone else’s authority? We may have a complicated relationship with authority because of challenging relationships in our past. </a:t>
            </a:r>
          </a:p>
          <a:p>
            <a:r>
              <a:rPr lang="en-US" sz="4000" dirty="0">
                <a:solidFill>
                  <a:srgbClr val="CFBEB2"/>
                </a:solidFill>
              </a:rPr>
              <a:t>→</a:t>
            </a:r>
            <a:endParaRPr lang="en-US" sz="3800" b="1" dirty="0"/>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29BEF-F7EC-8F21-93F2-37B4C2DBEA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5FDDAC-E822-25D6-9CB6-FE279D533061}"/>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F8D118F6-3CDF-47D3-2B98-AE76B4929E48}"/>
              </a:ext>
            </a:extLst>
          </p:cNvPr>
          <p:cNvSpPr txBox="1">
            <a:spLocks/>
          </p:cNvSpPr>
          <p:nvPr/>
        </p:nvSpPr>
        <p:spPr>
          <a:xfrm>
            <a:off x="3960812" y="4572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Jesus is the ultimate authority—confirmed not through bullying or aggression, but through His loving sacrifice. He is the ultimate authority in whom we can safely submit our lives.</a:t>
            </a:r>
          </a:p>
        </p:txBody>
      </p:sp>
    </p:spTree>
    <p:extLst>
      <p:ext uri="{BB962C8B-B14F-4D97-AF65-F5344CB8AC3E}">
        <p14:creationId xmlns:p14="http://schemas.microsoft.com/office/powerpoint/2010/main" val="232275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Jesus </a:t>
            </a:r>
            <a:r>
              <a:rPr lang="en-US" sz="5500" u="sng" dirty="0"/>
              <a:t>cares</a:t>
            </a:r>
            <a:r>
              <a:rPr lang="en-US" sz="5500" dirty="0"/>
              <a:t> about true </a:t>
            </a:r>
            <a:r>
              <a:rPr lang="en-US" sz="5500" u="sng" dirty="0"/>
              <a:t>worship</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1752600"/>
            <a:ext cx="10270659" cy="3773202"/>
          </a:xfrm>
        </p:spPr>
        <p:txBody>
          <a:bodyPr/>
          <a:lstStyle/>
          <a:p>
            <a:pPr marR="0">
              <a:lnSpc>
                <a:spcPct val="100000"/>
              </a:lnSpc>
              <a:spcBef>
                <a:spcPts val="0"/>
              </a:spcBef>
              <a:spcAft>
                <a:spcPts val="0"/>
              </a:spcAft>
            </a:pPr>
            <a:r>
              <a:rPr lang="en-US" sz="4300" dirty="0"/>
              <a:t>The Jewish Passover was near, and so Jesus went up to Jerusalem. In the temple he found people selling oxen, sheep, and doves, and he also found the money changers sitting there. </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2:13-17</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3CE9E-7741-1436-14CF-5E348BA2A59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6D5FF00-49AD-12AD-4BC6-B610A08A5C64}"/>
              </a:ext>
            </a:extLst>
          </p:cNvPr>
          <p:cNvSpPr>
            <a:spLocks noGrp="1"/>
          </p:cNvSpPr>
          <p:nvPr>
            <p:ph type="body" sz="quarter" idx="23"/>
          </p:nvPr>
        </p:nvSpPr>
        <p:spPr>
          <a:xfrm>
            <a:off x="942741" y="1752600"/>
            <a:ext cx="10270659" cy="3773202"/>
          </a:xfrm>
        </p:spPr>
        <p:txBody>
          <a:bodyPr/>
          <a:lstStyle/>
          <a:p>
            <a:pPr marR="0">
              <a:lnSpc>
                <a:spcPct val="100000"/>
              </a:lnSpc>
              <a:spcBef>
                <a:spcPts val="0"/>
              </a:spcBef>
              <a:spcAft>
                <a:spcPts val="0"/>
              </a:spcAft>
            </a:pPr>
            <a:r>
              <a:rPr lang="en-US" sz="4300" dirty="0"/>
              <a:t>After making a whip out of cords, he drove everyone out of the temple with their sheep and oxen. He also poured out the money changers’ coins and overturned the tables. </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13335279-9727-B56F-7FEC-97139B9C09FF}"/>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2:13-17</a:t>
            </a:r>
            <a:endParaRPr lang="en-US" dirty="0"/>
          </a:p>
        </p:txBody>
      </p:sp>
    </p:spTree>
    <p:extLst>
      <p:ext uri="{BB962C8B-B14F-4D97-AF65-F5344CB8AC3E}">
        <p14:creationId xmlns:p14="http://schemas.microsoft.com/office/powerpoint/2010/main" val="75049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46F21-5129-DAD5-36FD-307EAB5D283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43B403F-A6B7-8474-8374-CBC3304AF466}"/>
              </a:ext>
            </a:extLst>
          </p:cNvPr>
          <p:cNvSpPr>
            <a:spLocks noGrp="1"/>
          </p:cNvSpPr>
          <p:nvPr>
            <p:ph type="body" sz="quarter" idx="23"/>
          </p:nvPr>
        </p:nvSpPr>
        <p:spPr>
          <a:xfrm>
            <a:off x="942741" y="1752600"/>
            <a:ext cx="10270659" cy="3773202"/>
          </a:xfrm>
        </p:spPr>
        <p:txBody>
          <a:bodyPr/>
          <a:lstStyle/>
          <a:p>
            <a:pPr marR="0">
              <a:lnSpc>
                <a:spcPct val="100000"/>
              </a:lnSpc>
              <a:spcBef>
                <a:spcPts val="0"/>
              </a:spcBef>
              <a:spcAft>
                <a:spcPts val="0"/>
              </a:spcAft>
            </a:pPr>
            <a:r>
              <a:rPr lang="en-US" sz="4300" dirty="0"/>
              <a:t>He told those who were selling doves, “Get these things out of here! Stop turning my Father’s house into a marketplace!” </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1FF5F07A-387F-111B-767F-C840A8045F7F}"/>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2:13-17</a:t>
            </a:r>
            <a:endParaRPr lang="en-US" dirty="0"/>
          </a:p>
        </p:txBody>
      </p:sp>
    </p:spTree>
    <p:extLst>
      <p:ext uri="{BB962C8B-B14F-4D97-AF65-F5344CB8AC3E}">
        <p14:creationId xmlns:p14="http://schemas.microsoft.com/office/powerpoint/2010/main" val="301473753"/>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8C807F0C-5BF2-402B-9012-B52128A22A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21331</TotalTime>
  <Words>710</Words>
  <Application>Microsoft Macintosh PowerPoint</Application>
  <PresentationFormat>Custom</PresentationFormat>
  <Paragraphs>91</Paragraphs>
  <Slides>32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HelveticaNeueLT Std Lt</vt:lpstr>
      <vt:lpstr>Montserrat ExtraBold</vt:lpstr>
      <vt:lpstr>Montserrat Light</vt:lpstr>
      <vt:lpstr>Montserrat Medium</vt:lpstr>
      <vt:lpstr>Office Theme</vt:lpstr>
      <vt:lpstr>PowerPoint Presentation</vt:lpstr>
      <vt:lpstr>PowerPoint Presentation</vt:lpstr>
      <vt:lpstr>PowerPoint Presentation</vt:lpstr>
      <vt:lpstr>Discuss</vt:lpstr>
      <vt:lpstr>Discuss</vt:lpstr>
      <vt:lpstr>1. Jesus cares about true worship. </vt:lpstr>
      <vt:lpstr>PowerPoint Presentation</vt:lpstr>
      <vt:lpstr>PowerPoint Presentation</vt:lpstr>
      <vt:lpstr>PowerPoint Presentation</vt:lpstr>
      <vt:lpstr>PowerPoint Presentation</vt:lpstr>
      <vt:lpstr>Discuss</vt:lpstr>
      <vt:lpstr>Discuss</vt:lpstr>
      <vt:lpstr>Discuss</vt:lpstr>
      <vt:lpstr>2. Jesus speaks with  divine authority.</vt:lpstr>
      <vt:lpstr>PowerPoint Presentation</vt:lpstr>
      <vt:lpstr>Discuss</vt:lpstr>
      <vt:lpstr>Discuss</vt:lpstr>
      <vt:lpstr>Discuss</vt:lpstr>
      <vt:lpstr>Discuss</vt:lpstr>
      <vt:lpstr>3. Jesus is the true temple.</vt:lpstr>
      <vt:lpstr>PowerPoint Presentation</vt:lpstr>
      <vt:lpstr>PowerPoint Presentation</vt:lpstr>
      <vt:lpstr>PowerPoint Presentation</vt:lpstr>
      <vt:lpstr>PowerPoint Presentation</vt:lpstr>
      <vt:lpstr>Discuss</vt:lpstr>
      <vt:lpstr>Discuss</vt:lpstr>
      <vt:lpstr>Discuss</vt:lpstr>
      <vt:lpstr>PowerPoint Presentation</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92</cp:revision>
  <dcterms:created xsi:type="dcterms:W3CDTF">2023-07-06T02:28:58Z</dcterms:created>
  <dcterms:modified xsi:type="dcterms:W3CDTF">2025-11-21T02:35:29Z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