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handoutMasterIdLst>
    <p:handoutMasterId r:id="rId51"/>
  </p:handoutMasterIdLst>
  <p:sldIdLst>
    <p:sldId id="567" r:id="rId5"/>
    <p:sldId id="833" r:id="rId6"/>
    <p:sldId id="834" r:id="rId7"/>
    <p:sldId id="577" r:id="rId8"/>
    <p:sldId id="579" r:id="rId9"/>
    <p:sldId id="574" r:id="rId10"/>
    <p:sldId id="932" r:id="rId11"/>
    <p:sldId id="933" r:id="rId12"/>
    <p:sldId id="934" r:id="rId13"/>
    <p:sldId id="935" r:id="rId14"/>
    <p:sldId id="936" r:id="rId15"/>
    <p:sldId id="937" r:id="rId16"/>
    <p:sldId id="632" r:id="rId17"/>
    <p:sldId id="873" r:id="rId18"/>
    <p:sldId id="874" r:id="rId19"/>
    <p:sldId id="793" r:id="rId20"/>
    <p:sldId id="826" r:id="rId21"/>
    <p:sldId id="938" r:id="rId22"/>
    <p:sldId id="939" r:id="rId23"/>
    <p:sldId id="940" r:id="rId24"/>
    <p:sldId id="941" r:id="rId25"/>
    <p:sldId id="942" r:id="rId26"/>
    <p:sldId id="796" r:id="rId27"/>
    <p:sldId id="918" r:id="rId28"/>
    <p:sldId id="919" r:id="rId29"/>
    <p:sldId id="943" r:id="rId30"/>
    <p:sldId id="797" r:id="rId31"/>
    <p:sldId id="825" r:id="rId32"/>
    <p:sldId id="944" r:id="rId33"/>
    <p:sldId id="945" r:id="rId34"/>
    <p:sldId id="946" r:id="rId35"/>
    <p:sldId id="947" r:id="rId36"/>
    <p:sldId id="948" r:id="rId37"/>
    <p:sldId id="949" r:id="rId38"/>
    <p:sldId id="950" r:id="rId39"/>
    <p:sldId id="951" r:id="rId40"/>
    <p:sldId id="814" r:id="rId41"/>
    <p:sldId id="847" r:id="rId42"/>
    <p:sldId id="848" r:id="rId43"/>
    <p:sldId id="930" r:id="rId44"/>
    <p:sldId id="771" r:id="rId45"/>
    <p:sldId id="813" r:id="rId46"/>
    <p:sldId id="913" r:id="rId47"/>
    <p:sldId id="850" r:id="rId48"/>
    <p:sldId id="818" r:id="rId4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07" autoAdjust="0"/>
    <p:restoredTop sz="96056"/>
  </p:normalViewPr>
  <p:slideViewPr>
    <p:cSldViewPr>
      <p:cViewPr>
        <p:scale>
          <a:sx n="89" d="100"/>
          <a:sy n="89" d="100"/>
        </p:scale>
        <p:origin x="952" y="808"/>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11/20/25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11/20/25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42</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007AD-554C-B7C5-3CED-C5691AB26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AE687-1463-7F56-5D41-87F883E42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0355DC-A0B0-B713-5014-54E520C6E5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765D78-03A8-3F93-8235-92D9AB93AE44}"/>
              </a:ext>
            </a:extLst>
          </p:cNvPr>
          <p:cNvSpPr>
            <a:spLocks noGrp="1"/>
          </p:cNvSpPr>
          <p:nvPr>
            <p:ph type="sldNum" sz="quarter" idx="5"/>
          </p:nvPr>
        </p:nvSpPr>
        <p:spPr/>
        <p:txBody>
          <a:bodyPr/>
          <a:lstStyle/>
          <a:p>
            <a:fld id="{B0FCC8D5-6D68-A443-97C0-91AE5977134B}" type="slidenum">
              <a:rPr lang="en-US" smtClean="0"/>
              <a:pPr/>
              <a:t>43</a:t>
            </a:fld>
            <a:endParaRPr lang="en-US" dirty="0"/>
          </a:p>
        </p:txBody>
      </p:sp>
    </p:spTree>
    <p:extLst>
      <p:ext uri="{BB962C8B-B14F-4D97-AF65-F5344CB8AC3E}">
        <p14:creationId xmlns:p14="http://schemas.microsoft.com/office/powerpoint/2010/main" val="384630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44</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12BE1-CEF1-54AA-3F3C-EEE6A4F8409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A776305-5A8D-1C2E-BD2D-7BFBF4AFE6A6}"/>
              </a:ext>
            </a:extLst>
          </p:cNvPr>
          <p:cNvSpPr>
            <a:spLocks noGrp="1"/>
          </p:cNvSpPr>
          <p:nvPr>
            <p:ph type="body" sz="quarter" idx="23"/>
          </p:nvPr>
        </p:nvSpPr>
        <p:spPr>
          <a:xfrm>
            <a:off x="942741" y="1865598"/>
            <a:ext cx="10270659" cy="3773202"/>
          </a:xfrm>
        </p:spPr>
        <p:txBody>
          <a:bodyPr/>
          <a:lstStyle/>
          <a:p>
            <a:pPr marR="0">
              <a:lnSpc>
                <a:spcPct val="100000"/>
              </a:lnSpc>
              <a:spcBef>
                <a:spcPts val="0"/>
              </a:spcBef>
              <a:spcAft>
                <a:spcPts val="0"/>
              </a:spcAft>
            </a:pPr>
            <a:r>
              <a:rPr lang="en-US" sz="4300" dirty="0"/>
              <a:t>Jesus answered, “If you knew the gift of God, and who is saying to you, ‘Give me a drink,’ you would ask him, and he would give you living water.”</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6E900F48-28AF-A078-BBC6-42D46F4CDB42}"/>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4:1-14</a:t>
            </a:r>
            <a:endParaRPr lang="en-US" dirty="0"/>
          </a:p>
        </p:txBody>
      </p:sp>
    </p:spTree>
    <p:extLst>
      <p:ext uri="{BB962C8B-B14F-4D97-AF65-F5344CB8AC3E}">
        <p14:creationId xmlns:p14="http://schemas.microsoft.com/office/powerpoint/2010/main" val="3972416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04E9E-FD95-8EDA-920C-1BBF5E0054D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A7676A2-0D96-F178-DA5E-BB6709F84844}"/>
              </a:ext>
            </a:extLst>
          </p:cNvPr>
          <p:cNvSpPr>
            <a:spLocks noGrp="1"/>
          </p:cNvSpPr>
          <p:nvPr>
            <p:ph type="body" sz="quarter" idx="23"/>
          </p:nvPr>
        </p:nvSpPr>
        <p:spPr>
          <a:xfrm>
            <a:off x="942741" y="1636998"/>
            <a:ext cx="10270659" cy="3773202"/>
          </a:xfrm>
        </p:spPr>
        <p:txBody>
          <a:bodyPr/>
          <a:lstStyle/>
          <a:p>
            <a:pPr marR="0">
              <a:lnSpc>
                <a:spcPct val="100000"/>
              </a:lnSpc>
              <a:spcBef>
                <a:spcPts val="0"/>
              </a:spcBef>
              <a:spcAft>
                <a:spcPts val="0"/>
              </a:spcAft>
            </a:pPr>
            <a:r>
              <a:rPr lang="en-US" sz="4300" dirty="0"/>
              <a:t>“Sir,” said the woman, “you don’t even have a bucket, and the well is deep. So where do you get this ‘living water’? You aren’t greater than our father Jacob, are you? He gave us the well and drank from it himself, as did his sons and livestock.”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24BD278-2661-8A7D-2E16-89478AC4B25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4:1-14</a:t>
            </a:r>
            <a:endParaRPr lang="en-US" dirty="0"/>
          </a:p>
        </p:txBody>
      </p:sp>
    </p:spTree>
    <p:extLst>
      <p:ext uri="{BB962C8B-B14F-4D97-AF65-F5344CB8AC3E}">
        <p14:creationId xmlns:p14="http://schemas.microsoft.com/office/powerpoint/2010/main" val="425089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012F5-345A-6B22-14C9-19C778E7483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F94273D-703D-9CD6-AAAE-EEB6FE619200}"/>
              </a:ext>
            </a:extLst>
          </p:cNvPr>
          <p:cNvSpPr>
            <a:spLocks noGrp="1"/>
          </p:cNvSpPr>
          <p:nvPr>
            <p:ph type="body" sz="quarter" idx="23"/>
          </p:nvPr>
        </p:nvSpPr>
        <p:spPr>
          <a:xfrm>
            <a:off x="942741" y="1524000"/>
            <a:ext cx="10270659" cy="3773202"/>
          </a:xfrm>
        </p:spPr>
        <p:txBody>
          <a:bodyPr/>
          <a:lstStyle/>
          <a:p>
            <a:pPr marR="0">
              <a:lnSpc>
                <a:spcPct val="100000"/>
              </a:lnSpc>
              <a:spcBef>
                <a:spcPts val="0"/>
              </a:spcBef>
              <a:spcAft>
                <a:spcPts val="0"/>
              </a:spcAft>
            </a:pPr>
            <a:r>
              <a:rPr lang="en-US" sz="4300" dirty="0"/>
              <a:t>Jesus said, “Everyone who drinks </a:t>
            </a:r>
          </a:p>
          <a:p>
            <a:pPr marR="0">
              <a:lnSpc>
                <a:spcPct val="100000"/>
              </a:lnSpc>
              <a:spcBef>
                <a:spcPts val="0"/>
              </a:spcBef>
              <a:spcAft>
                <a:spcPts val="0"/>
              </a:spcAft>
            </a:pPr>
            <a:r>
              <a:rPr lang="en-US" sz="4300" dirty="0"/>
              <a:t>from this water will get thirsty again. But whoever drinks from the water that I will give him will never get thirsty again. In fact, the water I will give him will become a well of water springing up in him </a:t>
            </a:r>
          </a:p>
          <a:p>
            <a:pPr marR="0">
              <a:lnSpc>
                <a:spcPct val="100000"/>
              </a:lnSpc>
              <a:spcBef>
                <a:spcPts val="0"/>
              </a:spcBef>
              <a:spcAft>
                <a:spcPts val="0"/>
              </a:spcAft>
            </a:pPr>
            <a:r>
              <a:rPr lang="en-US" sz="4300" dirty="0"/>
              <a:t>for eternal life.”</a:t>
            </a:r>
          </a:p>
        </p:txBody>
      </p:sp>
      <p:sp>
        <p:nvSpPr>
          <p:cNvPr id="2" name="Text Placeholder 2">
            <a:extLst>
              <a:ext uri="{FF2B5EF4-FFF2-40B4-BE49-F238E27FC236}">
                <a16:creationId xmlns:a16="http://schemas.microsoft.com/office/drawing/2014/main" id="{57C17299-6468-020C-8F4F-E4BF7109A908}"/>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4:1-14</a:t>
            </a:r>
            <a:endParaRPr lang="en-US" dirty="0"/>
          </a:p>
        </p:txBody>
      </p:sp>
    </p:spTree>
    <p:extLst>
      <p:ext uri="{BB962C8B-B14F-4D97-AF65-F5344CB8AC3E}">
        <p14:creationId xmlns:p14="http://schemas.microsoft.com/office/powerpoint/2010/main" val="268078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Why is it significant that Jesus initiated this conversation rather than waiting for the woman to approach Him? What can we learn from this?</a:t>
            </a:r>
          </a:p>
        </p:txBody>
      </p:sp>
    </p:spTree>
    <p:extLst>
      <p:ext uri="{BB962C8B-B14F-4D97-AF65-F5344CB8AC3E}">
        <p14:creationId xmlns:p14="http://schemas.microsoft.com/office/powerpoint/2010/main" val="2008875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How does the idea of </a:t>
            </a:r>
          </a:p>
          <a:p>
            <a:r>
              <a:rPr lang="en-US" sz="4000" b="1" dirty="0"/>
              <a:t>“living water” challenge the things we use to quench our inner thirst?</a:t>
            </a:r>
          </a:p>
        </p:txBody>
      </p:sp>
    </p:spTree>
    <p:extLst>
      <p:ext uri="{BB962C8B-B14F-4D97-AF65-F5344CB8AC3E}">
        <p14:creationId xmlns:p14="http://schemas.microsoft.com/office/powerpoint/2010/main" val="214345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What difference does </a:t>
            </a:r>
          </a:p>
          <a:p>
            <a:r>
              <a:rPr lang="en-US" sz="4000" b="1" dirty="0"/>
              <a:t>it make that Jesus offers </a:t>
            </a:r>
          </a:p>
          <a:p>
            <a:r>
              <a:rPr lang="en-US" sz="4000" b="1" dirty="0"/>
              <a:t>a gift rather than a </a:t>
            </a:r>
          </a:p>
          <a:p>
            <a:r>
              <a:rPr lang="en-US" sz="4000" b="1" dirty="0"/>
              <a:t>religious task?</a:t>
            </a:r>
          </a:p>
        </p:txBody>
      </p:sp>
    </p:spTree>
    <p:extLst>
      <p:ext uri="{BB962C8B-B14F-4D97-AF65-F5344CB8AC3E}">
        <p14:creationId xmlns:p14="http://schemas.microsoft.com/office/powerpoint/2010/main" val="4201980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Jesus invites us to </a:t>
            </a:r>
            <a:r>
              <a:rPr lang="en-US" sz="5500" u="sng" dirty="0"/>
              <a:t>living</a:t>
            </a:r>
            <a:r>
              <a:rPr lang="en-US" sz="5500" dirty="0"/>
              <a:t> </a:t>
            </a:r>
            <a:r>
              <a:rPr lang="en-US" sz="5500" u="sng" dirty="0"/>
              <a:t>relationships</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1676400"/>
            <a:ext cx="10833988" cy="4150522"/>
          </a:xfrm>
        </p:spPr>
        <p:txBody>
          <a:bodyPr/>
          <a:lstStyle/>
          <a:p>
            <a:pPr>
              <a:lnSpc>
                <a:spcPct val="112000"/>
              </a:lnSpc>
              <a:spcAft>
                <a:spcPts val="0"/>
              </a:spcAft>
            </a:pPr>
            <a:r>
              <a:rPr lang="en-US" sz="4000" dirty="0"/>
              <a:t>“Sir,” the woman said to him, “give me </a:t>
            </a:r>
          </a:p>
          <a:p>
            <a:pPr>
              <a:lnSpc>
                <a:spcPct val="112000"/>
              </a:lnSpc>
              <a:spcAft>
                <a:spcPts val="0"/>
              </a:spcAft>
            </a:pPr>
            <a:r>
              <a:rPr lang="en-US" sz="4000" dirty="0"/>
              <a:t>this water so that I won’t get thirsty and </a:t>
            </a:r>
          </a:p>
          <a:p>
            <a:pPr>
              <a:lnSpc>
                <a:spcPct val="112000"/>
              </a:lnSpc>
              <a:spcAft>
                <a:spcPts val="0"/>
              </a:spcAft>
            </a:pPr>
            <a:r>
              <a:rPr lang="en-US" sz="4000" dirty="0"/>
              <a:t>come here to draw water.”</a:t>
            </a:r>
          </a:p>
          <a:p>
            <a:pPr>
              <a:lnSpc>
                <a:spcPct val="112000"/>
              </a:lnSpc>
              <a:spcAft>
                <a:spcPts val="0"/>
              </a:spcAft>
            </a:pPr>
            <a:endParaRPr lang="en-US" sz="4000" dirty="0"/>
          </a:p>
          <a:p>
            <a:pPr>
              <a:lnSpc>
                <a:spcPct val="112000"/>
              </a:lnSpc>
              <a:spcAft>
                <a:spcPts val="0"/>
              </a:spcAft>
            </a:pPr>
            <a:r>
              <a:rPr lang="en-US" sz="4000" dirty="0"/>
              <a:t>“Go call your husband,” he told her, “and </a:t>
            </a:r>
          </a:p>
          <a:p>
            <a:pPr>
              <a:lnSpc>
                <a:spcPct val="112000"/>
              </a:lnSpc>
              <a:spcAft>
                <a:spcPts val="0"/>
              </a:spcAft>
            </a:pPr>
            <a:r>
              <a:rPr lang="en-US" sz="4000" dirty="0"/>
              <a:t>come back here.” </a:t>
            </a: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4:15-26</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F166D-AB1C-E822-2A87-4EEE81D3779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614FA4B-521D-0B78-C159-F4F1DE64590E}"/>
              </a:ext>
            </a:extLst>
          </p:cNvPr>
          <p:cNvSpPr>
            <a:spLocks noGrp="1"/>
          </p:cNvSpPr>
          <p:nvPr>
            <p:ph type="body" sz="quarter" idx="23"/>
          </p:nvPr>
        </p:nvSpPr>
        <p:spPr>
          <a:xfrm>
            <a:off x="677418" y="1676400"/>
            <a:ext cx="10833988" cy="4150522"/>
          </a:xfrm>
        </p:spPr>
        <p:txBody>
          <a:bodyPr/>
          <a:lstStyle/>
          <a:p>
            <a:pPr>
              <a:lnSpc>
                <a:spcPct val="112000"/>
              </a:lnSpc>
              <a:spcAft>
                <a:spcPts val="0"/>
              </a:spcAft>
            </a:pPr>
            <a:r>
              <a:rPr lang="en-US" sz="4000" dirty="0"/>
              <a:t>“I don’t have a husband,” she answered.</a:t>
            </a:r>
          </a:p>
          <a:p>
            <a:pPr>
              <a:lnSpc>
                <a:spcPct val="112000"/>
              </a:lnSpc>
              <a:spcAft>
                <a:spcPts val="0"/>
              </a:spcAft>
            </a:pPr>
            <a:endParaRPr lang="en-US" sz="4000" dirty="0"/>
          </a:p>
          <a:p>
            <a:pPr>
              <a:lnSpc>
                <a:spcPct val="112000"/>
              </a:lnSpc>
              <a:spcAft>
                <a:spcPts val="0"/>
              </a:spcAft>
            </a:pPr>
            <a:r>
              <a:rPr lang="en-US" sz="4000" dirty="0"/>
              <a:t>“You have correctly said, ‘I don’t have a husband,’” Jesus said. “For you’ve had five husbands, and the man you now have is not your husband. </a:t>
            </a: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D1BDD822-E66C-6FDB-EBDF-67D8982AF8C7}"/>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4:15-26</a:t>
            </a:r>
            <a:endParaRPr lang="en-US" dirty="0"/>
          </a:p>
        </p:txBody>
      </p:sp>
    </p:spTree>
    <p:extLst>
      <p:ext uri="{BB962C8B-B14F-4D97-AF65-F5344CB8AC3E}">
        <p14:creationId xmlns:p14="http://schemas.microsoft.com/office/powerpoint/2010/main" val="3857010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BC915-B941-9628-B14C-A9CDEF79AAA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77896CB-5354-A3ED-C0A4-09692F301AC8}"/>
              </a:ext>
            </a:extLst>
          </p:cNvPr>
          <p:cNvSpPr>
            <a:spLocks noGrp="1"/>
          </p:cNvSpPr>
          <p:nvPr>
            <p:ph type="body" sz="quarter" idx="23"/>
          </p:nvPr>
        </p:nvSpPr>
        <p:spPr>
          <a:xfrm>
            <a:off x="677418" y="1676400"/>
            <a:ext cx="10833988" cy="4150522"/>
          </a:xfrm>
        </p:spPr>
        <p:txBody>
          <a:bodyPr/>
          <a:lstStyle/>
          <a:p>
            <a:pPr>
              <a:lnSpc>
                <a:spcPct val="112000"/>
              </a:lnSpc>
              <a:spcAft>
                <a:spcPts val="0"/>
              </a:spcAft>
            </a:pPr>
            <a:r>
              <a:rPr lang="en-US" sz="4000" dirty="0"/>
              <a:t>What you have said is true.”</a:t>
            </a:r>
          </a:p>
          <a:p>
            <a:pPr>
              <a:lnSpc>
                <a:spcPct val="112000"/>
              </a:lnSpc>
              <a:spcAft>
                <a:spcPts val="0"/>
              </a:spcAft>
            </a:pPr>
            <a:endParaRPr lang="en-US" sz="4000" dirty="0"/>
          </a:p>
          <a:p>
            <a:pPr>
              <a:lnSpc>
                <a:spcPct val="112000"/>
              </a:lnSpc>
              <a:spcAft>
                <a:spcPts val="0"/>
              </a:spcAft>
            </a:pPr>
            <a:r>
              <a:rPr lang="en-US" sz="4000" dirty="0"/>
              <a:t>“Sir,” the woman replied, “I see that you are a prophet. Our ancestors worshiped on this mountain, but you Jews say that the place to worship is in Jerusalem.” </a:t>
            </a: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85501D25-13BD-8DEF-2B65-0E10901255C5}"/>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4:15-26</a:t>
            </a:r>
            <a:endParaRPr lang="en-US" dirty="0"/>
          </a:p>
        </p:txBody>
      </p:sp>
    </p:spTree>
    <p:extLst>
      <p:ext uri="{BB962C8B-B14F-4D97-AF65-F5344CB8AC3E}">
        <p14:creationId xmlns:p14="http://schemas.microsoft.com/office/powerpoint/2010/main" val="235105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00000"/>
              </a:lnSpc>
            </a:pPr>
            <a:r>
              <a:rPr lang="en-US" sz="2800" dirty="0">
                <a:solidFill>
                  <a:schemeClr val="accent3"/>
                </a:solidFill>
                <a:latin typeface="Montserrat ExtraBold" pitchFamily="2" charset="77"/>
              </a:rPr>
              <a:t>Session Eight: </a:t>
            </a:r>
            <a:r>
              <a:rPr lang="en-US" sz="2800" b="0" dirty="0">
                <a:solidFill>
                  <a:schemeClr val="accent3"/>
                </a:solidFill>
                <a:latin typeface="Montserrat Medium" pitchFamily="2" charset="77"/>
              </a:rPr>
              <a:t>: The Samaritan Woman</a:t>
            </a:r>
          </a:p>
          <a:p>
            <a:pPr>
              <a:lnSpc>
                <a:spcPct val="100000"/>
              </a:lnSpc>
            </a:pPr>
            <a:r>
              <a:rPr lang="en-US" sz="2800" b="0" dirty="0">
                <a:solidFill>
                  <a:schemeClr val="accent3"/>
                </a:solidFill>
                <a:latin typeface="Montserrat Medium" pitchFamily="2" charset="77"/>
              </a:rPr>
              <a:t> at the Well and Her Testimony</a:t>
            </a:r>
          </a:p>
          <a:p>
            <a:pPr>
              <a:lnSpc>
                <a:spcPct val="100000"/>
              </a:lnSpc>
            </a:pPr>
            <a:endParaRPr lang="en-US" sz="2800" b="0" dirty="0">
              <a:solidFill>
                <a:schemeClr val="accent3"/>
              </a:solidFill>
              <a:latin typeface="Montserrat Medium" pitchFamily="2" charset="77"/>
            </a:endParaRPr>
          </a:p>
          <a:p>
            <a:pPr>
              <a:lnSpc>
                <a:spcPct val="100000"/>
              </a:lnSpc>
            </a:pP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08212" y="38862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E9656-A5C8-CA04-095A-3041882D70E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0C110B8-F8A5-64F8-9EFF-18DE07796651}"/>
              </a:ext>
            </a:extLst>
          </p:cNvPr>
          <p:cNvSpPr>
            <a:spLocks noGrp="1"/>
          </p:cNvSpPr>
          <p:nvPr>
            <p:ph type="body" sz="quarter" idx="23"/>
          </p:nvPr>
        </p:nvSpPr>
        <p:spPr>
          <a:xfrm>
            <a:off x="608012" y="1676400"/>
            <a:ext cx="10972802" cy="4150522"/>
          </a:xfrm>
        </p:spPr>
        <p:txBody>
          <a:bodyPr/>
          <a:lstStyle/>
          <a:p>
            <a:pPr>
              <a:lnSpc>
                <a:spcPct val="112000"/>
              </a:lnSpc>
              <a:spcAft>
                <a:spcPts val="0"/>
              </a:spcAft>
            </a:pPr>
            <a:r>
              <a:rPr lang="en-US" sz="4000" dirty="0"/>
              <a:t>Jesus told her, “Believe me, woman, an hour </a:t>
            </a:r>
          </a:p>
          <a:p>
            <a:pPr>
              <a:lnSpc>
                <a:spcPct val="112000"/>
              </a:lnSpc>
              <a:spcAft>
                <a:spcPts val="0"/>
              </a:spcAft>
            </a:pPr>
            <a:r>
              <a:rPr lang="en-US" sz="4000" dirty="0"/>
              <a:t>is coming when you will worship the Father neither on this mountain nor in Jerusalem. You Samaritans worship what you do not know. </a:t>
            </a:r>
          </a:p>
          <a:p>
            <a:pPr>
              <a:lnSpc>
                <a:spcPct val="112000"/>
              </a:lnSpc>
              <a:spcAft>
                <a:spcPts val="0"/>
              </a:spcAft>
            </a:pPr>
            <a:r>
              <a:rPr lang="en-US" sz="4000" dirty="0"/>
              <a:t>We worship what we do know because salvation is from the Jews. </a:t>
            </a: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EE3A5834-F85C-CE3E-1319-8F71EFDE0F5F}"/>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4:15-26</a:t>
            </a:r>
            <a:endParaRPr lang="en-US" dirty="0"/>
          </a:p>
        </p:txBody>
      </p:sp>
    </p:spTree>
    <p:extLst>
      <p:ext uri="{BB962C8B-B14F-4D97-AF65-F5344CB8AC3E}">
        <p14:creationId xmlns:p14="http://schemas.microsoft.com/office/powerpoint/2010/main" val="1033649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D9A98-324C-4AEE-7D30-13A817D1286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3776FFA-228E-2D65-8BC3-1DAA8500C93A}"/>
              </a:ext>
            </a:extLst>
          </p:cNvPr>
          <p:cNvSpPr>
            <a:spLocks noGrp="1"/>
          </p:cNvSpPr>
          <p:nvPr>
            <p:ph type="body" sz="quarter" idx="23"/>
          </p:nvPr>
        </p:nvSpPr>
        <p:spPr>
          <a:xfrm>
            <a:off x="608012" y="1676400"/>
            <a:ext cx="10972802" cy="4150522"/>
          </a:xfrm>
        </p:spPr>
        <p:txBody>
          <a:bodyPr/>
          <a:lstStyle/>
          <a:p>
            <a:pPr>
              <a:lnSpc>
                <a:spcPct val="112000"/>
              </a:lnSpc>
              <a:spcAft>
                <a:spcPts val="0"/>
              </a:spcAft>
            </a:pPr>
            <a:r>
              <a:rPr lang="en-US" sz="4000" dirty="0"/>
              <a:t>But an hour is coming, and is now here, </a:t>
            </a:r>
          </a:p>
          <a:p>
            <a:pPr>
              <a:lnSpc>
                <a:spcPct val="112000"/>
              </a:lnSpc>
              <a:spcAft>
                <a:spcPts val="0"/>
              </a:spcAft>
            </a:pPr>
            <a:r>
              <a:rPr lang="en-US" sz="4000" dirty="0"/>
              <a:t>when the true worshipers will worship the Father in Spirit and in truth. Yes, the Father wants such people to worship him. God is spirit, and those who worship him must worship in Spirit and in truth.” </a:t>
            </a:r>
            <a:r>
              <a:rPr lang="en-US" sz="4000" dirty="0">
                <a:solidFill>
                  <a:srgbClr val="CFBEB2"/>
                </a:solidFill>
              </a:rPr>
              <a:t>→</a:t>
            </a:r>
            <a:endParaRPr lang="en-US" sz="4000" dirty="0"/>
          </a:p>
          <a:p>
            <a:pPr marR="0">
              <a:lnSpc>
                <a:spcPct val="112000"/>
              </a:lnSpc>
              <a:spcBef>
                <a:spcPts val="0"/>
              </a:spcBef>
              <a:spcAft>
                <a:spcPts val="0"/>
              </a:spcAft>
            </a:pPr>
            <a:endParaRPr lang="en-US" sz="4300" dirty="0"/>
          </a:p>
        </p:txBody>
      </p:sp>
      <p:sp>
        <p:nvSpPr>
          <p:cNvPr id="2" name="Text Placeholder 2">
            <a:extLst>
              <a:ext uri="{FF2B5EF4-FFF2-40B4-BE49-F238E27FC236}">
                <a16:creationId xmlns:a16="http://schemas.microsoft.com/office/drawing/2014/main" id="{7D285C34-29C1-EA10-7DD4-E06086A7C213}"/>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4:15-26</a:t>
            </a:r>
            <a:endParaRPr lang="en-US" dirty="0"/>
          </a:p>
        </p:txBody>
      </p:sp>
    </p:spTree>
    <p:extLst>
      <p:ext uri="{BB962C8B-B14F-4D97-AF65-F5344CB8AC3E}">
        <p14:creationId xmlns:p14="http://schemas.microsoft.com/office/powerpoint/2010/main" val="2547080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64D2A-EDC1-A27E-2FD9-4A68C1AF2F3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08E0F3B-1DF7-10A9-7A20-5B840643DF10}"/>
              </a:ext>
            </a:extLst>
          </p:cNvPr>
          <p:cNvSpPr>
            <a:spLocks noGrp="1"/>
          </p:cNvSpPr>
          <p:nvPr>
            <p:ph type="body" sz="quarter" idx="23"/>
          </p:nvPr>
        </p:nvSpPr>
        <p:spPr>
          <a:xfrm>
            <a:off x="608012" y="1793078"/>
            <a:ext cx="10972802" cy="4150522"/>
          </a:xfrm>
        </p:spPr>
        <p:txBody>
          <a:bodyPr/>
          <a:lstStyle/>
          <a:p>
            <a:pPr>
              <a:lnSpc>
                <a:spcPct val="112000"/>
              </a:lnSpc>
              <a:spcAft>
                <a:spcPts val="0"/>
              </a:spcAft>
            </a:pPr>
            <a:r>
              <a:rPr lang="en-US" sz="3900" dirty="0"/>
              <a:t>The woman said to him, “I know that the </a:t>
            </a:r>
          </a:p>
          <a:p>
            <a:pPr>
              <a:lnSpc>
                <a:spcPct val="112000"/>
              </a:lnSpc>
              <a:spcAft>
                <a:spcPts val="0"/>
              </a:spcAft>
            </a:pPr>
            <a:r>
              <a:rPr lang="en-US" sz="3900" dirty="0"/>
              <a:t>Messiah is coming” (who is called Christ). “When he comes, he will explain everything to us.”</a:t>
            </a:r>
          </a:p>
          <a:p>
            <a:pPr>
              <a:lnSpc>
                <a:spcPct val="112000"/>
              </a:lnSpc>
              <a:spcAft>
                <a:spcPts val="0"/>
              </a:spcAft>
            </a:pPr>
            <a:endParaRPr lang="en-US" sz="3900" dirty="0"/>
          </a:p>
          <a:p>
            <a:pPr>
              <a:lnSpc>
                <a:spcPct val="112000"/>
              </a:lnSpc>
              <a:spcAft>
                <a:spcPts val="0"/>
              </a:spcAft>
            </a:pPr>
            <a:r>
              <a:rPr lang="en-US" sz="3900" dirty="0"/>
              <a:t>Jesus told her, “I, the one speaking </a:t>
            </a:r>
          </a:p>
          <a:p>
            <a:pPr>
              <a:lnSpc>
                <a:spcPct val="112000"/>
              </a:lnSpc>
              <a:spcAft>
                <a:spcPts val="0"/>
              </a:spcAft>
            </a:pPr>
            <a:r>
              <a:rPr lang="en-US" sz="3900" dirty="0"/>
              <a:t>to you, am he.”</a:t>
            </a:r>
            <a:r>
              <a:rPr lang="en-US" sz="3900" dirty="0">
                <a:solidFill>
                  <a:srgbClr val="CFBEB2"/>
                </a:solidFill>
              </a:rPr>
              <a:t>→</a:t>
            </a:r>
            <a:endParaRPr lang="en-US" sz="3900" dirty="0"/>
          </a:p>
          <a:p>
            <a:pPr marR="0">
              <a:lnSpc>
                <a:spcPct val="112000"/>
              </a:lnSpc>
              <a:spcBef>
                <a:spcPts val="0"/>
              </a:spcBef>
              <a:spcAft>
                <a:spcPts val="0"/>
              </a:spcAft>
            </a:pPr>
            <a:endParaRPr lang="en-US" sz="3900" dirty="0"/>
          </a:p>
        </p:txBody>
      </p:sp>
      <p:sp>
        <p:nvSpPr>
          <p:cNvPr id="2" name="Text Placeholder 2">
            <a:extLst>
              <a:ext uri="{FF2B5EF4-FFF2-40B4-BE49-F238E27FC236}">
                <a16:creationId xmlns:a16="http://schemas.microsoft.com/office/drawing/2014/main" id="{68CE794D-EA26-6707-2849-A369026B9B08}"/>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4:15-26</a:t>
            </a:r>
            <a:endParaRPr lang="en-US" dirty="0"/>
          </a:p>
        </p:txBody>
      </p:sp>
    </p:spTree>
    <p:extLst>
      <p:ext uri="{BB962C8B-B14F-4D97-AF65-F5344CB8AC3E}">
        <p14:creationId xmlns:p14="http://schemas.microsoft.com/office/powerpoint/2010/main" val="3205565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Why do you think Jesus brought up the woman’s relationships?</a:t>
            </a:r>
            <a:endParaRPr lang="en-US" sz="4000" dirty="0"/>
          </a:p>
        </p:txBody>
      </p:sp>
    </p:spTree>
    <p:extLst>
      <p:ext uri="{BB962C8B-B14F-4D97-AF65-F5344CB8AC3E}">
        <p14:creationId xmlns:p14="http://schemas.microsoft.com/office/powerpoint/2010/main" val="1464740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1FA3-1A8B-360A-CF34-2881A9654C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7B2AF1-53CF-B827-B590-E099C5CF8BE3}"/>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3F15454-048F-F657-A0D3-F7134518971D}"/>
              </a:ext>
            </a:extLst>
          </p:cNvPr>
          <p:cNvSpPr>
            <a:spLocks noGrp="1"/>
          </p:cNvSpPr>
          <p:nvPr>
            <p:ph type="body" sz="quarter" idx="19"/>
          </p:nvPr>
        </p:nvSpPr>
        <p:spPr>
          <a:xfrm>
            <a:off x="4037013" y="381000"/>
            <a:ext cx="7391399" cy="5943600"/>
          </a:xfrm>
        </p:spPr>
        <p:txBody>
          <a:bodyPr anchor="ctr"/>
          <a:lstStyle/>
          <a:p>
            <a:r>
              <a:rPr lang="en-US" sz="4200" b="1" dirty="0"/>
              <a:t>Why might we </a:t>
            </a:r>
          </a:p>
          <a:p>
            <a:r>
              <a:rPr lang="en-US" sz="4200" b="1" dirty="0"/>
              <a:t>sometimes “change the subject” when Jesus gets close to our pain?</a:t>
            </a:r>
          </a:p>
        </p:txBody>
      </p:sp>
    </p:spTree>
    <p:extLst>
      <p:ext uri="{BB962C8B-B14F-4D97-AF65-F5344CB8AC3E}">
        <p14:creationId xmlns:p14="http://schemas.microsoft.com/office/powerpoint/2010/main" val="2698932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88D8-EB58-B7A0-20B9-1836C8D090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F891A0-D516-3CAE-805D-15AAE065AC1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230DFFD5-2236-B45A-3208-23BD5171A1A7}"/>
              </a:ext>
            </a:extLst>
          </p:cNvPr>
          <p:cNvSpPr>
            <a:spLocks noGrp="1"/>
          </p:cNvSpPr>
          <p:nvPr>
            <p:ph type="body" sz="quarter" idx="19"/>
          </p:nvPr>
        </p:nvSpPr>
        <p:spPr>
          <a:xfrm>
            <a:off x="4037013" y="381000"/>
            <a:ext cx="7391399" cy="5943600"/>
          </a:xfrm>
        </p:spPr>
        <p:txBody>
          <a:bodyPr anchor="ctr"/>
          <a:lstStyle/>
          <a:p>
            <a:r>
              <a:rPr lang="en-US" sz="4200" b="1" dirty="0"/>
              <a:t>What does it mean</a:t>
            </a:r>
          </a:p>
          <a:p>
            <a:r>
              <a:rPr lang="en-US" sz="4200" b="1" dirty="0"/>
              <a:t>to worship God “in Spirit and truth”?</a:t>
            </a:r>
          </a:p>
        </p:txBody>
      </p:sp>
    </p:spTree>
    <p:extLst>
      <p:ext uri="{BB962C8B-B14F-4D97-AF65-F5344CB8AC3E}">
        <p14:creationId xmlns:p14="http://schemas.microsoft.com/office/powerpoint/2010/main" val="1611052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D203F-DBEE-FAAE-A3B1-AF847F5F8C4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78039A1-F515-D0EA-C6EE-3076D2E0E94C}"/>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8ED4D91B-FDD8-ED1C-E2E6-469B69F0AC0C}"/>
              </a:ext>
            </a:extLst>
          </p:cNvPr>
          <p:cNvSpPr>
            <a:spLocks noGrp="1"/>
          </p:cNvSpPr>
          <p:nvPr>
            <p:ph type="body" sz="quarter" idx="19"/>
          </p:nvPr>
        </p:nvSpPr>
        <p:spPr>
          <a:xfrm>
            <a:off x="4037013" y="381000"/>
            <a:ext cx="7391399" cy="5943600"/>
          </a:xfrm>
        </p:spPr>
        <p:txBody>
          <a:bodyPr anchor="ctr"/>
          <a:lstStyle/>
          <a:p>
            <a:r>
              <a:rPr lang="en-US" sz="4200" b="1" dirty="0"/>
              <a:t>How might restored </a:t>
            </a:r>
          </a:p>
          <a:p>
            <a:r>
              <a:rPr lang="en-US" sz="4200" b="1" dirty="0"/>
              <a:t>honesty with God lead to healthier relationships </a:t>
            </a:r>
          </a:p>
          <a:p>
            <a:r>
              <a:rPr lang="en-US" sz="4200" b="1" dirty="0"/>
              <a:t>with others?</a:t>
            </a:r>
          </a:p>
        </p:txBody>
      </p:sp>
    </p:spTree>
    <p:extLst>
      <p:ext uri="{BB962C8B-B14F-4D97-AF65-F5344CB8AC3E}">
        <p14:creationId xmlns:p14="http://schemas.microsoft.com/office/powerpoint/2010/main" val="3906597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Jesus invites us into </a:t>
            </a:r>
            <a:br>
              <a:rPr lang="en-US" sz="5500" dirty="0"/>
            </a:br>
            <a:r>
              <a:rPr lang="en-US" sz="5500" u="sng" dirty="0"/>
              <a:t>living</a:t>
            </a:r>
            <a:r>
              <a:rPr lang="en-US" sz="5500" dirty="0"/>
              <a:t> </a:t>
            </a:r>
            <a:r>
              <a:rPr lang="en-US" sz="5500" u="sng" dirty="0"/>
              <a:t>mission</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828800"/>
            <a:ext cx="10270659" cy="4531522"/>
          </a:xfrm>
        </p:spPr>
        <p:txBody>
          <a:bodyPr/>
          <a:lstStyle/>
          <a:p>
            <a:pPr marR="0">
              <a:lnSpc>
                <a:spcPct val="112000"/>
              </a:lnSpc>
              <a:spcBef>
                <a:spcPts val="0"/>
              </a:spcBef>
              <a:spcAft>
                <a:spcPts val="0"/>
              </a:spcAft>
            </a:pPr>
            <a:r>
              <a:rPr lang="en-US" sz="4300" dirty="0"/>
              <a:t>Just then his disciples arrived, </a:t>
            </a:r>
          </a:p>
          <a:p>
            <a:pPr marR="0">
              <a:lnSpc>
                <a:spcPct val="112000"/>
              </a:lnSpc>
              <a:spcBef>
                <a:spcPts val="0"/>
              </a:spcBef>
              <a:spcAft>
                <a:spcPts val="0"/>
              </a:spcAft>
            </a:pPr>
            <a:r>
              <a:rPr lang="en-US" sz="4300" dirty="0"/>
              <a:t>and they were amazed that he was talking with a woman. Yet no one said, “What do you want?” or “Why are you talking with her?”</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4:27-42</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5B094-2288-8116-E3EB-9EC7C127019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EA7326A-2BDF-44C9-FB70-8F35BF0B9E99}"/>
              </a:ext>
            </a:extLst>
          </p:cNvPr>
          <p:cNvSpPr>
            <a:spLocks noGrp="1"/>
          </p:cNvSpPr>
          <p:nvPr>
            <p:ph type="body" sz="quarter" idx="23"/>
          </p:nvPr>
        </p:nvSpPr>
        <p:spPr>
          <a:xfrm>
            <a:off x="942741" y="1676400"/>
            <a:ext cx="10270659" cy="4531522"/>
          </a:xfrm>
        </p:spPr>
        <p:txBody>
          <a:bodyPr/>
          <a:lstStyle/>
          <a:p>
            <a:pPr marR="0">
              <a:lnSpc>
                <a:spcPct val="112000"/>
              </a:lnSpc>
              <a:spcBef>
                <a:spcPts val="0"/>
              </a:spcBef>
              <a:spcAft>
                <a:spcPts val="0"/>
              </a:spcAft>
            </a:pPr>
            <a:r>
              <a:rPr lang="en-US" sz="4300" dirty="0"/>
              <a:t>Then the woman left her water jar, went into town, and told the people, “Come, see a man who told me everything I ever did. Could this be the Messiah?” They left the town and made their way to him.</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D4F39B89-EBE8-90AA-5AE2-555C6572EBDA}"/>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4:27-42</a:t>
            </a:r>
            <a:endParaRPr lang="en-US" dirty="0"/>
          </a:p>
        </p:txBody>
      </p:sp>
    </p:spTree>
    <p:extLst>
      <p:ext uri="{BB962C8B-B14F-4D97-AF65-F5344CB8AC3E}">
        <p14:creationId xmlns:p14="http://schemas.microsoft.com/office/powerpoint/2010/main" val="3080079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133600"/>
            <a:ext cx="9982200" cy="3810000"/>
          </a:xfrm>
        </p:spPr>
        <p:txBody>
          <a:bodyPr/>
          <a:lstStyle/>
          <a:p>
            <a:pPr>
              <a:lnSpc>
                <a:spcPct val="100000"/>
              </a:lnSpc>
            </a:pPr>
            <a:r>
              <a:rPr lang="en-US" sz="4000" dirty="0"/>
              <a:t>How does your relationship with Jesus impact the way you see the world around you? How might God use your unique story to make a difference in His kingdom?</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48A70-76C8-C297-311B-9C758983A24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BB7656F-BE28-9F1B-AAD5-AC9D3A412136}"/>
              </a:ext>
            </a:extLst>
          </p:cNvPr>
          <p:cNvSpPr>
            <a:spLocks noGrp="1"/>
          </p:cNvSpPr>
          <p:nvPr>
            <p:ph type="body" sz="quarter" idx="23"/>
          </p:nvPr>
        </p:nvSpPr>
        <p:spPr>
          <a:xfrm>
            <a:off x="942741" y="1676400"/>
            <a:ext cx="10270659" cy="4531522"/>
          </a:xfrm>
        </p:spPr>
        <p:txBody>
          <a:bodyPr/>
          <a:lstStyle/>
          <a:p>
            <a:pPr marR="0">
              <a:lnSpc>
                <a:spcPct val="112000"/>
              </a:lnSpc>
              <a:spcBef>
                <a:spcPts val="0"/>
              </a:spcBef>
              <a:spcAft>
                <a:spcPts val="0"/>
              </a:spcAft>
            </a:pPr>
            <a:r>
              <a:rPr lang="en-US" sz="4300" dirty="0"/>
              <a:t>In the meantime the disciples kept urging him, “Rabbi, eat something.”</a:t>
            </a:r>
          </a:p>
          <a:p>
            <a:pPr marR="0">
              <a:lnSpc>
                <a:spcPct val="112000"/>
              </a:lnSpc>
              <a:spcBef>
                <a:spcPts val="0"/>
              </a:spcBef>
              <a:spcAft>
                <a:spcPts val="0"/>
              </a:spcAft>
            </a:pPr>
            <a:endParaRPr lang="en-US" sz="4300" dirty="0"/>
          </a:p>
          <a:p>
            <a:pPr marR="0">
              <a:lnSpc>
                <a:spcPct val="112000"/>
              </a:lnSpc>
              <a:spcBef>
                <a:spcPts val="0"/>
              </a:spcBef>
              <a:spcAft>
                <a:spcPts val="0"/>
              </a:spcAft>
            </a:pPr>
            <a:r>
              <a:rPr lang="en-US" sz="4300" dirty="0"/>
              <a:t>But he said, “I have food to eat that you don’t know about.”</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B1E226CE-192A-4345-AD12-AD4EA2FA1872}"/>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4:27-42</a:t>
            </a:r>
            <a:endParaRPr lang="en-US" dirty="0"/>
          </a:p>
        </p:txBody>
      </p:sp>
    </p:spTree>
    <p:extLst>
      <p:ext uri="{BB962C8B-B14F-4D97-AF65-F5344CB8AC3E}">
        <p14:creationId xmlns:p14="http://schemas.microsoft.com/office/powerpoint/2010/main" val="2473356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B2F7-D2EC-A4D4-F3A0-4CBADB9A622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AE78BF8-E763-EA4E-98C7-2956E24C613B}"/>
              </a:ext>
            </a:extLst>
          </p:cNvPr>
          <p:cNvSpPr>
            <a:spLocks noGrp="1"/>
          </p:cNvSpPr>
          <p:nvPr>
            <p:ph type="body" sz="quarter" idx="23"/>
          </p:nvPr>
        </p:nvSpPr>
        <p:spPr>
          <a:xfrm>
            <a:off x="942741" y="1676400"/>
            <a:ext cx="10270659" cy="4531522"/>
          </a:xfrm>
        </p:spPr>
        <p:txBody>
          <a:bodyPr/>
          <a:lstStyle/>
          <a:p>
            <a:pPr marR="0">
              <a:lnSpc>
                <a:spcPct val="112000"/>
              </a:lnSpc>
              <a:spcBef>
                <a:spcPts val="0"/>
              </a:spcBef>
              <a:spcAft>
                <a:spcPts val="0"/>
              </a:spcAft>
            </a:pPr>
            <a:r>
              <a:rPr lang="en-US" sz="4000" dirty="0"/>
              <a:t>The disciples said to one another, </a:t>
            </a:r>
          </a:p>
          <a:p>
            <a:pPr marR="0">
              <a:lnSpc>
                <a:spcPct val="112000"/>
              </a:lnSpc>
              <a:spcBef>
                <a:spcPts val="0"/>
              </a:spcBef>
              <a:spcAft>
                <a:spcPts val="0"/>
              </a:spcAft>
            </a:pPr>
            <a:r>
              <a:rPr lang="en-US" sz="4000" dirty="0"/>
              <a:t>“Could someone have brought him something to eat?”</a:t>
            </a:r>
          </a:p>
          <a:p>
            <a:pPr marR="0">
              <a:lnSpc>
                <a:spcPct val="112000"/>
              </a:lnSpc>
              <a:spcBef>
                <a:spcPts val="0"/>
              </a:spcBef>
              <a:spcAft>
                <a:spcPts val="0"/>
              </a:spcAft>
            </a:pPr>
            <a:endParaRPr lang="en-US" sz="4000" dirty="0"/>
          </a:p>
          <a:p>
            <a:pPr marR="0">
              <a:lnSpc>
                <a:spcPct val="112000"/>
              </a:lnSpc>
              <a:spcBef>
                <a:spcPts val="0"/>
              </a:spcBef>
              <a:spcAft>
                <a:spcPts val="0"/>
              </a:spcAft>
            </a:pPr>
            <a:r>
              <a:rPr lang="en-US" sz="4000" dirty="0"/>
              <a:t>“My food is to do the will of him who sent me and to finish his work,” Jesus told them.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814235C6-5A1A-AECE-DF9D-0E086D6938AA}"/>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4:27-42</a:t>
            </a:r>
            <a:endParaRPr lang="en-US" dirty="0"/>
          </a:p>
        </p:txBody>
      </p:sp>
    </p:spTree>
    <p:extLst>
      <p:ext uri="{BB962C8B-B14F-4D97-AF65-F5344CB8AC3E}">
        <p14:creationId xmlns:p14="http://schemas.microsoft.com/office/powerpoint/2010/main" val="303384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6D64E-197F-9889-838A-150B6C533B6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76CDE24-E50C-6510-B6DD-70D041DEB2C0}"/>
              </a:ext>
            </a:extLst>
          </p:cNvPr>
          <p:cNvSpPr>
            <a:spLocks noGrp="1"/>
          </p:cNvSpPr>
          <p:nvPr>
            <p:ph type="body" sz="quarter" idx="23"/>
          </p:nvPr>
        </p:nvSpPr>
        <p:spPr>
          <a:xfrm>
            <a:off x="942741" y="1869278"/>
            <a:ext cx="10270659" cy="4531522"/>
          </a:xfrm>
        </p:spPr>
        <p:txBody>
          <a:bodyPr/>
          <a:lstStyle/>
          <a:p>
            <a:pPr marR="0">
              <a:lnSpc>
                <a:spcPct val="112000"/>
              </a:lnSpc>
              <a:spcBef>
                <a:spcPts val="0"/>
              </a:spcBef>
              <a:spcAft>
                <a:spcPts val="0"/>
              </a:spcAft>
            </a:pPr>
            <a:r>
              <a:rPr lang="en-US" sz="4200" dirty="0"/>
              <a:t>“Don’t you say, ‘There are still four more months, and then comes the harvest’? Listen to what I’m telling you: Open your eyes and look at the fields, because they are ready for harvest. </a:t>
            </a:r>
            <a:r>
              <a:rPr lang="en-US" sz="4200" dirty="0">
                <a:solidFill>
                  <a:srgbClr val="CFBEB2"/>
                </a:solidFill>
              </a:rPr>
              <a:t>→</a:t>
            </a:r>
            <a:endParaRPr lang="en-US" sz="4200" dirty="0"/>
          </a:p>
        </p:txBody>
      </p:sp>
      <p:sp>
        <p:nvSpPr>
          <p:cNvPr id="2" name="Text Placeholder 2">
            <a:extLst>
              <a:ext uri="{FF2B5EF4-FFF2-40B4-BE49-F238E27FC236}">
                <a16:creationId xmlns:a16="http://schemas.microsoft.com/office/drawing/2014/main" id="{A16C3FA0-1358-0E0A-69D4-C4F953A6C080}"/>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4:27-42</a:t>
            </a:r>
            <a:endParaRPr lang="en-US" dirty="0"/>
          </a:p>
        </p:txBody>
      </p:sp>
    </p:spTree>
    <p:extLst>
      <p:ext uri="{BB962C8B-B14F-4D97-AF65-F5344CB8AC3E}">
        <p14:creationId xmlns:p14="http://schemas.microsoft.com/office/powerpoint/2010/main" val="3630365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4619F-6196-E8ED-757E-23841E75522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08E7775-B795-908C-966D-6AF804D0AF88}"/>
              </a:ext>
            </a:extLst>
          </p:cNvPr>
          <p:cNvSpPr>
            <a:spLocks noGrp="1"/>
          </p:cNvSpPr>
          <p:nvPr>
            <p:ph type="body" sz="quarter" idx="23"/>
          </p:nvPr>
        </p:nvSpPr>
        <p:spPr>
          <a:xfrm>
            <a:off x="942741" y="1869278"/>
            <a:ext cx="10270659" cy="4531522"/>
          </a:xfrm>
        </p:spPr>
        <p:txBody>
          <a:bodyPr/>
          <a:lstStyle/>
          <a:p>
            <a:pPr marR="0">
              <a:lnSpc>
                <a:spcPct val="112000"/>
              </a:lnSpc>
              <a:spcBef>
                <a:spcPts val="0"/>
              </a:spcBef>
              <a:spcAft>
                <a:spcPts val="0"/>
              </a:spcAft>
            </a:pPr>
            <a:r>
              <a:rPr lang="en-US" sz="4200" dirty="0"/>
              <a:t>The reaper is already receiving pay and gathering fruit for eternal life, so that the </a:t>
            </a:r>
            <a:r>
              <a:rPr lang="en-US" sz="4200" dirty="0" err="1"/>
              <a:t>sower</a:t>
            </a:r>
            <a:r>
              <a:rPr lang="en-US" sz="4200" dirty="0"/>
              <a:t> and reaper can rejoice together. For in this case the saying is true: ‘One sows and another reaps.’ </a:t>
            </a:r>
            <a:r>
              <a:rPr lang="en-US" sz="4200" dirty="0">
                <a:solidFill>
                  <a:srgbClr val="CFBEB2"/>
                </a:solidFill>
              </a:rPr>
              <a:t>→</a:t>
            </a:r>
            <a:endParaRPr lang="en-US" sz="4200" dirty="0"/>
          </a:p>
        </p:txBody>
      </p:sp>
      <p:sp>
        <p:nvSpPr>
          <p:cNvPr id="2" name="Text Placeholder 2">
            <a:extLst>
              <a:ext uri="{FF2B5EF4-FFF2-40B4-BE49-F238E27FC236}">
                <a16:creationId xmlns:a16="http://schemas.microsoft.com/office/drawing/2014/main" id="{357E6292-C41B-238D-52DE-B2F8EF7106C6}"/>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4:27-42</a:t>
            </a:r>
            <a:endParaRPr lang="en-US" dirty="0"/>
          </a:p>
        </p:txBody>
      </p:sp>
    </p:spTree>
    <p:extLst>
      <p:ext uri="{BB962C8B-B14F-4D97-AF65-F5344CB8AC3E}">
        <p14:creationId xmlns:p14="http://schemas.microsoft.com/office/powerpoint/2010/main" val="783770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CEEE7-E9FF-8E10-A6E0-E51DE9E00C1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14670E8-059A-F6B6-4025-D2E8E9F893A7}"/>
              </a:ext>
            </a:extLst>
          </p:cNvPr>
          <p:cNvSpPr>
            <a:spLocks noGrp="1"/>
          </p:cNvSpPr>
          <p:nvPr>
            <p:ph type="body" sz="quarter" idx="23"/>
          </p:nvPr>
        </p:nvSpPr>
        <p:spPr>
          <a:xfrm>
            <a:off x="942741" y="2021678"/>
            <a:ext cx="10270659" cy="4531522"/>
          </a:xfrm>
        </p:spPr>
        <p:txBody>
          <a:bodyPr/>
          <a:lstStyle/>
          <a:p>
            <a:pPr marR="0">
              <a:lnSpc>
                <a:spcPct val="112000"/>
              </a:lnSpc>
              <a:spcBef>
                <a:spcPts val="0"/>
              </a:spcBef>
              <a:spcAft>
                <a:spcPts val="0"/>
              </a:spcAft>
            </a:pPr>
            <a:r>
              <a:rPr lang="en-US" sz="4200" dirty="0"/>
              <a:t>I sent you to reap what you didn’t </a:t>
            </a:r>
          </a:p>
          <a:p>
            <a:pPr marR="0">
              <a:lnSpc>
                <a:spcPct val="112000"/>
              </a:lnSpc>
              <a:spcBef>
                <a:spcPts val="0"/>
              </a:spcBef>
              <a:spcAft>
                <a:spcPts val="0"/>
              </a:spcAft>
            </a:pPr>
            <a:r>
              <a:rPr lang="en-US" sz="4200" dirty="0"/>
              <a:t>labor for; others have labored, and you have benefited from their labor.” </a:t>
            </a:r>
            <a:r>
              <a:rPr lang="en-US" sz="4200" dirty="0">
                <a:solidFill>
                  <a:srgbClr val="CFBEB2"/>
                </a:solidFill>
              </a:rPr>
              <a:t>→</a:t>
            </a:r>
            <a:endParaRPr lang="en-US" sz="4200" dirty="0"/>
          </a:p>
        </p:txBody>
      </p:sp>
      <p:sp>
        <p:nvSpPr>
          <p:cNvPr id="2" name="Text Placeholder 2">
            <a:extLst>
              <a:ext uri="{FF2B5EF4-FFF2-40B4-BE49-F238E27FC236}">
                <a16:creationId xmlns:a16="http://schemas.microsoft.com/office/drawing/2014/main" id="{49827001-434B-4FBB-22E8-7252E56DA859}"/>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4:27-42</a:t>
            </a:r>
            <a:endParaRPr lang="en-US" dirty="0"/>
          </a:p>
        </p:txBody>
      </p:sp>
    </p:spTree>
    <p:extLst>
      <p:ext uri="{BB962C8B-B14F-4D97-AF65-F5344CB8AC3E}">
        <p14:creationId xmlns:p14="http://schemas.microsoft.com/office/powerpoint/2010/main" val="3839208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4E98D-1C30-EC4C-F71B-0F93222CACE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8A9194A-DFB2-9E91-B68C-AF318362A7A4}"/>
              </a:ext>
            </a:extLst>
          </p:cNvPr>
          <p:cNvSpPr>
            <a:spLocks noGrp="1"/>
          </p:cNvSpPr>
          <p:nvPr>
            <p:ph type="body" sz="quarter" idx="23"/>
          </p:nvPr>
        </p:nvSpPr>
        <p:spPr>
          <a:xfrm>
            <a:off x="808060" y="1524000"/>
            <a:ext cx="10572704" cy="4531522"/>
          </a:xfrm>
        </p:spPr>
        <p:txBody>
          <a:bodyPr/>
          <a:lstStyle/>
          <a:p>
            <a:pPr marR="0">
              <a:lnSpc>
                <a:spcPct val="112000"/>
              </a:lnSpc>
              <a:spcBef>
                <a:spcPts val="0"/>
              </a:spcBef>
              <a:spcAft>
                <a:spcPts val="0"/>
              </a:spcAft>
            </a:pPr>
            <a:r>
              <a:rPr lang="en-US" sz="4000" dirty="0"/>
              <a:t>Now many Samaritans from that town believed in him because of what the woman said when she testified, “He told me everything I ever did.” So when the Samaritans came to him, they asked him to stay with them, and he stayed there two days. </a:t>
            </a:r>
            <a:r>
              <a:rPr lang="en-US" sz="4200" dirty="0">
                <a:solidFill>
                  <a:srgbClr val="CFBEB2"/>
                </a:solidFill>
              </a:rPr>
              <a:t>→</a:t>
            </a:r>
            <a:endParaRPr lang="en-US" sz="4200" dirty="0"/>
          </a:p>
        </p:txBody>
      </p:sp>
      <p:sp>
        <p:nvSpPr>
          <p:cNvPr id="2" name="Text Placeholder 2">
            <a:extLst>
              <a:ext uri="{FF2B5EF4-FFF2-40B4-BE49-F238E27FC236}">
                <a16:creationId xmlns:a16="http://schemas.microsoft.com/office/drawing/2014/main" id="{C2BB6FAF-1230-B4AC-994F-5270B38AA618}"/>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4:27-42</a:t>
            </a:r>
            <a:endParaRPr lang="en-US" dirty="0"/>
          </a:p>
        </p:txBody>
      </p:sp>
    </p:spTree>
    <p:extLst>
      <p:ext uri="{BB962C8B-B14F-4D97-AF65-F5344CB8AC3E}">
        <p14:creationId xmlns:p14="http://schemas.microsoft.com/office/powerpoint/2010/main" val="203977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64D88-37CB-2A5B-F8F5-255AAB4E23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257C772-D932-2C47-5CBC-3DA13EF72E4A}"/>
              </a:ext>
            </a:extLst>
          </p:cNvPr>
          <p:cNvSpPr>
            <a:spLocks noGrp="1"/>
          </p:cNvSpPr>
          <p:nvPr>
            <p:ph type="body" sz="quarter" idx="23"/>
          </p:nvPr>
        </p:nvSpPr>
        <p:spPr>
          <a:xfrm>
            <a:off x="808060" y="1869278"/>
            <a:ext cx="10572704" cy="4531522"/>
          </a:xfrm>
        </p:spPr>
        <p:txBody>
          <a:bodyPr/>
          <a:lstStyle/>
          <a:p>
            <a:pPr marR="0">
              <a:lnSpc>
                <a:spcPct val="112000"/>
              </a:lnSpc>
              <a:spcBef>
                <a:spcPts val="0"/>
              </a:spcBef>
              <a:spcAft>
                <a:spcPts val="0"/>
              </a:spcAft>
            </a:pPr>
            <a:r>
              <a:rPr lang="en-US" sz="4000" dirty="0"/>
              <a:t>Many more believed because of what </a:t>
            </a:r>
          </a:p>
          <a:p>
            <a:pPr marR="0">
              <a:lnSpc>
                <a:spcPct val="112000"/>
              </a:lnSpc>
              <a:spcBef>
                <a:spcPts val="0"/>
              </a:spcBef>
              <a:spcAft>
                <a:spcPts val="0"/>
              </a:spcAft>
            </a:pPr>
            <a:r>
              <a:rPr lang="en-US" sz="4000" dirty="0"/>
              <a:t>he said. And they told the woman, “We no longer believe because of what you said, since we have heard for ourselves and know that this really is the Savior of the world.” </a:t>
            </a:r>
            <a:endParaRPr lang="en-US" sz="4200" dirty="0"/>
          </a:p>
        </p:txBody>
      </p:sp>
      <p:sp>
        <p:nvSpPr>
          <p:cNvPr id="2" name="Text Placeholder 2">
            <a:extLst>
              <a:ext uri="{FF2B5EF4-FFF2-40B4-BE49-F238E27FC236}">
                <a16:creationId xmlns:a16="http://schemas.microsoft.com/office/drawing/2014/main" id="{680C6A5A-D30B-D95B-CB22-605BEFE45B9F}"/>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4:27-42</a:t>
            </a:r>
            <a:endParaRPr lang="en-US" dirty="0"/>
          </a:p>
        </p:txBody>
      </p:sp>
    </p:spTree>
    <p:extLst>
      <p:ext uri="{BB962C8B-B14F-4D97-AF65-F5344CB8AC3E}">
        <p14:creationId xmlns:p14="http://schemas.microsoft.com/office/powerpoint/2010/main" val="1494076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When was a time the </a:t>
            </a:r>
          </a:p>
          <a:p>
            <a:r>
              <a:rPr lang="en-US" sz="4400" b="1" dirty="0"/>
              <a:t>truth about Jesus led you to forget your temporary circumstances or struggles?</a:t>
            </a:r>
          </a:p>
        </p:txBody>
      </p:sp>
    </p:spTree>
    <p:extLst>
      <p:ext uri="{BB962C8B-B14F-4D97-AF65-F5344CB8AC3E}">
        <p14:creationId xmlns:p14="http://schemas.microsoft.com/office/powerpoint/2010/main" val="2555783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What can we learn </a:t>
            </a:r>
          </a:p>
          <a:p>
            <a:r>
              <a:rPr lang="en-US" sz="4000" b="1" dirty="0"/>
              <a:t>from the woman’s approach to sharing her story?</a:t>
            </a:r>
          </a:p>
        </p:txBody>
      </p:sp>
    </p:spTree>
    <p:extLst>
      <p:ext uri="{BB962C8B-B14F-4D97-AF65-F5344CB8AC3E}">
        <p14:creationId xmlns:p14="http://schemas.microsoft.com/office/powerpoint/2010/main" val="1840241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457200"/>
            <a:ext cx="7391399" cy="5943600"/>
          </a:xfrm>
        </p:spPr>
        <p:txBody>
          <a:bodyPr anchor="ctr"/>
          <a:lstStyle/>
          <a:p>
            <a:r>
              <a:rPr lang="en-US" sz="4000" b="1" dirty="0"/>
              <a:t>How did Jesus redefine “food” and satisfaction in this passage?</a:t>
            </a:r>
          </a:p>
        </p:txBody>
      </p:sp>
    </p:spTree>
    <p:extLst>
      <p:ext uri="{BB962C8B-B14F-4D97-AF65-F5344CB8AC3E}">
        <p14:creationId xmlns:p14="http://schemas.microsoft.com/office/powerpoint/2010/main" val="249677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4572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When you feel spiritually </a:t>
            </a:r>
          </a:p>
          <a:p>
            <a:r>
              <a:rPr lang="en-US" sz="3800" b="1" dirty="0"/>
              <a:t>dry or restless, what do </a:t>
            </a:r>
          </a:p>
          <a:p>
            <a:r>
              <a:rPr lang="en-US" sz="3800" b="1" dirty="0"/>
              <a:t>you reach for to “quench” </a:t>
            </a:r>
          </a:p>
          <a:p>
            <a:r>
              <a:rPr lang="en-US" sz="3800" b="1" dirty="0"/>
              <a:t>that thirst?</a:t>
            </a:r>
          </a:p>
        </p:txBody>
      </p:sp>
    </p:spTree>
    <p:extLst>
      <p:ext uri="{BB962C8B-B14F-4D97-AF65-F5344CB8AC3E}">
        <p14:creationId xmlns:p14="http://schemas.microsoft.com/office/powerpoint/2010/main" val="2677075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78E9D-DA7B-4E8D-D313-3A90DB834E1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F724AEE-1D53-C604-3D28-BDFD56CFB58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05CD394-8781-D892-251E-96B8F70FBBF0}"/>
              </a:ext>
            </a:extLst>
          </p:cNvPr>
          <p:cNvSpPr>
            <a:spLocks noGrp="1"/>
          </p:cNvSpPr>
          <p:nvPr>
            <p:ph type="body" sz="quarter" idx="19"/>
          </p:nvPr>
        </p:nvSpPr>
        <p:spPr>
          <a:xfrm>
            <a:off x="4037013" y="457200"/>
            <a:ext cx="7391399" cy="5943600"/>
          </a:xfrm>
        </p:spPr>
        <p:txBody>
          <a:bodyPr anchor="ctr"/>
          <a:lstStyle/>
          <a:p>
            <a:r>
              <a:rPr lang="en-US" sz="4000" b="1" dirty="0"/>
              <a:t>How can providing for someone’s physical needs open a door to exploring spiritual needs? How are these two ways of serving obediently effective together? </a:t>
            </a:r>
          </a:p>
        </p:txBody>
      </p:sp>
    </p:spTree>
    <p:extLst>
      <p:ext uri="{BB962C8B-B14F-4D97-AF65-F5344CB8AC3E}">
        <p14:creationId xmlns:p14="http://schemas.microsoft.com/office/powerpoint/2010/main" val="3449942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736FE31F-E751-E1DC-7305-8E92DA120B1A}"/>
              </a:ext>
            </a:extLst>
          </p:cNvPr>
          <p:cNvSpPr txBox="1">
            <a:spLocks/>
          </p:cNvSpPr>
          <p:nvPr/>
        </p:nvSpPr>
        <p:spPr>
          <a:xfrm>
            <a:off x="624352" y="3124200"/>
            <a:ext cx="10940118" cy="762000"/>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6000">
                <a:solidFill>
                  <a:srgbClr val="867A72"/>
                </a:solidFill>
              </a:rPr>
              <a:t>Deeper focus</a:t>
            </a:r>
            <a:endParaRPr lang="en-US" sz="6000" dirty="0">
              <a:solidFill>
                <a:srgbClr val="867A72"/>
              </a:solidFill>
            </a:endParaRPr>
          </a:p>
        </p:txBody>
      </p:sp>
      <p:cxnSp>
        <p:nvCxnSpPr>
          <p:cNvPr id="5" name="Straight Connector 4">
            <a:extLst>
              <a:ext uri="{FF2B5EF4-FFF2-40B4-BE49-F238E27FC236}">
                <a16:creationId xmlns:a16="http://schemas.microsoft.com/office/drawing/2014/main" id="{6FB63F09-8A8C-FF28-C84E-9C326E091267}"/>
              </a:ext>
            </a:extLst>
          </p:cNvPr>
          <p:cNvCxnSpPr>
            <a:cxnSpLocks/>
          </p:cNvCxnSpPr>
          <p:nvPr/>
        </p:nvCxnSpPr>
        <p:spPr>
          <a:xfrm>
            <a:off x="2246313" y="4114800"/>
            <a:ext cx="7581899"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BCC27795-808A-B70D-6B50-04FA8A19190B}"/>
              </a:ext>
            </a:extLst>
          </p:cNvPr>
          <p:cNvCxnSpPr>
            <a:cxnSpLocks/>
          </p:cNvCxnSpPr>
          <p:nvPr/>
        </p:nvCxnSpPr>
        <p:spPr>
          <a:xfrm>
            <a:off x="2246313" y="2871216"/>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20902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Linger on this passage </a:t>
            </a:r>
          </a:p>
          <a:p>
            <a:pPr>
              <a:lnSpc>
                <a:spcPct val="100000"/>
              </a:lnSpc>
            </a:pPr>
            <a:r>
              <a:rPr lang="en-US" sz="3900" b="1" dirty="0"/>
              <a:t>further, returning to notice how Jesus related to the woman, and how she related to Him. Does this reflect how you experience God? Reflect on why or </a:t>
            </a:r>
          </a:p>
          <a:p>
            <a:pPr>
              <a:lnSpc>
                <a:spcPct val="100000"/>
              </a:lnSpc>
            </a:pPr>
            <a:r>
              <a:rPr lang="en-US" sz="3900" b="1" dirty="0"/>
              <a:t>why not.</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05D8F-9902-90DB-09E7-EFB15F0B405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7D9CE2D-D17E-C90C-C550-E5C3D75AE48C}"/>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What do you see hear </a:t>
            </a:r>
          </a:p>
          <a:p>
            <a:pPr>
              <a:lnSpc>
                <a:spcPct val="100000"/>
              </a:lnSpc>
            </a:pPr>
            <a:r>
              <a:rPr lang="en-US" sz="3900" b="1" dirty="0"/>
              <a:t>that you long to experience as the woman did?</a:t>
            </a:r>
          </a:p>
        </p:txBody>
      </p:sp>
      <p:sp>
        <p:nvSpPr>
          <p:cNvPr id="5" name="Title 4">
            <a:extLst>
              <a:ext uri="{FF2B5EF4-FFF2-40B4-BE49-F238E27FC236}">
                <a16:creationId xmlns:a16="http://schemas.microsoft.com/office/drawing/2014/main" id="{4FA6E516-EA35-8379-D92B-AA52A8443745}"/>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632342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Who are the people in your community who are overlooked and cast aside? How might you seek to build relationships that you might share about living water with them? What makes this challenging in daily life?</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Who might be part of your “harvest field”—the people around you who are ready to hear? How will you go into the harvest?</a:t>
            </a:r>
          </a:p>
        </p:txBody>
      </p:sp>
    </p:spTree>
    <p:extLst>
      <p:ext uri="{BB962C8B-B14F-4D97-AF65-F5344CB8AC3E}">
        <p14:creationId xmlns:p14="http://schemas.microsoft.com/office/powerpoint/2010/main" val="244766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Jesus invites us to </a:t>
            </a:r>
            <a:br>
              <a:rPr lang="en-US" sz="5500" dirty="0"/>
            </a:br>
            <a:r>
              <a:rPr lang="en-US" sz="5500" u="sng" dirty="0"/>
              <a:t>living</a:t>
            </a:r>
            <a:r>
              <a:rPr lang="en-US" sz="5500" dirty="0"/>
              <a:t> </a:t>
            </a:r>
            <a:r>
              <a:rPr lang="en-US" sz="5500" u="sng" dirty="0"/>
              <a:t>water</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752600"/>
            <a:ext cx="10270659" cy="3773202"/>
          </a:xfrm>
        </p:spPr>
        <p:txBody>
          <a:bodyPr/>
          <a:lstStyle/>
          <a:p>
            <a:pPr marR="0">
              <a:lnSpc>
                <a:spcPct val="100000"/>
              </a:lnSpc>
              <a:spcBef>
                <a:spcPts val="0"/>
              </a:spcBef>
              <a:spcAft>
                <a:spcPts val="0"/>
              </a:spcAft>
            </a:pPr>
            <a:r>
              <a:rPr lang="en-US" sz="4300" dirty="0"/>
              <a:t>When Jesus learned that the Pharisees had heard he was making and baptizing more disciples than John (though Jesus himself was not baptizing, but his disciples were), he left Judea and went again to Galilee.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4:1-14</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A970F-CDE9-6047-DD6F-7551EEF5D65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4992C76-DEB4-E9B9-A505-8FB699CC9BFB}"/>
              </a:ext>
            </a:extLst>
          </p:cNvPr>
          <p:cNvSpPr>
            <a:spLocks noGrp="1"/>
          </p:cNvSpPr>
          <p:nvPr>
            <p:ph type="body" sz="quarter" idx="23"/>
          </p:nvPr>
        </p:nvSpPr>
        <p:spPr>
          <a:xfrm>
            <a:off x="942741" y="1752600"/>
            <a:ext cx="10270659" cy="3773202"/>
          </a:xfrm>
        </p:spPr>
        <p:txBody>
          <a:bodyPr/>
          <a:lstStyle/>
          <a:p>
            <a:pPr marR="0">
              <a:lnSpc>
                <a:spcPct val="100000"/>
              </a:lnSpc>
              <a:spcBef>
                <a:spcPts val="0"/>
              </a:spcBef>
              <a:spcAft>
                <a:spcPts val="0"/>
              </a:spcAft>
            </a:pPr>
            <a:r>
              <a:rPr lang="en-US" sz="4300" dirty="0"/>
              <a:t>He had to travel through Samaria; so he came to a town of Samaria called Sychar near the property that Jacob had given his son Joseph. Jacob’s well was there, and Jesus, worn out from his journey, sat down at the well.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87E666E3-06DC-0D54-449D-F5705326BA8B}"/>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4:1-14</a:t>
            </a:r>
            <a:endParaRPr lang="en-US" dirty="0"/>
          </a:p>
        </p:txBody>
      </p:sp>
    </p:spTree>
    <p:extLst>
      <p:ext uri="{BB962C8B-B14F-4D97-AF65-F5344CB8AC3E}">
        <p14:creationId xmlns:p14="http://schemas.microsoft.com/office/powerpoint/2010/main" val="360002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A9B81-0E79-A59D-0910-FADCD1C5A56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25B14C3-030C-88B6-8697-5A808F6334AE}"/>
              </a:ext>
            </a:extLst>
          </p:cNvPr>
          <p:cNvSpPr>
            <a:spLocks noGrp="1"/>
          </p:cNvSpPr>
          <p:nvPr>
            <p:ph type="body" sz="quarter" idx="23"/>
          </p:nvPr>
        </p:nvSpPr>
        <p:spPr>
          <a:xfrm>
            <a:off x="942741" y="1752600"/>
            <a:ext cx="10270659" cy="3773202"/>
          </a:xfrm>
        </p:spPr>
        <p:txBody>
          <a:bodyPr/>
          <a:lstStyle/>
          <a:p>
            <a:pPr marR="0">
              <a:lnSpc>
                <a:spcPct val="100000"/>
              </a:lnSpc>
              <a:spcBef>
                <a:spcPts val="0"/>
              </a:spcBef>
              <a:spcAft>
                <a:spcPts val="0"/>
              </a:spcAft>
            </a:pPr>
            <a:r>
              <a:rPr lang="en-US" sz="4300" dirty="0"/>
              <a:t>It was about noon. A woman of Samaria came to draw water.</a:t>
            </a:r>
          </a:p>
          <a:p>
            <a:pPr marR="0">
              <a:lnSpc>
                <a:spcPct val="100000"/>
              </a:lnSpc>
              <a:spcBef>
                <a:spcPts val="0"/>
              </a:spcBef>
              <a:spcAft>
                <a:spcPts val="0"/>
              </a:spcAft>
            </a:pPr>
            <a:endParaRPr lang="en-US" sz="4300" dirty="0"/>
          </a:p>
          <a:p>
            <a:pPr marR="0">
              <a:lnSpc>
                <a:spcPct val="100000"/>
              </a:lnSpc>
              <a:spcBef>
                <a:spcPts val="0"/>
              </a:spcBef>
              <a:spcAft>
                <a:spcPts val="0"/>
              </a:spcAft>
            </a:pPr>
            <a:r>
              <a:rPr lang="en-US" sz="4300" dirty="0"/>
              <a:t>“Give me a drink,” Jesus said to her, because his disciples had gone into town to buy food.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C467A05A-884E-1F35-4B08-6C0DCCC17946}"/>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4:1-14</a:t>
            </a:r>
            <a:endParaRPr lang="en-US" dirty="0"/>
          </a:p>
        </p:txBody>
      </p:sp>
    </p:spTree>
    <p:extLst>
      <p:ext uri="{BB962C8B-B14F-4D97-AF65-F5344CB8AC3E}">
        <p14:creationId xmlns:p14="http://schemas.microsoft.com/office/powerpoint/2010/main" val="52419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025D6-1DD2-DB42-8134-DF2FA1D6E46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E30C45B-6E8E-16AA-F9C2-24909026E3E7}"/>
              </a:ext>
            </a:extLst>
          </p:cNvPr>
          <p:cNvSpPr>
            <a:spLocks noGrp="1"/>
          </p:cNvSpPr>
          <p:nvPr>
            <p:ph type="body" sz="quarter" idx="23"/>
          </p:nvPr>
        </p:nvSpPr>
        <p:spPr>
          <a:xfrm>
            <a:off x="942741" y="1865598"/>
            <a:ext cx="10270659" cy="3773202"/>
          </a:xfrm>
        </p:spPr>
        <p:txBody>
          <a:bodyPr/>
          <a:lstStyle/>
          <a:p>
            <a:pPr marR="0">
              <a:lnSpc>
                <a:spcPct val="100000"/>
              </a:lnSpc>
              <a:spcBef>
                <a:spcPts val="0"/>
              </a:spcBef>
              <a:spcAft>
                <a:spcPts val="0"/>
              </a:spcAft>
            </a:pPr>
            <a:r>
              <a:rPr lang="en-US" sz="4300" dirty="0"/>
              <a:t>“How is it that you, a Jew, ask for a drink from me, a Samaritan woman?” she asked him. For Jews do not associate with Samaritans. </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5EE9983F-3F17-F430-5C70-DD96A60A826D}"/>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4:1-14</a:t>
            </a:r>
            <a:endParaRPr lang="en-US" dirty="0"/>
          </a:p>
        </p:txBody>
      </p:sp>
    </p:spTree>
    <p:extLst>
      <p:ext uri="{BB962C8B-B14F-4D97-AF65-F5344CB8AC3E}">
        <p14:creationId xmlns:p14="http://schemas.microsoft.com/office/powerpoint/2010/main" val="4168573155"/>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C807F0C-5BF2-402B-9012-B52128A22A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21370</TotalTime>
  <Words>1440</Words>
  <Application>Microsoft Macintosh PowerPoint</Application>
  <PresentationFormat>Custom</PresentationFormat>
  <Paragraphs>140</Paragraphs>
  <Slides>45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Discuss</vt:lpstr>
      <vt:lpstr>1. Jesus invites us to  living water.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Discuss</vt:lpstr>
      <vt:lpstr>2. Jesus invites us to living relationships.</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Discuss</vt:lpstr>
      <vt:lpstr>Discuss</vt:lpstr>
      <vt:lpstr>3. Jesus invites us into  living 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Discuss</vt:lpstr>
      <vt:lpstr>Discuss</vt:lpstr>
      <vt:lpstr>PowerPoint Presentation</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94</cp:revision>
  <dcterms:created xsi:type="dcterms:W3CDTF">2023-07-06T02:28:58Z</dcterms:created>
  <dcterms:modified xsi:type="dcterms:W3CDTF">2025-11-21T03:14:30Z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