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handoutMasterIdLst>
    <p:handoutMasterId r:id="rId35"/>
  </p:handoutMasterIdLst>
  <p:sldIdLst>
    <p:sldId id="567" r:id="rId5"/>
    <p:sldId id="833" r:id="rId6"/>
    <p:sldId id="834" r:id="rId7"/>
    <p:sldId id="577" r:id="rId8"/>
    <p:sldId id="579" r:id="rId9"/>
    <p:sldId id="574" r:id="rId10"/>
    <p:sldId id="1123" r:id="rId11"/>
    <p:sldId id="632" r:id="rId12"/>
    <p:sldId id="873" r:id="rId13"/>
    <p:sldId id="874" r:id="rId14"/>
    <p:sldId id="793" r:id="rId15"/>
    <p:sldId id="826" r:id="rId16"/>
    <p:sldId id="1124" r:id="rId17"/>
    <p:sldId id="796" r:id="rId18"/>
    <p:sldId id="918" r:id="rId19"/>
    <p:sldId id="1125" r:id="rId20"/>
    <p:sldId id="797" r:id="rId21"/>
    <p:sldId id="825" r:id="rId22"/>
    <p:sldId id="1126" r:id="rId23"/>
    <p:sldId id="1127" r:id="rId24"/>
    <p:sldId id="814" r:id="rId25"/>
    <p:sldId id="847" r:id="rId26"/>
    <p:sldId id="848" r:id="rId27"/>
    <p:sldId id="1128" r:id="rId28"/>
    <p:sldId id="771" r:id="rId29"/>
    <p:sldId id="1004" r:id="rId30"/>
    <p:sldId id="1047" r:id="rId31"/>
    <p:sldId id="1036" r:id="rId32"/>
    <p:sldId id="818" r:id="rId33"/>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66" autoAdjust="0"/>
    <p:restoredTop sz="96056"/>
  </p:normalViewPr>
  <p:slideViewPr>
    <p:cSldViewPr>
      <p:cViewPr varScale="1">
        <p:scale>
          <a:sx n="80" d="100"/>
          <a:sy n="80" d="100"/>
        </p:scale>
        <p:origin x="208" y="101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4/21/26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4/21/26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26</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27</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28</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twenty-four:</a:t>
            </a:r>
            <a:r>
              <a:rPr lang="en-US" sz="2800" b="0" dirty="0">
                <a:solidFill>
                  <a:schemeClr val="accent3"/>
                </a:solidFill>
                <a:latin typeface="Montserrat Medium" pitchFamily="2" charset="77"/>
              </a:rPr>
              <a:t> The Plot </a:t>
            </a:r>
          </a:p>
          <a:p>
            <a:pPr>
              <a:lnSpc>
                <a:spcPct val="100000"/>
              </a:lnSpc>
            </a:pPr>
            <a:r>
              <a:rPr lang="en-US" sz="2800" b="0" dirty="0">
                <a:solidFill>
                  <a:schemeClr val="accent3"/>
                </a:solidFill>
                <a:latin typeface="Montserrat Medium" pitchFamily="2" charset="77"/>
              </a:rPr>
              <a:t>to Kill Jesus</a:t>
            </a: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What does it mean to rest in God’s sovereignty daily? </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When did you become </a:t>
            </a:r>
          </a:p>
          <a:p>
            <a:r>
              <a:rPr lang="en-US" sz="3400" b="1" dirty="0"/>
              <a:t>convinced of the identity of Jesus? Was there one event or piece of “evidence” that persuaded you?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Jesus’s followers are responsible for </a:t>
            </a:r>
            <a:r>
              <a:rPr lang="en-US" sz="5500" u="sng" dirty="0"/>
              <a:t>sharing</a:t>
            </a:r>
            <a:r>
              <a:rPr lang="en-US" sz="5500" dirty="0"/>
              <a:t>—not controlling the </a:t>
            </a:r>
            <a:r>
              <a:rPr lang="en-US" sz="5500" u="sng" dirty="0"/>
              <a:t>response</a:t>
            </a:r>
            <a:r>
              <a:rPr lang="en-US" sz="5500" dirty="0"/>
              <a: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752600"/>
            <a:ext cx="10940118" cy="3773202"/>
          </a:xfrm>
        </p:spPr>
        <p:txBody>
          <a:bodyPr/>
          <a:lstStyle/>
          <a:p>
            <a:pPr marR="0">
              <a:lnSpc>
                <a:spcPct val="100000"/>
              </a:lnSpc>
              <a:spcBef>
                <a:spcPts val="0"/>
              </a:spcBef>
              <a:spcAft>
                <a:spcPts val="0"/>
              </a:spcAft>
            </a:pPr>
            <a:r>
              <a:rPr lang="en-US" sz="3900" dirty="0"/>
              <a:t>Therefore, many of the Jews who </a:t>
            </a:r>
          </a:p>
          <a:p>
            <a:pPr marR="0">
              <a:lnSpc>
                <a:spcPct val="100000"/>
              </a:lnSpc>
              <a:spcBef>
                <a:spcPts val="0"/>
              </a:spcBef>
              <a:spcAft>
                <a:spcPts val="0"/>
              </a:spcAft>
            </a:pPr>
            <a:r>
              <a:rPr lang="en-US" sz="3900" dirty="0"/>
              <a:t>came to Mary and saw what he did believed in him. But some of them went to the Pharisees and told them what Jesus had done.</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11:45-48</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3D2B-2547-B1E4-7C19-E312B558E78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E2B269A-1095-DA14-8ACE-42EB97309AA1}"/>
              </a:ext>
            </a:extLst>
          </p:cNvPr>
          <p:cNvSpPr>
            <a:spLocks noGrp="1"/>
          </p:cNvSpPr>
          <p:nvPr>
            <p:ph type="body" sz="quarter" idx="23"/>
          </p:nvPr>
        </p:nvSpPr>
        <p:spPr>
          <a:xfrm>
            <a:off x="640696" y="1752600"/>
            <a:ext cx="10940118" cy="3773202"/>
          </a:xfrm>
        </p:spPr>
        <p:txBody>
          <a:bodyPr/>
          <a:lstStyle/>
          <a:p>
            <a:pPr marR="0">
              <a:lnSpc>
                <a:spcPct val="100000"/>
              </a:lnSpc>
              <a:spcBef>
                <a:spcPts val="0"/>
              </a:spcBef>
              <a:spcAft>
                <a:spcPts val="0"/>
              </a:spcAft>
            </a:pPr>
            <a:r>
              <a:rPr lang="en-US" sz="3900" dirty="0"/>
              <a:t>So the chief priests and the Pharisees convened the Sanhedrin and were saying, “What are we going to do since this man is doing many signs? If we let him go on like this, everyone will believe in him, and the Romans will come and take away both our place and our nation.”</a:t>
            </a:r>
          </a:p>
        </p:txBody>
      </p:sp>
      <p:sp>
        <p:nvSpPr>
          <p:cNvPr id="2" name="Text Placeholder 2">
            <a:extLst>
              <a:ext uri="{FF2B5EF4-FFF2-40B4-BE49-F238E27FC236}">
                <a16:creationId xmlns:a16="http://schemas.microsoft.com/office/drawing/2014/main" id="{AB574873-1B99-ADD9-6E04-B89ADE5B24EE}"/>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11:45-48</a:t>
            </a:r>
            <a:endParaRPr lang="en-US" dirty="0"/>
          </a:p>
        </p:txBody>
      </p:sp>
    </p:spTree>
    <p:extLst>
      <p:ext uri="{BB962C8B-B14F-4D97-AF65-F5344CB8AC3E}">
        <p14:creationId xmlns:p14="http://schemas.microsoft.com/office/powerpoint/2010/main" val="373106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two responses did people have after witnessing the miracle of Lazarus?</a:t>
            </a:r>
          </a:p>
        </p:txBody>
      </p:sp>
    </p:spTree>
    <p:extLst>
      <p:ext uri="{BB962C8B-B14F-4D97-AF65-F5344CB8AC3E}">
        <p14:creationId xmlns:p14="http://schemas.microsoft.com/office/powerpoint/2010/main" val="200887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Why do you think people </a:t>
            </a:r>
          </a:p>
          <a:p>
            <a:r>
              <a:rPr lang="en-US" sz="4000" b="1" dirty="0"/>
              <a:t>who see the same evidence about Jesus sometimes reach completely different conclusions? </a:t>
            </a:r>
          </a:p>
        </p:txBody>
      </p:sp>
    </p:spTree>
    <p:extLst>
      <p:ext uri="{BB962C8B-B14F-4D97-AF65-F5344CB8AC3E}">
        <p14:creationId xmlns:p14="http://schemas.microsoft.com/office/powerpoint/2010/main" val="214345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4000" b="1" dirty="0"/>
              <a:t>How does this passage encourage you when someone rejects the message of the gospel?</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Even plans that </a:t>
            </a:r>
            <a:r>
              <a:rPr lang="en-US" sz="5500" u="sng" dirty="0"/>
              <a:t>oppose</a:t>
            </a:r>
            <a:r>
              <a:rPr lang="en-US" sz="5500" dirty="0"/>
              <a:t> </a:t>
            </a:r>
            <a:br>
              <a:rPr lang="en-US" sz="5500" dirty="0"/>
            </a:br>
            <a:r>
              <a:rPr lang="en-US" sz="5500" dirty="0"/>
              <a:t>God ultimately accomplish His </a:t>
            </a:r>
            <a:r>
              <a:rPr lang="en-US" sz="5500" u="sng" dirty="0"/>
              <a:t>purposes</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One of them, Caiaphas, who was high priest that year, said to them, “You know nothing at all! You’re not considering that it is to your advantage that one man should die for the people rather than the whole nation perish.”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11:49-53</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EFF81-A0EE-7476-69D3-80B1DC33D9B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BBE658C-07D3-7948-2ECD-979334AB18FA}"/>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He did not say this on his own, but being high priest that year he prophesied that Jesus was going to die for the nation, and not for the nation only, but also to unite the scattered children of God. So from that day on they plotted to kill him.</a:t>
            </a:r>
          </a:p>
        </p:txBody>
      </p:sp>
      <p:sp>
        <p:nvSpPr>
          <p:cNvPr id="2" name="Text Placeholder 2">
            <a:extLst>
              <a:ext uri="{FF2B5EF4-FFF2-40B4-BE49-F238E27FC236}">
                <a16:creationId xmlns:a16="http://schemas.microsoft.com/office/drawing/2014/main" id="{25FEBA99-5538-C392-302B-AAC7FD6D0EE5}"/>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11:49-53</a:t>
            </a:r>
            <a:endParaRPr lang="en-US" dirty="0"/>
          </a:p>
        </p:txBody>
      </p:sp>
    </p:spTree>
    <p:extLst>
      <p:ext uri="{BB962C8B-B14F-4D97-AF65-F5344CB8AC3E}">
        <p14:creationId xmlns:p14="http://schemas.microsoft.com/office/powerpoint/2010/main" val="653677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What solution did Caiaphas propose for dealing with Jesus? How had the Jewish leaders been building up to this moment?</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do you think John emphasized that Caiaphas spoke prophetically?</a:t>
            </a:r>
          </a:p>
        </p:txBody>
      </p:sp>
    </p:spTree>
    <p:extLst>
      <p:ext uri="{BB962C8B-B14F-4D97-AF65-F5344CB8AC3E}">
        <p14:creationId xmlns:p14="http://schemas.microsoft.com/office/powerpoint/2010/main" val="2698932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How does remembering God’s sovereignty help you trust Him in uncertain times?</a:t>
            </a:r>
          </a:p>
        </p:txBody>
      </p:sp>
    </p:spTree>
    <p:extLst>
      <p:ext uri="{BB962C8B-B14F-4D97-AF65-F5344CB8AC3E}">
        <p14:creationId xmlns:p14="http://schemas.microsoft.com/office/powerpoint/2010/main" val="388349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Religious </a:t>
            </a:r>
            <a:r>
              <a:rPr lang="en-US" sz="5000" u="sng" dirty="0"/>
              <a:t>preparation</a:t>
            </a:r>
            <a:r>
              <a:rPr lang="en-US" sz="5000" dirty="0"/>
              <a:t> </a:t>
            </a:r>
            <a:br>
              <a:rPr lang="en-US" sz="5000" dirty="0"/>
            </a:br>
            <a:r>
              <a:rPr lang="en-US" sz="5000" dirty="0"/>
              <a:t>is not the same as preparing to </a:t>
            </a:r>
            <a:r>
              <a:rPr lang="en-US" sz="5000" u="sng" dirty="0"/>
              <a:t>receive</a:t>
            </a:r>
            <a:r>
              <a:rPr lang="en-US" sz="5000" dirty="0"/>
              <a:t> Jesus. </a:t>
            </a:r>
          </a:p>
        </p:txBody>
      </p:sp>
    </p:spTree>
    <p:extLst>
      <p:ext uri="{BB962C8B-B14F-4D97-AF65-F5344CB8AC3E}">
        <p14:creationId xmlns:p14="http://schemas.microsoft.com/office/powerpoint/2010/main" val="3631798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Jesus therefore no longer walked openly among the Jews but departed from there to the countryside near the wilderness, to a town called Ephraim, and he stayed there with the disciples.</a:t>
            </a:r>
          </a:p>
          <a:p>
            <a:pPr>
              <a:lnSpc>
                <a:spcPct val="112000"/>
              </a:lnSpc>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11:54-57</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A1F95-E6FC-2702-9A04-AEBCCCC2EB2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B555D9-D202-7F02-123E-94F23D19B309}"/>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Now the Jewish Passover was near, and many went up to Jerusalem from the country to purify themselves before the Passover. They were looking for Jesus and asking one another as they stood in the temple, “What do you think?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34032A41-106A-419E-D727-8E638CE2B60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11:54-57</a:t>
            </a:r>
            <a:endParaRPr lang="en-US" dirty="0"/>
          </a:p>
        </p:txBody>
      </p:sp>
    </p:spTree>
    <p:extLst>
      <p:ext uri="{BB962C8B-B14F-4D97-AF65-F5344CB8AC3E}">
        <p14:creationId xmlns:p14="http://schemas.microsoft.com/office/powerpoint/2010/main" val="326370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1BBF-DA9E-B4B4-8268-C68E5706B81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1FD70A1-D21C-CA9A-76FE-15EF9930F6D4}"/>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He won’t come to the festival, will he?” The chief priests and the Pharisees had given orders that if anyone knew where he was, he should report it so that they could arrest him.</a:t>
            </a:r>
          </a:p>
        </p:txBody>
      </p:sp>
      <p:sp>
        <p:nvSpPr>
          <p:cNvPr id="2" name="Text Placeholder 2">
            <a:extLst>
              <a:ext uri="{FF2B5EF4-FFF2-40B4-BE49-F238E27FC236}">
                <a16:creationId xmlns:a16="http://schemas.microsoft.com/office/drawing/2014/main" id="{F4E98F48-BE9A-4797-6CA6-A132505DF1A1}"/>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11:54-57</a:t>
            </a:r>
            <a:endParaRPr lang="en-US" dirty="0"/>
          </a:p>
        </p:txBody>
      </p:sp>
    </p:spTree>
    <p:extLst>
      <p:ext uri="{BB962C8B-B14F-4D97-AF65-F5344CB8AC3E}">
        <p14:creationId xmlns:p14="http://schemas.microsoft.com/office/powerpoint/2010/main" val="174364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Why was Jesus not surprised by the plot against Him?</a:t>
            </a:r>
          </a:p>
        </p:txBody>
      </p:sp>
    </p:spTree>
    <p:extLst>
      <p:ext uri="{BB962C8B-B14F-4D97-AF65-F5344CB8AC3E}">
        <p14:creationId xmlns:p14="http://schemas.microsoft.com/office/powerpoint/2010/main" val="2555783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How was the original Passover, down to its preparations, pointing toward Jesus all along?</a:t>
            </a:r>
          </a:p>
        </p:txBody>
      </p:sp>
    </p:spTree>
    <p:extLst>
      <p:ext uri="{BB962C8B-B14F-4D97-AF65-F5344CB8AC3E}">
        <p14:creationId xmlns:p14="http://schemas.microsoft.com/office/powerpoint/2010/main" val="1840241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In what ways can our preparation to meet with God, even the way we get ourselves and our family ready for church on Sunday, distract us?</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3AF5C-7131-B54D-1675-B92DBD9E2A7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0CF6A3-E837-95B2-84DF-7953F939B8D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5A81C117-7A71-1456-C65F-4A1DFD2C3CE5}"/>
              </a:ext>
            </a:extLst>
          </p:cNvPr>
          <p:cNvSpPr>
            <a:spLocks noGrp="1"/>
          </p:cNvSpPr>
          <p:nvPr>
            <p:ph type="body" sz="quarter" idx="19"/>
          </p:nvPr>
        </p:nvSpPr>
        <p:spPr>
          <a:xfrm>
            <a:off x="4037013" y="457200"/>
            <a:ext cx="7391399" cy="5943600"/>
          </a:xfrm>
        </p:spPr>
        <p:txBody>
          <a:bodyPr anchor="ctr"/>
          <a:lstStyle/>
          <a:p>
            <a:r>
              <a:rPr lang="en-US" sz="4000" b="1" dirty="0"/>
              <a:t>What would it look like </a:t>
            </a:r>
          </a:p>
          <a:p>
            <a:r>
              <a:rPr lang="en-US" sz="4000" b="1" dirty="0"/>
              <a:t>to put Jesus in the center of our worship and lives?</a:t>
            </a:r>
            <a:endParaRPr lang="en-US" sz="4000" dirty="0"/>
          </a:p>
        </p:txBody>
      </p:sp>
    </p:spTree>
    <p:extLst>
      <p:ext uri="{BB962C8B-B14F-4D97-AF65-F5344CB8AC3E}">
        <p14:creationId xmlns:p14="http://schemas.microsoft.com/office/powerpoint/2010/main" val="3417039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When have you seen God bring good out of situation that initially seemed destructive?</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What does it mean that God was pleased for Jesus to take the penalty for our sin?</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4200" b="1" dirty="0"/>
              <a:t>How does today’s passage strengthen your confidence in God’s sovereignty?</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How should this </a:t>
            </a:r>
          </a:p>
          <a:p>
            <a:r>
              <a:rPr lang="en-US" sz="3900" b="1" dirty="0"/>
              <a:t>truth motivate you to live with greater faith and courage?</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Props1.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2.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22639</TotalTime>
  <Words>670</Words>
  <Application>Microsoft Macintosh PowerPoint</Application>
  <PresentationFormat>Custom</PresentationFormat>
  <Paragraphs>67</Paragraphs>
  <Slides>29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Jesus’s followers are responsible for sharing—not controlling the response.</vt:lpstr>
      <vt:lpstr>PowerPoint Presentation</vt:lpstr>
      <vt:lpstr>PowerPoint Presentation</vt:lpstr>
      <vt:lpstr>Discuss</vt:lpstr>
      <vt:lpstr>Discuss</vt:lpstr>
      <vt:lpstr>Discuss</vt:lpstr>
      <vt:lpstr>2. Even plans that oppose  God ultimately accomplish His purposes.</vt:lpstr>
      <vt:lpstr>PowerPoint Presentation</vt:lpstr>
      <vt:lpstr>PowerPoint Presentation</vt:lpstr>
      <vt:lpstr>Discuss</vt:lpstr>
      <vt:lpstr>Discuss</vt:lpstr>
      <vt:lpstr>Discuss</vt:lpstr>
      <vt:lpstr>3. Religious preparation  is not the same as preparing to receive Jesus. </vt:lpstr>
      <vt:lpstr>PowerPoint Presentation</vt:lpstr>
      <vt:lpstr>PowerPoint Presentation</vt:lpstr>
      <vt:lpstr>PowerPoint Presentation</vt:lpstr>
      <vt:lpstr>Discuss</vt:lpstr>
      <vt:lpstr>Discuss</vt:lpstr>
      <vt:lpstr>Discuss</vt:lpstr>
      <vt:lpstr>Discuss</vt:lpstr>
      <vt:lpstr>PowerPoint Presentation</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124</cp:revision>
  <dcterms:created xsi:type="dcterms:W3CDTF">2023-07-06T02:28:58Z</dcterms:created>
  <dcterms:modified xsi:type="dcterms:W3CDTF">2026-04-22T02:59:44Z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