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567" r:id="rId5"/>
    <p:sldId id="833" r:id="rId6"/>
    <p:sldId id="834" r:id="rId7"/>
    <p:sldId id="577" r:id="rId8"/>
    <p:sldId id="579" r:id="rId9"/>
    <p:sldId id="574" r:id="rId10"/>
    <p:sldId id="952" r:id="rId11"/>
    <p:sldId id="953" r:id="rId12"/>
    <p:sldId id="954" r:id="rId13"/>
    <p:sldId id="955" r:id="rId14"/>
    <p:sldId id="956" r:id="rId15"/>
    <p:sldId id="632" r:id="rId16"/>
    <p:sldId id="873" r:id="rId17"/>
    <p:sldId id="874" r:id="rId18"/>
    <p:sldId id="793" r:id="rId19"/>
    <p:sldId id="826" r:id="rId20"/>
    <p:sldId id="957" r:id="rId21"/>
    <p:sldId id="958" r:id="rId22"/>
    <p:sldId id="959" r:id="rId23"/>
    <p:sldId id="960" r:id="rId24"/>
    <p:sldId id="961" r:id="rId25"/>
    <p:sldId id="962" r:id="rId26"/>
    <p:sldId id="963" r:id="rId27"/>
    <p:sldId id="796" r:id="rId28"/>
    <p:sldId id="918" r:id="rId29"/>
    <p:sldId id="919" r:id="rId30"/>
    <p:sldId id="943" r:id="rId31"/>
    <p:sldId id="797" r:id="rId32"/>
    <p:sldId id="825" r:id="rId33"/>
    <p:sldId id="814" r:id="rId34"/>
    <p:sldId id="847" r:id="rId35"/>
    <p:sldId id="848" r:id="rId36"/>
    <p:sldId id="771" r:id="rId37"/>
    <p:sldId id="813" r:id="rId38"/>
    <p:sldId id="850" r:id="rId39"/>
    <p:sldId id="818"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12/4/25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12/4/25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34</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35</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6B627-F142-FA71-ED6A-BA0A6515A49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430EA88-1812-764B-D8AF-AF5BCCAB16D9}"/>
              </a:ext>
            </a:extLst>
          </p:cNvPr>
          <p:cNvSpPr>
            <a:spLocks noGrp="1"/>
          </p:cNvSpPr>
          <p:nvPr>
            <p:ph type="body" sz="quarter" idx="23"/>
          </p:nvPr>
        </p:nvSpPr>
        <p:spPr>
          <a:xfrm>
            <a:off x="760412" y="1752600"/>
            <a:ext cx="10667999" cy="4377853"/>
          </a:xfrm>
        </p:spPr>
        <p:txBody>
          <a:bodyPr/>
          <a:lstStyle/>
          <a:p>
            <a:pPr marR="0">
              <a:lnSpc>
                <a:spcPct val="100000"/>
              </a:lnSpc>
              <a:spcBef>
                <a:spcPts val="0"/>
              </a:spcBef>
              <a:spcAft>
                <a:spcPts val="0"/>
              </a:spcAft>
            </a:pPr>
            <a:r>
              <a:rPr lang="en-US" sz="4000" dirty="0"/>
              <a:t>“Yesterday at one in the afternoon the fever left him,” they answered. The father realized this was the very hour at which Jesus had told him, “Your son will live.” So he himself believed, along with his whole household.</a:t>
            </a:r>
          </a:p>
          <a:p>
            <a:pPr marR="0">
              <a:lnSpc>
                <a:spcPct val="100000"/>
              </a:lnSpc>
              <a:spcBef>
                <a:spcPts val="0"/>
              </a:spcBef>
              <a:spcAft>
                <a:spcPts val="0"/>
              </a:spcAft>
            </a:pPr>
            <a:endParaRPr lang="en-US" sz="4000" dirty="0"/>
          </a:p>
          <a:p>
            <a:pPr marR="0">
              <a:lnSpc>
                <a:spcPct val="100000"/>
              </a:lnSpc>
              <a:spcBef>
                <a:spcPts val="0"/>
              </a:spcBef>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DBD8C1F0-957B-6A13-226C-DBD255A95488}"/>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4:43-54</a:t>
            </a:r>
            <a:endParaRPr lang="en-US" dirty="0"/>
          </a:p>
        </p:txBody>
      </p:sp>
    </p:spTree>
    <p:extLst>
      <p:ext uri="{BB962C8B-B14F-4D97-AF65-F5344CB8AC3E}">
        <p14:creationId xmlns:p14="http://schemas.microsoft.com/office/powerpoint/2010/main" val="29225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71F78-9124-B90B-43DD-9BBBE0D976A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E4F036-E794-EE7F-8343-C96C477F7154}"/>
              </a:ext>
            </a:extLst>
          </p:cNvPr>
          <p:cNvSpPr>
            <a:spLocks noGrp="1"/>
          </p:cNvSpPr>
          <p:nvPr>
            <p:ph type="body" sz="quarter" idx="23"/>
          </p:nvPr>
        </p:nvSpPr>
        <p:spPr>
          <a:xfrm>
            <a:off x="760412" y="2022947"/>
            <a:ext cx="10667999" cy="4377853"/>
          </a:xfrm>
        </p:spPr>
        <p:txBody>
          <a:bodyPr/>
          <a:lstStyle/>
          <a:p>
            <a:pPr marR="0">
              <a:lnSpc>
                <a:spcPct val="100000"/>
              </a:lnSpc>
              <a:spcBef>
                <a:spcPts val="0"/>
              </a:spcBef>
              <a:spcAft>
                <a:spcPts val="0"/>
              </a:spcAft>
            </a:pPr>
            <a:r>
              <a:rPr lang="en-US" sz="4000" dirty="0"/>
              <a:t>Now this was also the second sign </a:t>
            </a:r>
          </a:p>
          <a:p>
            <a:pPr marR="0">
              <a:lnSpc>
                <a:spcPct val="100000"/>
              </a:lnSpc>
              <a:spcBef>
                <a:spcPts val="0"/>
              </a:spcBef>
              <a:spcAft>
                <a:spcPts val="0"/>
              </a:spcAft>
            </a:pPr>
            <a:r>
              <a:rPr lang="en-US" sz="4000" dirty="0"/>
              <a:t>Jesus performed after He came from Judea </a:t>
            </a:r>
          </a:p>
          <a:p>
            <a:pPr marR="0">
              <a:lnSpc>
                <a:spcPct val="100000"/>
              </a:lnSpc>
              <a:spcBef>
                <a:spcPts val="0"/>
              </a:spcBef>
              <a:spcAft>
                <a:spcPts val="0"/>
              </a:spcAft>
            </a:pPr>
            <a:r>
              <a:rPr lang="en-US" sz="4000" dirty="0"/>
              <a:t>to Galilee.</a:t>
            </a:r>
          </a:p>
        </p:txBody>
      </p:sp>
      <p:sp>
        <p:nvSpPr>
          <p:cNvPr id="2" name="Text Placeholder 2">
            <a:extLst>
              <a:ext uri="{FF2B5EF4-FFF2-40B4-BE49-F238E27FC236}">
                <a16:creationId xmlns:a16="http://schemas.microsoft.com/office/drawing/2014/main" id="{5E63E310-FEA7-FC1C-BCB1-E0B6C45D77CC}"/>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4:43-54</a:t>
            </a:r>
            <a:endParaRPr lang="en-US" dirty="0"/>
          </a:p>
        </p:txBody>
      </p:sp>
    </p:spTree>
    <p:extLst>
      <p:ext uri="{BB962C8B-B14F-4D97-AF65-F5344CB8AC3E}">
        <p14:creationId xmlns:p14="http://schemas.microsoft.com/office/powerpoint/2010/main" val="186048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How did the people </a:t>
            </a:r>
          </a:p>
          <a:p>
            <a:r>
              <a:rPr lang="en-US" sz="4000" b="1" dirty="0"/>
              <a:t>of Nazareth miss the point </a:t>
            </a:r>
          </a:p>
          <a:p>
            <a:r>
              <a:rPr lang="en-US" sz="4000" b="1" dirty="0"/>
              <a:t>of Jesus’s teaching and healing ministry? </a:t>
            </a:r>
          </a:p>
        </p:txBody>
      </p:sp>
    </p:spTree>
    <p:extLst>
      <p:ext uri="{BB962C8B-B14F-4D97-AF65-F5344CB8AC3E}">
        <p14:creationId xmlns:p14="http://schemas.microsoft.com/office/powerpoint/2010/main" val="200887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Are you ever tempted </a:t>
            </a:r>
          </a:p>
          <a:p>
            <a:r>
              <a:rPr lang="en-US" sz="4000" b="1" dirty="0"/>
              <a:t>to look to Jesus as a genie more than as a Savior? </a:t>
            </a:r>
          </a:p>
          <a:p>
            <a:r>
              <a:rPr lang="en-US" sz="4000" b="1" dirty="0"/>
              <a:t>How can this passage encourage you? </a:t>
            </a:r>
          </a:p>
        </p:txBody>
      </p:sp>
    </p:spTree>
    <p:extLst>
      <p:ext uri="{BB962C8B-B14F-4D97-AF65-F5344CB8AC3E}">
        <p14:creationId xmlns:p14="http://schemas.microsoft.com/office/powerpoint/2010/main" val="214345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How might God be calling you to take Him at His word right now, even before you see the outcome?</a:t>
            </a:r>
          </a:p>
        </p:txBody>
      </p:sp>
    </p:spTree>
    <p:extLst>
      <p:ext uri="{BB962C8B-B14F-4D97-AF65-F5344CB8AC3E}">
        <p14:creationId xmlns:p14="http://schemas.microsoft.com/office/powerpoint/2010/main" val="420198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Christ’s work is not </a:t>
            </a:r>
            <a:br>
              <a:rPr lang="en-US" sz="5500" dirty="0"/>
            </a:br>
            <a:r>
              <a:rPr lang="en-US" sz="5500" dirty="0"/>
              <a:t>bound by our </a:t>
            </a:r>
            <a:r>
              <a:rPr lang="en-US" sz="5500" u="sng" dirty="0"/>
              <a:t>understanding</a:t>
            </a:r>
            <a:r>
              <a:rPr lang="en-US" sz="5500" dirty="0"/>
              <a:t> </a:t>
            </a:r>
            <a:br>
              <a:rPr lang="en-US" sz="5500" dirty="0"/>
            </a:br>
            <a:r>
              <a:rPr lang="en-US" sz="5500" dirty="0"/>
              <a:t>of </a:t>
            </a:r>
            <a:r>
              <a:rPr lang="en-US" sz="5500" u="sng" dirty="0"/>
              <a:t>time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676400"/>
            <a:ext cx="10833988" cy="4150522"/>
          </a:xfrm>
        </p:spPr>
        <p:txBody>
          <a:bodyPr/>
          <a:lstStyle/>
          <a:p>
            <a:pPr>
              <a:lnSpc>
                <a:spcPct val="112000"/>
              </a:lnSpc>
              <a:spcAft>
                <a:spcPts val="0"/>
              </a:spcAft>
            </a:pPr>
            <a:r>
              <a:rPr lang="en-US" sz="4000" dirty="0"/>
              <a:t>After this, a Jewish festival took place, and Jesus went up to Jerusalem. By the Sheep Gate in Jerusalem there is a pool, called Bethesda in Aramaic, which has five colonnades.  Within these lay a large number of the disabled—blind, lame, and paralyzed.</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5:1-16</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B3ABB-3E82-9806-1A98-B834654CF3B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EC1615D-7D04-D288-9741-450E1D3822DD}"/>
              </a:ext>
            </a:extLst>
          </p:cNvPr>
          <p:cNvSpPr>
            <a:spLocks noGrp="1"/>
          </p:cNvSpPr>
          <p:nvPr>
            <p:ph type="body" sz="quarter" idx="23"/>
          </p:nvPr>
        </p:nvSpPr>
        <p:spPr>
          <a:xfrm>
            <a:off x="677418" y="1869278"/>
            <a:ext cx="10833988" cy="4150522"/>
          </a:xfrm>
        </p:spPr>
        <p:txBody>
          <a:bodyPr/>
          <a:lstStyle/>
          <a:p>
            <a:pPr>
              <a:lnSpc>
                <a:spcPct val="112000"/>
              </a:lnSpc>
              <a:spcAft>
                <a:spcPts val="0"/>
              </a:spcAft>
            </a:pPr>
            <a:r>
              <a:rPr lang="en-US" sz="4000" dirty="0"/>
              <a:t>One man was there who had been disabled </a:t>
            </a:r>
          </a:p>
          <a:p>
            <a:pPr>
              <a:lnSpc>
                <a:spcPct val="112000"/>
              </a:lnSpc>
              <a:spcAft>
                <a:spcPts val="0"/>
              </a:spcAft>
            </a:pPr>
            <a:r>
              <a:rPr lang="en-US" sz="4000" dirty="0"/>
              <a:t>for thirty-eight years. When Jesus saw him lying there and realized he had already been there a long time, he said to him, “Do you </a:t>
            </a:r>
          </a:p>
          <a:p>
            <a:pPr>
              <a:lnSpc>
                <a:spcPct val="112000"/>
              </a:lnSpc>
              <a:spcAft>
                <a:spcPts val="0"/>
              </a:spcAft>
            </a:pPr>
            <a:r>
              <a:rPr lang="en-US" sz="4000" dirty="0"/>
              <a:t>want to get well?”</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4D3C6788-3A72-60ED-5328-934C7FDE5899}"/>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5:1-16</a:t>
            </a:r>
            <a:endParaRPr lang="en-US" dirty="0"/>
          </a:p>
        </p:txBody>
      </p:sp>
    </p:spTree>
    <p:extLst>
      <p:ext uri="{BB962C8B-B14F-4D97-AF65-F5344CB8AC3E}">
        <p14:creationId xmlns:p14="http://schemas.microsoft.com/office/powerpoint/2010/main" val="120531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2A29-71DB-522D-4D76-ED1CE135609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7AE81CE-A0F0-284E-EB16-8DF997266980}"/>
              </a:ext>
            </a:extLst>
          </p:cNvPr>
          <p:cNvSpPr>
            <a:spLocks noGrp="1"/>
          </p:cNvSpPr>
          <p:nvPr>
            <p:ph type="body" sz="quarter" idx="23"/>
          </p:nvPr>
        </p:nvSpPr>
        <p:spPr>
          <a:xfrm>
            <a:off x="677418" y="1869278"/>
            <a:ext cx="10833988" cy="4150522"/>
          </a:xfrm>
        </p:spPr>
        <p:txBody>
          <a:bodyPr/>
          <a:lstStyle/>
          <a:p>
            <a:pPr>
              <a:lnSpc>
                <a:spcPct val="112000"/>
              </a:lnSpc>
              <a:spcAft>
                <a:spcPts val="0"/>
              </a:spcAft>
            </a:pPr>
            <a:r>
              <a:rPr lang="en-US" sz="4000" dirty="0"/>
              <a:t>“Sir,” the disabled man answered, </a:t>
            </a:r>
          </a:p>
          <a:p>
            <a:pPr>
              <a:lnSpc>
                <a:spcPct val="112000"/>
              </a:lnSpc>
              <a:spcAft>
                <a:spcPts val="0"/>
              </a:spcAft>
            </a:pPr>
            <a:r>
              <a:rPr lang="en-US" sz="4000" dirty="0"/>
              <a:t>“I have no one to put me into the pool when the water is stirred up, but while I’m coming, someone goes down ahead of me.” </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1A0173FD-DF33-C1F2-0EB7-9D68E90601CE}"/>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5:1-16</a:t>
            </a:r>
            <a:endParaRPr lang="en-US" dirty="0"/>
          </a:p>
        </p:txBody>
      </p:sp>
    </p:spTree>
    <p:extLst>
      <p:ext uri="{BB962C8B-B14F-4D97-AF65-F5344CB8AC3E}">
        <p14:creationId xmlns:p14="http://schemas.microsoft.com/office/powerpoint/2010/main" val="371551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D6D2-0F38-C5CD-2F2C-33447D4CA66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27E665C-CEC9-B544-48DB-8C1B8EF51848}"/>
              </a:ext>
            </a:extLst>
          </p:cNvPr>
          <p:cNvSpPr>
            <a:spLocks noGrp="1"/>
          </p:cNvSpPr>
          <p:nvPr>
            <p:ph type="body" sz="quarter" idx="23"/>
          </p:nvPr>
        </p:nvSpPr>
        <p:spPr>
          <a:xfrm>
            <a:off x="677418" y="1945478"/>
            <a:ext cx="10833988" cy="4150522"/>
          </a:xfrm>
        </p:spPr>
        <p:txBody>
          <a:bodyPr/>
          <a:lstStyle/>
          <a:p>
            <a:pPr>
              <a:lnSpc>
                <a:spcPct val="112000"/>
              </a:lnSpc>
              <a:spcAft>
                <a:spcPts val="0"/>
              </a:spcAft>
            </a:pPr>
            <a:r>
              <a:rPr lang="en-US" sz="4000" dirty="0"/>
              <a:t>“Get up,” Jesus told him, “pick up </a:t>
            </a:r>
          </a:p>
          <a:p>
            <a:pPr>
              <a:lnSpc>
                <a:spcPct val="112000"/>
              </a:lnSpc>
              <a:spcAft>
                <a:spcPts val="0"/>
              </a:spcAft>
            </a:pPr>
            <a:r>
              <a:rPr lang="en-US" sz="4000" dirty="0"/>
              <a:t>your mat and walk.” Instantly the man got well, picked up his mat, and started to walk.</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B1296C41-F899-E5F6-DFA0-9539A5857D58}"/>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5:1-16</a:t>
            </a:r>
            <a:endParaRPr lang="en-US" dirty="0"/>
          </a:p>
        </p:txBody>
      </p:sp>
    </p:spTree>
    <p:extLst>
      <p:ext uri="{BB962C8B-B14F-4D97-AF65-F5344CB8AC3E}">
        <p14:creationId xmlns:p14="http://schemas.microsoft.com/office/powerpoint/2010/main" val="66935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Nine:</a:t>
            </a:r>
            <a:r>
              <a:rPr lang="en-US" sz="2800" b="0" dirty="0">
                <a:solidFill>
                  <a:schemeClr val="accent3"/>
                </a:solidFill>
                <a:latin typeface="Montserrat Medium" pitchFamily="2" charset="77"/>
              </a:rPr>
              <a:t> Healings and Conflict</a:t>
            </a:r>
          </a:p>
          <a:p>
            <a:pPr>
              <a:lnSpc>
                <a:spcPct val="100000"/>
              </a:lnSpc>
            </a:pP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FDC0-0331-DD22-CDD0-EEB1DA473A7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1E153D8-F017-B742-0B8E-C72D05132F24}"/>
              </a:ext>
            </a:extLst>
          </p:cNvPr>
          <p:cNvSpPr>
            <a:spLocks noGrp="1"/>
          </p:cNvSpPr>
          <p:nvPr>
            <p:ph type="body" sz="quarter" idx="23"/>
          </p:nvPr>
        </p:nvSpPr>
        <p:spPr>
          <a:xfrm>
            <a:off x="677418" y="1945478"/>
            <a:ext cx="10833988" cy="4150522"/>
          </a:xfrm>
        </p:spPr>
        <p:txBody>
          <a:bodyPr/>
          <a:lstStyle/>
          <a:p>
            <a:pPr>
              <a:lnSpc>
                <a:spcPct val="112000"/>
              </a:lnSpc>
              <a:spcAft>
                <a:spcPts val="0"/>
              </a:spcAft>
            </a:pPr>
            <a:r>
              <a:rPr lang="en-US" sz="4000" dirty="0"/>
              <a:t>Now that day was the Sabbath, and so the Jews said to the man who had been healed, “This is the Sabbath. The law prohibits you from picking up your mat.” </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464632D3-A785-9DAD-3BF0-42796A5F749C}"/>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5:1-16</a:t>
            </a:r>
            <a:endParaRPr lang="en-US" dirty="0"/>
          </a:p>
        </p:txBody>
      </p:sp>
    </p:spTree>
    <p:extLst>
      <p:ext uri="{BB962C8B-B14F-4D97-AF65-F5344CB8AC3E}">
        <p14:creationId xmlns:p14="http://schemas.microsoft.com/office/powerpoint/2010/main" val="258399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79E1-E27D-8875-2380-678DBDCAF8C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1F423CC-A3C5-47E5-6B68-0B92B2F55407}"/>
              </a:ext>
            </a:extLst>
          </p:cNvPr>
          <p:cNvSpPr>
            <a:spLocks noGrp="1"/>
          </p:cNvSpPr>
          <p:nvPr>
            <p:ph type="body" sz="quarter" idx="23"/>
          </p:nvPr>
        </p:nvSpPr>
        <p:spPr>
          <a:xfrm>
            <a:off x="677418" y="1945478"/>
            <a:ext cx="10833988" cy="4150522"/>
          </a:xfrm>
        </p:spPr>
        <p:txBody>
          <a:bodyPr/>
          <a:lstStyle/>
          <a:p>
            <a:pPr>
              <a:lnSpc>
                <a:spcPct val="112000"/>
              </a:lnSpc>
              <a:spcAft>
                <a:spcPts val="0"/>
              </a:spcAft>
            </a:pPr>
            <a:r>
              <a:rPr lang="en-US" sz="4000" dirty="0"/>
              <a:t>He replied, “The man who made me well told me, ‘Pick up your mat and walk.’”</a:t>
            </a:r>
          </a:p>
          <a:p>
            <a:pPr>
              <a:lnSpc>
                <a:spcPct val="112000"/>
              </a:lnSpc>
              <a:spcAft>
                <a:spcPts val="0"/>
              </a:spcAft>
            </a:pPr>
            <a:endParaRPr lang="en-US" sz="4000" dirty="0"/>
          </a:p>
          <a:p>
            <a:pPr>
              <a:lnSpc>
                <a:spcPct val="112000"/>
              </a:lnSpc>
              <a:spcAft>
                <a:spcPts val="0"/>
              </a:spcAft>
            </a:pPr>
            <a:r>
              <a:rPr lang="en-US" sz="4000" dirty="0"/>
              <a:t>“Who is this man who told you, ‘Pick up your mat and walk’?” they asked.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86B9EB3A-2E27-FA4C-65E3-06E1B2D08A9E}"/>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5:1-16</a:t>
            </a:r>
            <a:endParaRPr lang="en-US" dirty="0"/>
          </a:p>
        </p:txBody>
      </p:sp>
    </p:spTree>
    <p:extLst>
      <p:ext uri="{BB962C8B-B14F-4D97-AF65-F5344CB8AC3E}">
        <p14:creationId xmlns:p14="http://schemas.microsoft.com/office/powerpoint/2010/main" val="1423621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CDDD4-EEAB-FDBA-B2C7-91BD03038F9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3EC99EC-B885-121A-98FA-B97E0D42CD26}"/>
              </a:ext>
            </a:extLst>
          </p:cNvPr>
          <p:cNvSpPr>
            <a:spLocks noGrp="1"/>
          </p:cNvSpPr>
          <p:nvPr>
            <p:ph type="body" sz="quarter" idx="23"/>
          </p:nvPr>
        </p:nvSpPr>
        <p:spPr>
          <a:xfrm>
            <a:off x="677418" y="1752600"/>
            <a:ext cx="10833988" cy="4150522"/>
          </a:xfrm>
        </p:spPr>
        <p:txBody>
          <a:bodyPr/>
          <a:lstStyle/>
          <a:p>
            <a:pPr>
              <a:lnSpc>
                <a:spcPct val="112000"/>
              </a:lnSpc>
              <a:spcAft>
                <a:spcPts val="0"/>
              </a:spcAft>
            </a:pPr>
            <a:r>
              <a:rPr lang="en-US" sz="4000" dirty="0"/>
              <a:t>But the man who was healed did not know who it was, because Jesus had slipped away into the crowd that was there. </a:t>
            </a:r>
          </a:p>
          <a:p>
            <a:pPr>
              <a:lnSpc>
                <a:spcPct val="112000"/>
              </a:lnSpc>
              <a:spcAft>
                <a:spcPts val="0"/>
              </a:spcAft>
            </a:pPr>
            <a:endParaRPr lang="en-US" sz="4000" dirty="0"/>
          </a:p>
          <a:p>
            <a:pPr>
              <a:lnSpc>
                <a:spcPct val="112000"/>
              </a:lnSpc>
              <a:spcAft>
                <a:spcPts val="0"/>
              </a:spcAft>
            </a:pPr>
            <a:r>
              <a:rPr lang="en-US" sz="4000" dirty="0"/>
              <a:t>After this, Jesus found him in the temple and said to him, “See, you are well.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5A8BABC2-9DC8-3CBA-E0F8-79904952B77C}"/>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5:1-16</a:t>
            </a:r>
            <a:endParaRPr lang="en-US" dirty="0"/>
          </a:p>
        </p:txBody>
      </p:sp>
    </p:spTree>
    <p:extLst>
      <p:ext uri="{BB962C8B-B14F-4D97-AF65-F5344CB8AC3E}">
        <p14:creationId xmlns:p14="http://schemas.microsoft.com/office/powerpoint/2010/main" val="205709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3A95A-05E1-9841-8853-6DEE04A8FAC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350BD6C-487C-F723-7985-D4B899E0451F}"/>
              </a:ext>
            </a:extLst>
          </p:cNvPr>
          <p:cNvSpPr>
            <a:spLocks noGrp="1"/>
          </p:cNvSpPr>
          <p:nvPr>
            <p:ph type="body" sz="quarter" idx="23"/>
          </p:nvPr>
        </p:nvSpPr>
        <p:spPr>
          <a:xfrm>
            <a:off x="677418" y="1752600"/>
            <a:ext cx="10833988" cy="4150522"/>
          </a:xfrm>
        </p:spPr>
        <p:txBody>
          <a:bodyPr/>
          <a:lstStyle/>
          <a:p>
            <a:pPr>
              <a:lnSpc>
                <a:spcPct val="112000"/>
              </a:lnSpc>
              <a:spcAft>
                <a:spcPts val="0"/>
              </a:spcAft>
            </a:pPr>
            <a:r>
              <a:rPr lang="en-US" sz="4000" dirty="0"/>
              <a:t>Do not sin anymore, so that something worse doesn’t happen to you.” The man went and reported to the Jews that it was Jesus who had made him well. Therefore, the Jews began persecuting Jesus because he was doing these things on the Sabbath. </a:t>
            </a:r>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15039993-2B00-3CAA-FBB2-F049F24231AA}"/>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5:1-16</a:t>
            </a:r>
            <a:endParaRPr lang="en-US" dirty="0"/>
          </a:p>
        </p:txBody>
      </p:sp>
    </p:spTree>
    <p:extLst>
      <p:ext uri="{BB962C8B-B14F-4D97-AF65-F5344CB8AC3E}">
        <p14:creationId xmlns:p14="http://schemas.microsoft.com/office/powerpoint/2010/main" val="261068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Why do you think </a:t>
            </a:r>
          </a:p>
          <a:p>
            <a:r>
              <a:rPr lang="en-US" sz="4200" b="1" dirty="0"/>
              <a:t>the man continued by the pool for thirty-eight years? What does this say about his life and hope? </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How can </a:t>
            </a:r>
          </a:p>
          <a:p>
            <a:r>
              <a:rPr lang="en-US" sz="4200" b="1" dirty="0"/>
              <a:t>discouragement or disappointment keep </a:t>
            </a:r>
          </a:p>
          <a:p>
            <a:r>
              <a:rPr lang="en-US" sz="4200" b="1" dirty="0"/>
              <a:t>us from seeing God’s movement in our </a:t>
            </a:r>
          </a:p>
          <a:p>
            <a:r>
              <a:rPr lang="en-US" sz="4200" b="1" dirty="0"/>
              <a:t>lives?</a:t>
            </a:r>
          </a:p>
        </p:txBody>
      </p:sp>
    </p:spTree>
    <p:extLst>
      <p:ext uri="{BB962C8B-B14F-4D97-AF65-F5344CB8AC3E}">
        <p14:creationId xmlns:p14="http://schemas.microsoft.com/office/powerpoint/2010/main" val="269893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Have you ever </a:t>
            </a:r>
          </a:p>
          <a:p>
            <a:r>
              <a:rPr lang="en-US" sz="4200" b="1" dirty="0"/>
              <a:t>experienced a season of waiting, only to later discover that Jesus was right on time?</a:t>
            </a:r>
          </a:p>
        </p:txBody>
      </p:sp>
    </p:spTree>
    <p:extLst>
      <p:ext uri="{BB962C8B-B14F-4D97-AF65-F5344CB8AC3E}">
        <p14:creationId xmlns:p14="http://schemas.microsoft.com/office/powerpoint/2010/main" val="161105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203F-DBEE-FAAE-A3B1-AF847F5F8C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8039A1-F515-D0EA-C6EE-3076D2E0E94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8ED4D91B-FDD8-ED1C-E2E6-469B69F0AC0C}"/>
              </a:ext>
            </a:extLst>
          </p:cNvPr>
          <p:cNvSpPr>
            <a:spLocks noGrp="1"/>
          </p:cNvSpPr>
          <p:nvPr>
            <p:ph type="body" sz="quarter" idx="19"/>
          </p:nvPr>
        </p:nvSpPr>
        <p:spPr>
          <a:xfrm>
            <a:off x="4037013" y="381000"/>
            <a:ext cx="7391399" cy="5943600"/>
          </a:xfrm>
        </p:spPr>
        <p:txBody>
          <a:bodyPr anchor="ctr"/>
          <a:lstStyle/>
          <a:p>
            <a:r>
              <a:rPr lang="en-US" sz="4200" b="1" dirty="0"/>
              <a:t>What does </a:t>
            </a:r>
          </a:p>
          <a:p>
            <a:r>
              <a:rPr lang="en-US" sz="4200" b="1" dirty="0"/>
              <a:t>this story reveal about Jesus’s authority over human traditions and expectations?</a:t>
            </a:r>
          </a:p>
        </p:txBody>
      </p:sp>
    </p:spTree>
    <p:extLst>
      <p:ext uri="{BB962C8B-B14F-4D97-AF65-F5344CB8AC3E}">
        <p14:creationId xmlns:p14="http://schemas.microsoft.com/office/powerpoint/2010/main" val="3906597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Christ is working </a:t>
            </a:r>
            <a:br>
              <a:rPr lang="en-US" sz="5500" dirty="0"/>
            </a:br>
            <a:r>
              <a:rPr lang="en-US" sz="5500" u="sng" dirty="0"/>
              <a:t>everywhere</a:t>
            </a:r>
            <a:r>
              <a:rPr lang="en-US" sz="5500" dirty="0"/>
              <a:t>, </a:t>
            </a:r>
            <a:r>
              <a:rPr lang="en-US" sz="5500" u="sng" dirty="0"/>
              <a:t>all</a:t>
            </a:r>
            <a:r>
              <a:rPr lang="en-US" sz="5500" dirty="0"/>
              <a:t> </a:t>
            </a:r>
            <a:r>
              <a:rPr lang="en-US" sz="5500" u="sng" dirty="0"/>
              <a:t>the</a:t>
            </a:r>
            <a:r>
              <a:rPr lang="en-US" sz="5500" dirty="0"/>
              <a:t> </a:t>
            </a:r>
            <a:r>
              <a:rPr lang="en-US" sz="5500" u="sng" dirty="0"/>
              <a:t>time</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76400"/>
            <a:ext cx="10270659" cy="4531522"/>
          </a:xfrm>
        </p:spPr>
        <p:txBody>
          <a:bodyPr/>
          <a:lstStyle/>
          <a:p>
            <a:pPr marR="0">
              <a:lnSpc>
                <a:spcPct val="112000"/>
              </a:lnSpc>
              <a:spcBef>
                <a:spcPts val="0"/>
              </a:spcBef>
              <a:spcAft>
                <a:spcPts val="0"/>
              </a:spcAft>
            </a:pPr>
            <a:r>
              <a:rPr lang="en-US" sz="4000" dirty="0"/>
              <a:t>Jesus responded to them, “My Father is still working, and I am working also.” This is why the Jews began trying all the more to kill him: Not only was he breaking the Sabbath, but he was even calling God his own Father, making himself equal to God.</a:t>
            </a:r>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5:17-18</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How do you see Jesus working in your life? Where is an area in which you continue to pray for divine guidance, help, or healing? How does it help you to know that Jesus is always at work, even when we can’t see it?</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does Jesus’s statement about the Father shape your understanding of God’s work in the world?</a:t>
            </a:r>
          </a:p>
        </p:txBody>
      </p:sp>
    </p:spTree>
    <p:extLst>
      <p:ext uri="{BB962C8B-B14F-4D97-AF65-F5344CB8AC3E}">
        <p14:creationId xmlns:p14="http://schemas.microsoft.com/office/powerpoint/2010/main" val="2555783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What does it mean for </a:t>
            </a:r>
          </a:p>
          <a:p>
            <a:r>
              <a:rPr lang="en-US" sz="4000" b="1" dirty="0"/>
              <a:t>us, as followers of Christ, to join in that ongoing work?</a:t>
            </a:r>
          </a:p>
        </p:txBody>
      </p:sp>
    </p:spTree>
    <p:extLst>
      <p:ext uri="{BB962C8B-B14F-4D97-AF65-F5344CB8AC3E}">
        <p14:creationId xmlns:p14="http://schemas.microsoft.com/office/powerpoint/2010/main" val="1840241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How does the knowledge </a:t>
            </a:r>
          </a:p>
          <a:p>
            <a:r>
              <a:rPr lang="en-US" sz="4000" b="1" dirty="0"/>
              <a:t>that God is always working encourage you today?</a:t>
            </a:r>
          </a:p>
        </p:txBody>
      </p:sp>
    </p:spTree>
    <p:extLst>
      <p:ext uri="{BB962C8B-B14F-4D97-AF65-F5344CB8AC3E}">
        <p14:creationId xmlns:p14="http://schemas.microsoft.com/office/powerpoint/2010/main" val="2496776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In today’s text, we saw </a:t>
            </a:r>
          </a:p>
          <a:p>
            <a:pPr>
              <a:lnSpc>
                <a:spcPct val="100000"/>
              </a:lnSpc>
            </a:pPr>
            <a:r>
              <a:rPr lang="en-US" sz="3900" b="1" dirty="0"/>
              <a:t>a man who received healing </a:t>
            </a:r>
          </a:p>
          <a:p>
            <a:pPr>
              <a:lnSpc>
                <a:spcPct val="100000"/>
              </a:lnSpc>
            </a:pPr>
            <a:r>
              <a:rPr lang="en-US" sz="3900" b="1" dirty="0"/>
              <a:t>by faith, and a man who received healing without expressing faith. What does </a:t>
            </a:r>
          </a:p>
          <a:p>
            <a:pPr>
              <a:lnSpc>
                <a:spcPct val="100000"/>
              </a:lnSpc>
            </a:pPr>
            <a:r>
              <a:rPr lang="en-US" sz="3900" b="1" dirty="0"/>
              <a:t>that reveal to you about </a:t>
            </a:r>
          </a:p>
          <a:p>
            <a:pPr>
              <a:lnSpc>
                <a:spcPct val="100000"/>
              </a:lnSpc>
            </a:pPr>
            <a:r>
              <a:rPr lang="en-US" sz="3900" b="1" dirty="0"/>
              <a:t>Christ’s character?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What is harder to </a:t>
            </a:r>
          </a:p>
          <a:p>
            <a:pPr>
              <a:lnSpc>
                <a:spcPct val="100000"/>
              </a:lnSpc>
            </a:pPr>
            <a:r>
              <a:rPr lang="en-US" sz="4200" b="1" dirty="0"/>
              <a:t>believe—that God is always working, or that we can come to Him like a little child to his or her Father? How does today’s text enhance your view of God’s character?</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4000" b="1" dirty="0"/>
              <a:t>In what area of your life do you need a reminder of Christ’s ongoing work? How can you be reminded of His promises when the solution feels far away? </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How do you see Jesus at </a:t>
            </a:r>
          </a:p>
          <a:p>
            <a:r>
              <a:rPr lang="en-US" sz="3800" b="1" dirty="0"/>
              <a:t>work in your life right now? How does seeing Jesus’s work in the lives of other believers strengthen your faith?</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Jesus’s work is not </a:t>
            </a:r>
            <a:r>
              <a:rPr lang="en-US" sz="5500" u="sng" dirty="0"/>
              <a:t>bound</a:t>
            </a:r>
            <a:r>
              <a:rPr lang="en-US" sz="5500" dirty="0"/>
              <a:t> </a:t>
            </a:r>
            <a:br>
              <a:rPr lang="en-US" sz="5500" dirty="0"/>
            </a:br>
            <a:r>
              <a:rPr lang="en-US" sz="5500" dirty="0"/>
              <a:t>by </a:t>
            </a:r>
            <a:r>
              <a:rPr lang="en-US" sz="5500" u="sng" dirty="0"/>
              <a:t>distance</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000" dirty="0"/>
              <a:t>After two days He left there for Galilee. (Jesus Himself had testified that a prophet has no honor in his own country.) When they entered Galilee, the Galileans welcomed Him because they had seen everything He did in Jerusalem during the festival. For they also had gone to the festival.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4:43-54</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C345A-BD75-50CB-99A5-195081E96D5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5A64CE8-CB23-87D4-FD76-6261FDE6C33D}"/>
              </a:ext>
            </a:extLst>
          </p:cNvPr>
          <p:cNvSpPr>
            <a:spLocks noGrp="1"/>
          </p:cNvSpPr>
          <p:nvPr>
            <p:ph type="body" sz="quarter" idx="23"/>
          </p:nvPr>
        </p:nvSpPr>
        <p:spPr>
          <a:xfrm>
            <a:off x="760412" y="1636998"/>
            <a:ext cx="10667999" cy="3773202"/>
          </a:xfrm>
        </p:spPr>
        <p:txBody>
          <a:bodyPr/>
          <a:lstStyle/>
          <a:p>
            <a:pPr marR="0">
              <a:lnSpc>
                <a:spcPct val="100000"/>
              </a:lnSpc>
              <a:spcBef>
                <a:spcPts val="0"/>
              </a:spcBef>
              <a:spcAft>
                <a:spcPts val="0"/>
              </a:spcAft>
            </a:pPr>
            <a:r>
              <a:rPr lang="en-US" sz="4000" dirty="0"/>
              <a:t>He went again to Cana of Galilee, where He had turned the water into wine. There was a certain royal official whose son was ill at Capernaum. When this man heard that Jesus had come from Judea into Galilee, He went to him and pleaded with him to come down and heal his son, since he was about to die.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FCB38A72-A216-6A6B-F8D6-58491269FC0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4:43-54</a:t>
            </a:r>
            <a:endParaRPr lang="en-US" dirty="0"/>
          </a:p>
        </p:txBody>
      </p:sp>
    </p:spTree>
    <p:extLst>
      <p:ext uri="{BB962C8B-B14F-4D97-AF65-F5344CB8AC3E}">
        <p14:creationId xmlns:p14="http://schemas.microsoft.com/office/powerpoint/2010/main" val="32133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EBB9F-D215-7FEA-9790-56DA123992B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051F55D-A14D-0BBC-3619-870FBF7B88EB}"/>
              </a:ext>
            </a:extLst>
          </p:cNvPr>
          <p:cNvSpPr>
            <a:spLocks noGrp="1"/>
          </p:cNvSpPr>
          <p:nvPr>
            <p:ph type="body" sz="quarter" idx="23"/>
          </p:nvPr>
        </p:nvSpPr>
        <p:spPr>
          <a:xfrm>
            <a:off x="760412" y="1870547"/>
            <a:ext cx="10667999" cy="4377853"/>
          </a:xfrm>
        </p:spPr>
        <p:txBody>
          <a:bodyPr/>
          <a:lstStyle/>
          <a:p>
            <a:pPr marR="0">
              <a:lnSpc>
                <a:spcPct val="100000"/>
              </a:lnSpc>
              <a:spcBef>
                <a:spcPts val="0"/>
              </a:spcBef>
              <a:spcAft>
                <a:spcPts val="0"/>
              </a:spcAft>
            </a:pPr>
            <a:r>
              <a:rPr lang="en-US" sz="4000" dirty="0"/>
              <a:t>Jesus told him, “Unless you people see signs and wonders, you will not believe.”</a:t>
            </a:r>
          </a:p>
          <a:p>
            <a:pPr marR="0">
              <a:lnSpc>
                <a:spcPct val="100000"/>
              </a:lnSpc>
              <a:spcBef>
                <a:spcPts val="0"/>
              </a:spcBef>
              <a:spcAft>
                <a:spcPts val="0"/>
              </a:spcAft>
            </a:pPr>
            <a:endParaRPr lang="en-US" sz="4000" dirty="0"/>
          </a:p>
          <a:p>
            <a:pPr marR="0">
              <a:lnSpc>
                <a:spcPct val="100000"/>
              </a:lnSpc>
              <a:spcBef>
                <a:spcPts val="0"/>
              </a:spcBef>
              <a:spcAft>
                <a:spcPts val="0"/>
              </a:spcAft>
            </a:pPr>
            <a:r>
              <a:rPr lang="en-US" sz="4000" dirty="0"/>
              <a:t>“Sir,” the official said to him, “come down before my boy dies.”</a:t>
            </a:r>
          </a:p>
          <a:p>
            <a:pPr marR="0">
              <a:lnSpc>
                <a:spcPct val="100000"/>
              </a:lnSpc>
              <a:spcBef>
                <a:spcPts val="0"/>
              </a:spcBef>
              <a:spcAft>
                <a:spcPts val="0"/>
              </a:spcAft>
            </a:pPr>
            <a:endParaRPr lang="en-US" sz="4000" dirty="0"/>
          </a:p>
          <a:p>
            <a:pPr marR="0">
              <a:lnSpc>
                <a:spcPct val="100000"/>
              </a:lnSpc>
              <a:spcBef>
                <a:spcPts val="0"/>
              </a:spcBef>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687EAD0A-ED6B-BFAA-9E34-40090AF9EC38}"/>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4:43-54</a:t>
            </a:r>
            <a:endParaRPr lang="en-US" dirty="0"/>
          </a:p>
        </p:txBody>
      </p:sp>
    </p:spTree>
    <p:extLst>
      <p:ext uri="{BB962C8B-B14F-4D97-AF65-F5344CB8AC3E}">
        <p14:creationId xmlns:p14="http://schemas.microsoft.com/office/powerpoint/2010/main" val="332527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989B0-A9DC-AD9B-3704-24E6446630E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6BE49F6-7AE0-6C15-DAA1-2FD9C6FFB33E}"/>
              </a:ext>
            </a:extLst>
          </p:cNvPr>
          <p:cNvSpPr>
            <a:spLocks noGrp="1"/>
          </p:cNvSpPr>
          <p:nvPr>
            <p:ph type="body" sz="quarter" idx="23"/>
          </p:nvPr>
        </p:nvSpPr>
        <p:spPr>
          <a:xfrm>
            <a:off x="760412" y="1752600"/>
            <a:ext cx="10667999" cy="4377853"/>
          </a:xfrm>
        </p:spPr>
        <p:txBody>
          <a:bodyPr/>
          <a:lstStyle/>
          <a:p>
            <a:pPr marR="0">
              <a:lnSpc>
                <a:spcPct val="100000"/>
              </a:lnSpc>
              <a:spcBef>
                <a:spcPts val="0"/>
              </a:spcBef>
              <a:spcAft>
                <a:spcPts val="0"/>
              </a:spcAft>
            </a:pPr>
            <a:r>
              <a:rPr lang="en-US" sz="4000" dirty="0"/>
              <a:t>“Go,” Jesus told him, “your son will live.” The man believed what Jesus said to him and departed.</a:t>
            </a:r>
          </a:p>
          <a:p>
            <a:pPr marR="0">
              <a:lnSpc>
                <a:spcPct val="100000"/>
              </a:lnSpc>
              <a:spcBef>
                <a:spcPts val="0"/>
              </a:spcBef>
              <a:spcAft>
                <a:spcPts val="0"/>
              </a:spcAft>
            </a:pPr>
            <a:endParaRPr lang="en-US" sz="4000" dirty="0"/>
          </a:p>
          <a:p>
            <a:pPr marR="0">
              <a:lnSpc>
                <a:spcPct val="100000"/>
              </a:lnSpc>
              <a:spcBef>
                <a:spcPts val="0"/>
              </a:spcBef>
              <a:spcAft>
                <a:spcPts val="0"/>
              </a:spcAft>
            </a:pPr>
            <a:r>
              <a:rPr lang="en-US" sz="4000" dirty="0"/>
              <a:t>While he was still going down, his servants met him saying that his boy was alive. He asked them at what time he got better.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A559D3BD-F731-1622-C53F-6319BE200AF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4:43-54</a:t>
            </a:r>
            <a:endParaRPr lang="en-US" dirty="0"/>
          </a:p>
        </p:txBody>
      </p:sp>
    </p:spTree>
    <p:extLst>
      <p:ext uri="{BB962C8B-B14F-4D97-AF65-F5344CB8AC3E}">
        <p14:creationId xmlns:p14="http://schemas.microsoft.com/office/powerpoint/2010/main" val="3849273199"/>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21511</TotalTime>
  <Words>1146</Words>
  <Application>Microsoft Macintosh PowerPoint</Application>
  <PresentationFormat>Custom</PresentationFormat>
  <Paragraphs>112</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Jesus’s work is not bound  by distance. </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2. Christ’s work is not  bound by our understanding  of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Discuss</vt:lpstr>
      <vt:lpstr>3. Christ is working  everywhere, all the time.</vt:lpstr>
      <vt:lpstr>PowerPoint Presentation</vt:lpstr>
      <vt:lpstr>Discuss</vt:lpstr>
      <vt:lpstr>Discuss</vt:lpstr>
      <vt:lpstr>Discuss</vt:lpstr>
      <vt:lpstr>PowerPoint Presentation</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95</cp:revision>
  <dcterms:created xsi:type="dcterms:W3CDTF">2023-07-06T02:28:58Z</dcterms:created>
  <dcterms:modified xsi:type="dcterms:W3CDTF">2025-12-05T00:09:49Z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