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567" r:id="rId5"/>
    <p:sldId id="833" r:id="rId6"/>
    <p:sldId id="834" r:id="rId7"/>
    <p:sldId id="577" r:id="rId8"/>
    <p:sldId id="579" r:id="rId9"/>
    <p:sldId id="574" r:id="rId10"/>
    <p:sldId id="897" r:id="rId11"/>
    <p:sldId id="898" r:id="rId12"/>
    <p:sldId id="632" r:id="rId13"/>
    <p:sldId id="873" r:id="rId14"/>
    <p:sldId id="874" r:id="rId15"/>
    <p:sldId id="793" r:id="rId16"/>
    <p:sldId id="826" r:id="rId17"/>
    <p:sldId id="899" r:id="rId18"/>
    <p:sldId id="900" r:id="rId19"/>
    <p:sldId id="901" r:id="rId20"/>
    <p:sldId id="902" r:id="rId21"/>
    <p:sldId id="796" r:id="rId22"/>
    <p:sldId id="842" r:id="rId23"/>
    <p:sldId id="843" r:id="rId24"/>
    <p:sldId id="797" r:id="rId25"/>
    <p:sldId id="825" r:id="rId26"/>
    <p:sldId id="903" r:id="rId27"/>
    <p:sldId id="904" r:id="rId28"/>
    <p:sldId id="905" r:id="rId29"/>
    <p:sldId id="814" r:id="rId30"/>
    <p:sldId id="847" r:id="rId31"/>
    <p:sldId id="848" r:id="rId32"/>
    <p:sldId id="771" r:id="rId33"/>
    <p:sldId id="906" r:id="rId34"/>
    <p:sldId id="907" r:id="rId35"/>
    <p:sldId id="813" r:id="rId36"/>
    <p:sldId id="850" r:id="rId37"/>
    <p:sldId id="908" r:id="rId38"/>
    <p:sldId id="818" r:id="rId3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4" autoAdjust="0"/>
    <p:restoredTop sz="96056"/>
  </p:normalViewPr>
  <p:slideViewPr>
    <p:cSldViewPr>
      <p:cViewPr varScale="1">
        <p:scale>
          <a:sx n="78" d="100"/>
          <a:sy n="78" d="100"/>
        </p:scale>
        <p:origin x="168" y="1048"/>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10/29/25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10/29/25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264215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2A33-FF73-72CF-B560-7AC5221B3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43D0B-7593-04EE-3DEC-47E5EA441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BC170-C422-0485-5901-A9301337C8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A82EF-88D4-51BC-14AF-C20DFC7C700F}"/>
              </a:ext>
            </a:extLst>
          </p:cNvPr>
          <p:cNvSpPr>
            <a:spLocks noGrp="1"/>
          </p:cNvSpPr>
          <p:nvPr>
            <p:ph type="sldNum" sz="quarter" idx="5"/>
          </p:nvPr>
        </p:nvSpPr>
        <p:spPr/>
        <p:txBody>
          <a:bodyPr/>
          <a:lstStyle/>
          <a:p>
            <a:fld id="{B0FCC8D5-6D68-A443-97C0-91AE5977134B}" type="slidenum">
              <a:rPr lang="en-US" smtClean="0"/>
              <a:pPr/>
              <a:t>34</a:t>
            </a:fld>
            <a:endParaRPr lang="en-US" dirty="0"/>
          </a:p>
        </p:txBody>
      </p:sp>
    </p:spTree>
    <p:extLst>
      <p:ext uri="{BB962C8B-B14F-4D97-AF65-F5344CB8AC3E}">
        <p14:creationId xmlns:p14="http://schemas.microsoft.com/office/powerpoint/2010/main" val="392669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did the actions of </a:t>
            </a:r>
          </a:p>
          <a:p>
            <a:r>
              <a:rPr lang="en-US" sz="4000" b="1" dirty="0"/>
              <a:t>John’s disciples show he had faithfully fulfilled his role and they had rightly understood his message?</a:t>
            </a:r>
          </a:p>
        </p:txBody>
      </p:sp>
    </p:spTree>
    <p:extLst>
      <p:ext uri="{BB962C8B-B14F-4D97-AF65-F5344CB8AC3E}">
        <p14:creationId xmlns:p14="http://schemas.microsoft.com/office/powerpoint/2010/main" val="21434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How can we maintain a “come and see” attitude toward experiencing Christ throughout our lives? </a:t>
            </a:r>
          </a:p>
        </p:txBody>
      </p:sp>
    </p:spTree>
    <p:extLst>
      <p:ext uri="{BB962C8B-B14F-4D97-AF65-F5344CB8AC3E}">
        <p14:creationId xmlns:p14="http://schemas.microsoft.com/office/powerpoint/2010/main" val="420198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a:t>
            </a:r>
            <a:r>
              <a:rPr lang="en-US" sz="5500" u="sng" dirty="0"/>
              <a:t>Sharing</a:t>
            </a:r>
            <a:r>
              <a:rPr lang="en-US" sz="5500" dirty="0"/>
              <a:t> Christ Through Our </a:t>
            </a:r>
            <a:r>
              <a:rPr lang="en-US" sz="5500" u="sng" dirty="0"/>
              <a:t>Relationships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Andrew, Simon Peter’s brother, was one of the two who heard John and followed him. He first found his own brother Simon and told him, “We have found the Messiah” (which is translated “the Christ”), and he brought Simon to Jesus.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1:40-46</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D189C-6ABD-D53A-55A1-33B31A2933D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1C8C9C-E447-1E88-B53C-DE77B48E96C6}"/>
              </a:ext>
            </a:extLst>
          </p:cNvPr>
          <p:cNvSpPr>
            <a:spLocks noGrp="1"/>
          </p:cNvSpPr>
          <p:nvPr>
            <p:ph type="body" sz="quarter" idx="23"/>
          </p:nvPr>
        </p:nvSpPr>
        <p:spPr>
          <a:xfrm>
            <a:off x="677418" y="2021678"/>
            <a:ext cx="10833988" cy="4150522"/>
          </a:xfrm>
        </p:spPr>
        <p:txBody>
          <a:bodyPr/>
          <a:lstStyle/>
          <a:p>
            <a:pPr marR="0">
              <a:lnSpc>
                <a:spcPct val="112000"/>
              </a:lnSpc>
              <a:spcBef>
                <a:spcPts val="0"/>
              </a:spcBef>
              <a:spcAft>
                <a:spcPts val="0"/>
              </a:spcAft>
            </a:pPr>
            <a:r>
              <a:rPr lang="en-US" sz="4300" dirty="0"/>
              <a:t>When Jesus saw him, he said, “You are Simon, son of John. You will be called Cephas” (which is translated “Peter”).</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A303176D-13CC-A854-2C7A-26ADAE03007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1:40-46</a:t>
            </a:r>
            <a:endParaRPr lang="en-US" dirty="0"/>
          </a:p>
        </p:txBody>
      </p:sp>
    </p:spTree>
    <p:extLst>
      <p:ext uri="{BB962C8B-B14F-4D97-AF65-F5344CB8AC3E}">
        <p14:creationId xmlns:p14="http://schemas.microsoft.com/office/powerpoint/2010/main" val="43229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27204-5C4B-16AD-A5B5-ECD2D55EC3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E4AE0F8-0784-C0CB-0FF6-87DB665BBF90}"/>
              </a:ext>
            </a:extLst>
          </p:cNvPr>
          <p:cNvSpPr>
            <a:spLocks noGrp="1"/>
          </p:cNvSpPr>
          <p:nvPr>
            <p:ph type="body" sz="quarter" idx="23"/>
          </p:nvPr>
        </p:nvSpPr>
        <p:spPr>
          <a:xfrm>
            <a:off x="677418" y="2021678"/>
            <a:ext cx="10833988" cy="4150522"/>
          </a:xfrm>
        </p:spPr>
        <p:txBody>
          <a:bodyPr/>
          <a:lstStyle/>
          <a:p>
            <a:pPr marR="0">
              <a:lnSpc>
                <a:spcPct val="112000"/>
              </a:lnSpc>
              <a:spcBef>
                <a:spcPts val="0"/>
              </a:spcBef>
              <a:spcAft>
                <a:spcPts val="0"/>
              </a:spcAft>
            </a:pPr>
            <a:r>
              <a:rPr lang="en-US" sz="4300" dirty="0"/>
              <a:t>The next day Jesus decided to leave for Galilee. He found Philip and told him, “Follow me.” </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EDB23332-219C-006E-8DF5-6E84C72980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1:40-46</a:t>
            </a:r>
            <a:endParaRPr lang="en-US" dirty="0"/>
          </a:p>
        </p:txBody>
      </p:sp>
    </p:spTree>
    <p:extLst>
      <p:ext uri="{BB962C8B-B14F-4D97-AF65-F5344CB8AC3E}">
        <p14:creationId xmlns:p14="http://schemas.microsoft.com/office/powerpoint/2010/main" val="235590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1BF9-6035-F041-0CF1-ED1A9576AF8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AFB901D-F89E-16DE-47A3-EEE12B3E159A}"/>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Now Philip was from Bethsaida, the hometown of Andrew and Peter. Philip found Nathanael and told him, “We have found the one Moses wrote about in the law (and so did the prophets): Jesus the son of Joseph, from Nazareth.”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51116BE7-3948-F054-ADB6-A5C1A7C5811B}"/>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1:40-46</a:t>
            </a:r>
            <a:endParaRPr lang="en-US" dirty="0"/>
          </a:p>
        </p:txBody>
      </p:sp>
    </p:spTree>
    <p:extLst>
      <p:ext uri="{BB962C8B-B14F-4D97-AF65-F5344CB8AC3E}">
        <p14:creationId xmlns:p14="http://schemas.microsoft.com/office/powerpoint/2010/main" val="318315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B37D8-FAD1-5A40-C3E6-EF073C3DB9B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9C8EA60-9136-92EE-58B2-45CC73610073}"/>
              </a:ext>
            </a:extLst>
          </p:cNvPr>
          <p:cNvSpPr>
            <a:spLocks noGrp="1"/>
          </p:cNvSpPr>
          <p:nvPr>
            <p:ph type="body" sz="quarter" idx="23"/>
          </p:nvPr>
        </p:nvSpPr>
        <p:spPr>
          <a:xfrm>
            <a:off x="677418" y="1869278"/>
            <a:ext cx="10833988" cy="4150522"/>
          </a:xfrm>
        </p:spPr>
        <p:txBody>
          <a:bodyPr/>
          <a:lstStyle/>
          <a:p>
            <a:pPr marR="0">
              <a:lnSpc>
                <a:spcPct val="112000"/>
              </a:lnSpc>
              <a:spcBef>
                <a:spcPts val="0"/>
              </a:spcBef>
              <a:spcAft>
                <a:spcPts val="0"/>
              </a:spcAft>
            </a:pPr>
            <a:r>
              <a:rPr lang="en-US" sz="4300" dirty="0"/>
              <a:t>“Can anything good come out of Nazareth?” Nathanael asked him.</a:t>
            </a:r>
          </a:p>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“Come and see,” Philip answered.</a:t>
            </a:r>
          </a:p>
        </p:txBody>
      </p:sp>
      <p:sp>
        <p:nvSpPr>
          <p:cNvPr id="2" name="Text Placeholder 2">
            <a:extLst>
              <a:ext uri="{FF2B5EF4-FFF2-40B4-BE49-F238E27FC236}">
                <a16:creationId xmlns:a16="http://schemas.microsoft.com/office/drawing/2014/main" id="{687CCB35-B432-E0BC-086C-6622D3692C50}"/>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1:40-46</a:t>
            </a:r>
            <a:endParaRPr lang="en-US" dirty="0"/>
          </a:p>
        </p:txBody>
      </p:sp>
    </p:spTree>
    <p:extLst>
      <p:ext uri="{BB962C8B-B14F-4D97-AF65-F5344CB8AC3E}">
        <p14:creationId xmlns:p14="http://schemas.microsoft.com/office/powerpoint/2010/main" val="257191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When was a time you were happy to have a “plus one” opportunity for an event?</a:t>
            </a:r>
          </a:p>
        </p:txBody>
      </p:sp>
    </p:spTree>
    <p:extLst>
      <p:ext uri="{BB962C8B-B14F-4D97-AF65-F5344CB8AC3E}">
        <p14:creationId xmlns:p14="http://schemas.microsoft.com/office/powerpoint/2010/main" val="146474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can the way we </a:t>
            </a:r>
          </a:p>
          <a:p>
            <a:r>
              <a:rPr lang="en-US" sz="4200" b="1" dirty="0"/>
              <a:t>live and talk about our faith either draw people to Christ or push them away </a:t>
            </a:r>
          </a:p>
          <a:p>
            <a:r>
              <a:rPr lang="en-US" sz="4200" b="1" dirty="0"/>
              <a:t>from Him?</a:t>
            </a:r>
          </a:p>
        </p:txBody>
      </p:sp>
    </p:spTree>
    <p:extLst>
      <p:ext uri="{BB962C8B-B14F-4D97-AF65-F5344CB8AC3E}">
        <p14:creationId xmlns:p14="http://schemas.microsoft.com/office/powerpoint/2010/main" val="35901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00000"/>
              </a:lnSpc>
            </a:pPr>
            <a:r>
              <a:rPr lang="en-US" sz="2800" dirty="0">
                <a:solidFill>
                  <a:schemeClr val="accent3"/>
                </a:solidFill>
                <a:latin typeface="Montserrat ExtraBold" pitchFamily="2" charset="77"/>
              </a:rPr>
              <a:t>Session three: </a:t>
            </a:r>
            <a:r>
              <a:rPr lang="en-US" sz="2800" b="0" dirty="0">
                <a:solidFill>
                  <a:schemeClr val="accent3"/>
                </a:solidFill>
                <a:latin typeface="Montserrat Medium" pitchFamily="2" charset="77"/>
              </a:rPr>
              <a:t>The First </a:t>
            </a:r>
          </a:p>
          <a:p>
            <a:pPr>
              <a:lnSpc>
                <a:spcPct val="100000"/>
              </a:lnSpc>
            </a:pPr>
            <a:r>
              <a:rPr lang="en-US" sz="2800" b="0" dirty="0">
                <a:solidFill>
                  <a:schemeClr val="accent3"/>
                </a:solidFill>
                <a:latin typeface="Montserrat Medium" pitchFamily="2" charset="77"/>
              </a:rPr>
              <a:t>Disciples of Jesus</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000" b="1" dirty="0"/>
              <a:t>Have you ever been afraid to share your faith because you don’t think you know enough? How can Andrew’s invitation to his brother Peter or Philip’s invitation to Nathanael encourage you? </a:t>
            </a:r>
          </a:p>
        </p:txBody>
      </p:sp>
    </p:spTree>
    <p:extLst>
      <p:ext uri="{BB962C8B-B14F-4D97-AF65-F5344CB8AC3E}">
        <p14:creationId xmlns:p14="http://schemas.microsoft.com/office/powerpoint/2010/main" val="10365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a:t>
            </a:r>
            <a:r>
              <a:rPr lang="en-US" sz="5500" u="sng" dirty="0"/>
              <a:t>Called</a:t>
            </a:r>
            <a:r>
              <a:rPr lang="en-US" sz="5500" dirty="0"/>
              <a:t> and</a:t>
            </a:r>
            <a:br>
              <a:rPr lang="en-US" sz="5500" dirty="0"/>
            </a:br>
            <a:r>
              <a:rPr lang="en-US" sz="5500" dirty="0"/>
              <a:t> </a:t>
            </a:r>
            <a:r>
              <a:rPr lang="en-US" sz="5500" u="sng" dirty="0"/>
              <a:t>Equipped</a:t>
            </a:r>
            <a:r>
              <a:rPr lang="en-US" sz="5500" dirty="0"/>
              <a:t> Uniquely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793078"/>
            <a:ext cx="10270659" cy="4150522"/>
          </a:xfrm>
        </p:spPr>
        <p:txBody>
          <a:bodyPr/>
          <a:lstStyle/>
          <a:p>
            <a:pPr marR="0">
              <a:lnSpc>
                <a:spcPct val="112000"/>
              </a:lnSpc>
              <a:spcBef>
                <a:spcPts val="0"/>
              </a:spcBef>
              <a:spcAft>
                <a:spcPts val="0"/>
              </a:spcAft>
            </a:pPr>
            <a:r>
              <a:rPr lang="en-US" sz="4300" dirty="0"/>
              <a:t>Then Jesus saw Nathanael </a:t>
            </a:r>
          </a:p>
          <a:p>
            <a:pPr marR="0">
              <a:lnSpc>
                <a:spcPct val="112000"/>
              </a:lnSpc>
              <a:spcBef>
                <a:spcPts val="0"/>
              </a:spcBef>
              <a:spcAft>
                <a:spcPts val="0"/>
              </a:spcAft>
            </a:pPr>
            <a:r>
              <a:rPr lang="en-US" sz="4300" dirty="0"/>
              <a:t>coming toward him and said about him, “Here truly is an Israelite in whom there </a:t>
            </a:r>
          </a:p>
          <a:p>
            <a:pPr marR="0">
              <a:lnSpc>
                <a:spcPct val="112000"/>
              </a:lnSpc>
              <a:spcBef>
                <a:spcPts val="0"/>
              </a:spcBef>
              <a:spcAft>
                <a:spcPts val="0"/>
              </a:spcAft>
            </a:pPr>
            <a:r>
              <a:rPr lang="en-US" sz="4300" dirty="0"/>
              <a:t>is no deceit.”</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1:47-51</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8A14-17EE-671B-AC30-17F2B417432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54052D-818A-0E35-A850-F556D2DCA57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“How do you know me?” Nathanael asked.</a:t>
            </a:r>
          </a:p>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“Before Philip called you, when you were under the fig tree, I saw you,” Jesus answered.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F0025AF6-0059-31D1-5FFB-2ACFAAB095BE}"/>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1:47-51</a:t>
            </a:r>
            <a:endParaRPr lang="en-US" dirty="0"/>
          </a:p>
        </p:txBody>
      </p:sp>
    </p:spTree>
    <p:extLst>
      <p:ext uri="{BB962C8B-B14F-4D97-AF65-F5344CB8AC3E}">
        <p14:creationId xmlns:p14="http://schemas.microsoft.com/office/powerpoint/2010/main" val="420144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3ED3D-67CC-6F9E-35DC-9DF6E421E67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05A7468-C03C-4053-60DA-EA73A6B519F6}"/>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“Rabbi,” Nathanael replied, “You are the Son of God; you are the King of Israel!”</a:t>
            </a:r>
          </a:p>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Jesus responded to him, “Do you </a:t>
            </a:r>
          </a:p>
          <a:p>
            <a:pPr marR="0">
              <a:lnSpc>
                <a:spcPct val="112000"/>
              </a:lnSpc>
              <a:spcBef>
                <a:spcPts val="0"/>
              </a:spcBef>
              <a:spcAft>
                <a:spcPts val="0"/>
              </a:spcAft>
            </a:pPr>
            <a:r>
              <a:rPr lang="en-US" sz="4300" dirty="0"/>
              <a:t>believe because I told you I saw you under the fig tree?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F76A8BB0-3BF0-BC3F-588C-C58477E80CC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1:47-51</a:t>
            </a:r>
            <a:endParaRPr lang="en-US" dirty="0"/>
          </a:p>
        </p:txBody>
      </p:sp>
    </p:spTree>
    <p:extLst>
      <p:ext uri="{BB962C8B-B14F-4D97-AF65-F5344CB8AC3E}">
        <p14:creationId xmlns:p14="http://schemas.microsoft.com/office/powerpoint/2010/main" val="2773894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DD3A0-A985-C8E7-C4DA-A6066A700C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075318-B5D5-F2E0-4145-B99F5F04533D}"/>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You will see greater things than </a:t>
            </a:r>
          </a:p>
          <a:p>
            <a:pPr marR="0">
              <a:lnSpc>
                <a:spcPct val="112000"/>
              </a:lnSpc>
              <a:spcBef>
                <a:spcPts val="0"/>
              </a:spcBef>
              <a:spcAft>
                <a:spcPts val="0"/>
              </a:spcAft>
            </a:pPr>
            <a:r>
              <a:rPr lang="en-US" sz="4300" dirty="0"/>
              <a:t>this.” Then he said, “Truly I tell you, you will see heaven opened and the angels of God ascending and descending on </a:t>
            </a:r>
          </a:p>
          <a:p>
            <a:pPr marR="0">
              <a:lnSpc>
                <a:spcPct val="112000"/>
              </a:lnSpc>
              <a:spcBef>
                <a:spcPts val="0"/>
              </a:spcBef>
              <a:spcAft>
                <a:spcPts val="0"/>
              </a:spcAft>
            </a:pPr>
            <a:r>
              <a:rPr lang="en-US" sz="4300" dirty="0"/>
              <a:t>the Son of Man.”</a:t>
            </a:r>
          </a:p>
        </p:txBody>
      </p:sp>
      <p:sp>
        <p:nvSpPr>
          <p:cNvPr id="2" name="Text Placeholder 2">
            <a:extLst>
              <a:ext uri="{FF2B5EF4-FFF2-40B4-BE49-F238E27FC236}">
                <a16:creationId xmlns:a16="http://schemas.microsoft.com/office/drawing/2014/main" id="{218EE5DF-1F8C-80BC-516C-5838E14915DD}"/>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1:47-51</a:t>
            </a:r>
            <a:endParaRPr lang="en-US" dirty="0"/>
          </a:p>
        </p:txBody>
      </p:sp>
    </p:spTree>
    <p:extLst>
      <p:ext uri="{BB962C8B-B14F-4D97-AF65-F5344CB8AC3E}">
        <p14:creationId xmlns:p14="http://schemas.microsoft.com/office/powerpoint/2010/main" val="338987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do you handle questions you have about Jesus and who He is? How can we wrestle with these with God’s help?</a:t>
            </a:r>
          </a:p>
        </p:txBody>
      </p:sp>
    </p:spTree>
    <p:extLst>
      <p:ext uri="{BB962C8B-B14F-4D97-AF65-F5344CB8AC3E}">
        <p14:creationId xmlns:p14="http://schemas.microsoft.com/office/powerpoint/2010/main" val="255578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Why do you think Jesus described Nathanael as having “no deceit”? Do you think God desires us to set aside intelligent and academic debate to come to faith? Why or why not?</a:t>
            </a:r>
          </a:p>
        </p:txBody>
      </p:sp>
    </p:spTree>
    <p:extLst>
      <p:ext uri="{BB962C8B-B14F-4D97-AF65-F5344CB8AC3E}">
        <p14:creationId xmlns:p14="http://schemas.microsoft.com/office/powerpoint/2010/main" val="184024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000" b="1" dirty="0"/>
              <a:t>Why are different personalities within the church a good thing? How have you seen God use someone’s unique interests, traits, or personality to reach others for Jesus? </a:t>
            </a:r>
          </a:p>
        </p:txBody>
      </p:sp>
    </p:spTree>
    <p:extLst>
      <p:ext uri="{BB962C8B-B14F-4D97-AF65-F5344CB8AC3E}">
        <p14:creationId xmlns:p14="http://schemas.microsoft.com/office/powerpoint/2010/main" val="2496776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We know more about the depth of </a:t>
            </a:r>
          </a:p>
          <a:p>
            <a:pPr marR="0">
              <a:lnSpc>
                <a:spcPct val="112000"/>
              </a:lnSpc>
              <a:spcBef>
                <a:spcPts val="0"/>
              </a:spcBef>
              <a:spcAft>
                <a:spcPts val="0"/>
              </a:spcAft>
            </a:pPr>
            <a:r>
              <a:rPr lang="en-US" sz="4000" dirty="0"/>
              <a:t>Peter’s ministry than we do about Andrew’s ministry throughout the Gospels. However, if not for Andrew’s invitation under God’s providence, Peter would not have a noteworthy preaching ministry.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209800"/>
            <a:ext cx="9982200" cy="3810000"/>
          </a:xfrm>
        </p:spPr>
        <p:txBody>
          <a:bodyPr/>
          <a:lstStyle/>
          <a:p>
            <a:pPr>
              <a:lnSpc>
                <a:spcPct val="100000"/>
              </a:lnSpc>
            </a:pPr>
            <a:r>
              <a:rPr lang="en-US" sz="4000" dirty="0"/>
              <a:t>How has God uniquely made me, and </a:t>
            </a:r>
          </a:p>
          <a:p>
            <a:pPr>
              <a:lnSpc>
                <a:spcPct val="100000"/>
              </a:lnSpc>
            </a:pPr>
            <a:r>
              <a:rPr lang="en-US" sz="4000" dirty="0"/>
              <a:t>how can that be used in sharing the good news of Jesus?</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C1A12-3FC9-82AB-A5A2-133D59F0F2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CD5CB1-6BE6-1CDD-4514-778E8198C218}"/>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7F043E0C-D031-45F2-FB65-9651AA873A51}"/>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Not everyone is meant to be a Peter, and not all are to be Andrew. God uses all kinds of people and personalities to make His Name known.</a:t>
            </a:r>
          </a:p>
          <a:p>
            <a:pPr marR="0">
              <a:lnSpc>
                <a:spcPct val="112000"/>
              </a:lnSpc>
              <a:spcBef>
                <a:spcPts val="0"/>
              </a:spcBef>
              <a:spcAft>
                <a:spcPts val="0"/>
              </a:spcAft>
            </a:pPr>
            <a:endParaRPr lang="en-US" sz="4000" dirty="0"/>
          </a:p>
          <a:p>
            <a:pPr marR="0">
              <a:lnSpc>
                <a:spcPct val="112000"/>
              </a:lnSpc>
              <a:spcBef>
                <a:spcPts val="0"/>
              </a:spcBef>
              <a:spcAft>
                <a:spcPts val="0"/>
              </a:spcAft>
            </a:pPr>
            <a:r>
              <a:rPr lang="en-US" sz="4000" dirty="0"/>
              <a:t>Think about the specific ways God has wired you to help others experience Jesus. </a:t>
            </a:r>
            <a:r>
              <a:rPr lang="en-US" sz="4000" dirty="0">
                <a:solidFill>
                  <a:srgbClr val="CFBEB2"/>
                </a:solidFill>
              </a:rPr>
              <a:t>→</a:t>
            </a:r>
            <a:endParaRPr lang="en-US" sz="4000" dirty="0"/>
          </a:p>
        </p:txBody>
      </p:sp>
    </p:spTree>
    <p:extLst>
      <p:ext uri="{BB962C8B-B14F-4D97-AF65-F5344CB8AC3E}">
        <p14:creationId xmlns:p14="http://schemas.microsoft.com/office/powerpoint/2010/main" val="87408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CDCE7-3E28-3A43-B8CF-9CB4CDA9067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DE19EC-AF17-3795-0D8E-2686F7618430}"/>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969C28E4-8270-BB91-602A-0F2C3A9EE763}"/>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Jot those traits down and reflect on how </a:t>
            </a:r>
          </a:p>
          <a:p>
            <a:pPr marR="0">
              <a:lnSpc>
                <a:spcPct val="112000"/>
              </a:lnSpc>
              <a:spcBef>
                <a:spcPts val="0"/>
              </a:spcBef>
              <a:spcAft>
                <a:spcPts val="0"/>
              </a:spcAft>
            </a:pPr>
            <a:r>
              <a:rPr lang="en-US" sz="4000" dirty="0"/>
              <a:t>God delights in using the unique parts of you to bring Him glory. Ask Him how He might use you to draw someone’s attention toward Him </a:t>
            </a:r>
          </a:p>
          <a:p>
            <a:pPr marR="0">
              <a:lnSpc>
                <a:spcPct val="112000"/>
              </a:lnSpc>
              <a:spcBef>
                <a:spcPts val="0"/>
              </a:spcBef>
              <a:spcAft>
                <a:spcPts val="0"/>
              </a:spcAft>
            </a:pPr>
            <a:r>
              <a:rPr lang="en-US" sz="4000" dirty="0"/>
              <a:t>this week.</a:t>
            </a:r>
          </a:p>
        </p:txBody>
      </p:sp>
    </p:spTree>
    <p:extLst>
      <p:ext uri="{BB962C8B-B14F-4D97-AF65-F5344CB8AC3E}">
        <p14:creationId xmlns:p14="http://schemas.microsoft.com/office/powerpoint/2010/main" val="151503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Do you remember the first </a:t>
            </a:r>
          </a:p>
          <a:p>
            <a:pPr>
              <a:lnSpc>
                <a:spcPct val="100000"/>
              </a:lnSpc>
            </a:pPr>
            <a:r>
              <a:rPr lang="en-US" sz="3900" b="1" dirty="0"/>
              <a:t>time someone invited you to “come and see” who Jesus is? What was that experience </a:t>
            </a:r>
          </a:p>
          <a:p>
            <a:pPr>
              <a:lnSpc>
                <a:spcPct val="100000"/>
              </a:lnSpc>
            </a:pPr>
            <a:r>
              <a:rPr lang="en-US" sz="3900" b="1" dirty="0"/>
              <a:t>like for you?</a:t>
            </a:r>
          </a:p>
          <a:p>
            <a:pPr>
              <a:lnSpc>
                <a:spcPct val="100000"/>
              </a:lnSpc>
            </a:pPr>
            <a:endParaRPr lang="en-US" sz="3900" b="1" dirty="0"/>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Think of a time you </a:t>
            </a:r>
          </a:p>
          <a:p>
            <a:pPr>
              <a:lnSpc>
                <a:spcPct val="100000"/>
              </a:lnSpc>
            </a:pPr>
            <a:r>
              <a:rPr lang="en-US" sz="4200" b="1" dirty="0"/>
              <a:t>invited someone to church, or to hear more about Jesus and they said “yes,” How did that encounter impact your faith? Theirs? </a:t>
            </a:r>
            <a:r>
              <a:rPr lang="en-US" sz="4400" dirty="0">
                <a:solidFill>
                  <a:srgbClr val="CFBEB2"/>
                </a:solidFill>
              </a:rPr>
              <a:t>→</a:t>
            </a:r>
            <a:endParaRPr lang="en-US" sz="4200" b="1" dirty="0"/>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CCA60-8F19-6D95-3CED-68BE6AA4260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17F75E7-C09C-DE19-9296-26FCBE04BEAF}"/>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could you take a </a:t>
            </a:r>
          </a:p>
          <a:p>
            <a:pPr>
              <a:lnSpc>
                <a:spcPct val="100000"/>
              </a:lnSpc>
            </a:pPr>
            <a:r>
              <a:rPr lang="en-US" sz="4200" b="1" dirty="0"/>
              <a:t>step toward inviting someone to “come and see” who Jesus is? If God brings a particular person to mind, commit to praying for an opportunity to share.</a:t>
            </a:r>
          </a:p>
        </p:txBody>
      </p:sp>
      <p:sp>
        <p:nvSpPr>
          <p:cNvPr id="5" name="Title 4">
            <a:extLst>
              <a:ext uri="{FF2B5EF4-FFF2-40B4-BE49-F238E27FC236}">
                <a16:creationId xmlns:a16="http://schemas.microsoft.com/office/drawing/2014/main" id="{4B2A5C67-EA9E-130C-0D6A-6E8D3F2E9958}"/>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3477431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could you “come and see” Jesus in a fresh way this week? What spiritual discipline or prayer practice might help encounter Christ throughout your week?</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When was a time when your talents or relationships gave opportunity for you to share your faith with someone? </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Responding to </a:t>
            </a:r>
            <a:r>
              <a:rPr lang="en-US" sz="5500" u="sng" dirty="0"/>
              <a:t>Christ’s</a:t>
            </a:r>
            <a:r>
              <a:rPr lang="en-US" sz="5500" dirty="0"/>
              <a:t> </a:t>
            </a:r>
            <a:r>
              <a:rPr lang="en-US" sz="5500" u="sng" dirty="0"/>
              <a:t>Invitation</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2017998"/>
            <a:ext cx="10270659" cy="3773202"/>
          </a:xfrm>
        </p:spPr>
        <p:txBody>
          <a:bodyPr/>
          <a:lstStyle/>
          <a:p>
            <a:pPr marR="0">
              <a:lnSpc>
                <a:spcPct val="100000"/>
              </a:lnSpc>
              <a:spcBef>
                <a:spcPts val="0"/>
              </a:spcBef>
              <a:spcAft>
                <a:spcPts val="0"/>
              </a:spcAft>
            </a:pPr>
            <a:r>
              <a:rPr lang="en-US" sz="4300" dirty="0"/>
              <a:t>The next day, John was standing with </a:t>
            </a:r>
          </a:p>
          <a:p>
            <a:pPr marR="0">
              <a:lnSpc>
                <a:spcPct val="100000"/>
              </a:lnSpc>
              <a:spcBef>
                <a:spcPts val="0"/>
              </a:spcBef>
              <a:spcAft>
                <a:spcPts val="0"/>
              </a:spcAft>
            </a:pPr>
            <a:r>
              <a:rPr lang="en-US" sz="4300" dirty="0"/>
              <a:t>two of his disciples. When he saw Jesus passing by, he said, “Look, the Lamb </a:t>
            </a:r>
          </a:p>
          <a:p>
            <a:pPr marR="0">
              <a:lnSpc>
                <a:spcPct val="100000"/>
              </a:lnSpc>
              <a:spcBef>
                <a:spcPts val="0"/>
              </a:spcBef>
              <a:spcAft>
                <a:spcPts val="0"/>
              </a:spcAft>
            </a:pPr>
            <a:r>
              <a:rPr lang="en-US" sz="4300" dirty="0"/>
              <a:t>of God!”</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1:35-39</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08B0-9208-DD7C-32EC-4E5AB2A0649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CBCECAD-FB1C-43A6-93AB-FF07D1A37F18}"/>
              </a:ext>
            </a:extLst>
          </p:cNvPr>
          <p:cNvSpPr>
            <a:spLocks noGrp="1"/>
          </p:cNvSpPr>
          <p:nvPr>
            <p:ph type="body" sz="quarter" idx="23"/>
          </p:nvPr>
        </p:nvSpPr>
        <p:spPr>
          <a:xfrm>
            <a:off x="942741" y="2017998"/>
            <a:ext cx="10270659" cy="3773202"/>
          </a:xfrm>
        </p:spPr>
        <p:txBody>
          <a:bodyPr/>
          <a:lstStyle/>
          <a:p>
            <a:pPr marR="0">
              <a:lnSpc>
                <a:spcPct val="100000"/>
              </a:lnSpc>
              <a:spcBef>
                <a:spcPts val="0"/>
              </a:spcBef>
              <a:spcAft>
                <a:spcPts val="0"/>
              </a:spcAft>
            </a:pPr>
            <a:r>
              <a:rPr lang="en-US" sz="4300" dirty="0"/>
              <a:t>The two disciples heard him say this and followed Jesus. When Jesus turned and noticed them following him, he asked them, “What are you looking for?”</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9F00360D-3158-51BD-4E2A-37504246BA58}"/>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1:35-39</a:t>
            </a:r>
            <a:endParaRPr lang="en-US" dirty="0"/>
          </a:p>
        </p:txBody>
      </p:sp>
    </p:spTree>
    <p:extLst>
      <p:ext uri="{BB962C8B-B14F-4D97-AF65-F5344CB8AC3E}">
        <p14:creationId xmlns:p14="http://schemas.microsoft.com/office/powerpoint/2010/main" val="341955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C5B76-F8E5-AFDD-6DC6-9D41E5FBF6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8FEC8D2-4452-4D7A-65C5-6A02990C745F}"/>
              </a:ext>
            </a:extLst>
          </p:cNvPr>
          <p:cNvSpPr>
            <a:spLocks noGrp="1"/>
          </p:cNvSpPr>
          <p:nvPr>
            <p:ph type="body" sz="quarter" idx="23"/>
          </p:nvPr>
        </p:nvSpPr>
        <p:spPr>
          <a:xfrm>
            <a:off x="942741" y="1600200"/>
            <a:ext cx="10270659" cy="3773202"/>
          </a:xfrm>
        </p:spPr>
        <p:txBody>
          <a:bodyPr/>
          <a:lstStyle/>
          <a:p>
            <a:pPr marR="0">
              <a:lnSpc>
                <a:spcPct val="100000"/>
              </a:lnSpc>
              <a:spcBef>
                <a:spcPts val="0"/>
              </a:spcBef>
              <a:spcAft>
                <a:spcPts val="100"/>
              </a:spcAft>
            </a:pPr>
            <a:r>
              <a:rPr lang="en-US" sz="4300" dirty="0"/>
              <a:t>They said to him, “Rabbi” (which means “Teacher”), “where are you staying?”</a:t>
            </a:r>
          </a:p>
          <a:p>
            <a:pPr marR="0">
              <a:lnSpc>
                <a:spcPct val="100000"/>
              </a:lnSpc>
              <a:spcBef>
                <a:spcPts val="0"/>
              </a:spcBef>
              <a:spcAft>
                <a:spcPts val="0"/>
              </a:spcAft>
            </a:pPr>
            <a:endParaRPr lang="en-US" sz="4300" dirty="0"/>
          </a:p>
          <a:p>
            <a:pPr marR="0">
              <a:lnSpc>
                <a:spcPct val="100000"/>
              </a:lnSpc>
              <a:spcBef>
                <a:spcPts val="0"/>
              </a:spcBef>
              <a:spcAft>
                <a:spcPts val="0"/>
              </a:spcAft>
            </a:pPr>
            <a:r>
              <a:rPr lang="en-US" sz="4300" dirty="0"/>
              <a:t>“Come and you’ll see,” he replied. So they went and saw where he was staying, and they stayed with him that day. It was about four in the afternoon.</a:t>
            </a:r>
          </a:p>
        </p:txBody>
      </p:sp>
      <p:sp>
        <p:nvSpPr>
          <p:cNvPr id="2" name="Text Placeholder 2">
            <a:extLst>
              <a:ext uri="{FF2B5EF4-FFF2-40B4-BE49-F238E27FC236}">
                <a16:creationId xmlns:a16="http://schemas.microsoft.com/office/drawing/2014/main" id="{2D8FBA38-07A8-6A4C-57B4-6FA49B19908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1:35-39</a:t>
            </a:r>
            <a:endParaRPr lang="en-US" dirty="0"/>
          </a:p>
        </p:txBody>
      </p:sp>
    </p:spTree>
    <p:extLst>
      <p:ext uri="{BB962C8B-B14F-4D97-AF65-F5344CB8AC3E}">
        <p14:creationId xmlns:p14="http://schemas.microsoft.com/office/powerpoint/2010/main" val="357455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What’s the best invitation </a:t>
            </a:r>
          </a:p>
          <a:p>
            <a:r>
              <a:rPr lang="en-US" sz="4000" b="1" dirty="0"/>
              <a:t>you have ever received? What made it so special?</a:t>
            </a:r>
          </a:p>
        </p:txBody>
      </p:sp>
    </p:spTree>
    <p:extLst>
      <p:ext uri="{BB962C8B-B14F-4D97-AF65-F5344CB8AC3E}">
        <p14:creationId xmlns:p14="http://schemas.microsoft.com/office/powerpoint/2010/main" val="200887555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21310</TotalTime>
  <Words>1032</Words>
  <Application>Microsoft Macintosh PowerPoint</Application>
  <PresentationFormat>Custom</PresentationFormat>
  <Paragraphs>106</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Responding to Christ’s Invitation. </vt:lpstr>
      <vt:lpstr>PowerPoint Presentation</vt:lpstr>
      <vt:lpstr>PowerPoint Presentation</vt:lpstr>
      <vt:lpstr>PowerPoint Presentation</vt:lpstr>
      <vt:lpstr>Discuss</vt:lpstr>
      <vt:lpstr>Discuss</vt:lpstr>
      <vt:lpstr>Discuss</vt:lpstr>
      <vt:lpstr>2. Sharing Christ Through Our Relationships.</vt:lpstr>
      <vt:lpstr>PowerPoint Presentation</vt:lpstr>
      <vt:lpstr>PowerPoint Presentation</vt:lpstr>
      <vt:lpstr>PowerPoint Presentation</vt:lpstr>
      <vt:lpstr>PowerPoint Presentation</vt:lpstr>
      <vt:lpstr>PowerPoint Presentation</vt:lpstr>
      <vt:lpstr>Discuss</vt:lpstr>
      <vt:lpstr>Discuss</vt:lpstr>
      <vt:lpstr>Discuss</vt:lpstr>
      <vt:lpstr>3. Called and  Equipped Uniquely </vt:lpstr>
      <vt:lpstr>PowerPoint Presentation</vt:lpstr>
      <vt:lpstr>PowerPoint Presentation</vt:lpstr>
      <vt:lpstr>PowerPoint Presentation</vt:lpstr>
      <vt:lpstr>PowerPoint Presentation</vt:lpstr>
      <vt:lpstr>Discuss</vt:lpstr>
      <vt:lpstr>Discuss</vt:lpstr>
      <vt:lpstr>Discuss</vt:lpstr>
      <vt:lpstr>PowerPoint Presentation</vt:lpstr>
      <vt:lpstr>PowerPoint Presentation</vt:lpstr>
      <vt:lpstr>PowerPoint Presentation</vt:lpstr>
      <vt:lpstr>Reflect</vt:lpstr>
      <vt:lpstr>Respond</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88</cp:revision>
  <dcterms:created xsi:type="dcterms:W3CDTF">2023-07-06T02:28:58Z</dcterms:created>
  <dcterms:modified xsi:type="dcterms:W3CDTF">2025-10-29T18:34:09Z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