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567" r:id="rId5"/>
    <p:sldId id="833" r:id="rId6"/>
    <p:sldId id="834" r:id="rId7"/>
    <p:sldId id="577" r:id="rId8"/>
    <p:sldId id="579" r:id="rId9"/>
    <p:sldId id="574" r:id="rId10"/>
    <p:sldId id="1037" r:id="rId11"/>
    <p:sldId id="1038" r:id="rId12"/>
    <p:sldId id="632" r:id="rId13"/>
    <p:sldId id="873" r:id="rId14"/>
    <p:sldId id="874" r:id="rId15"/>
    <p:sldId id="793" r:id="rId16"/>
    <p:sldId id="826" r:id="rId17"/>
    <p:sldId id="1039" r:id="rId18"/>
    <p:sldId id="796" r:id="rId19"/>
    <p:sldId id="918" r:id="rId20"/>
    <p:sldId id="919" r:id="rId21"/>
    <p:sldId id="797" r:id="rId22"/>
    <p:sldId id="825" r:id="rId23"/>
    <p:sldId id="1040" r:id="rId24"/>
    <p:sldId id="814" r:id="rId25"/>
    <p:sldId id="847" r:id="rId26"/>
    <p:sldId id="848" r:id="rId27"/>
    <p:sldId id="1041" r:id="rId28"/>
    <p:sldId id="771" r:id="rId29"/>
    <p:sldId id="813" r:id="rId30"/>
    <p:sldId id="1004" r:id="rId31"/>
    <p:sldId id="850" r:id="rId32"/>
    <p:sldId id="1036" r:id="rId33"/>
    <p:sldId id="818" r:id="rId34"/>
    <p:sldId id="1042" r:id="rId3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13" autoAdjust="0"/>
    <p:restoredTop sz="96056"/>
  </p:normalViewPr>
  <p:slideViewPr>
    <p:cSldViewPr>
      <p:cViewPr varScale="1">
        <p:scale>
          <a:sx n="105" d="100"/>
          <a:sy n="105" d="100"/>
        </p:scale>
        <p:origin x="208" y="480"/>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3/23/26</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3/23/26</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26</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CBF01-7CEA-4733-8D54-5072A1BC1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AC5D9-E480-78A8-988C-4AA73356B5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949638-05DA-1D90-35FD-51BA2323CB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C8250-2168-FB42-B5D1-03F7AF68A920}"/>
              </a:ext>
            </a:extLst>
          </p:cNvPr>
          <p:cNvSpPr>
            <a:spLocks noGrp="1"/>
          </p:cNvSpPr>
          <p:nvPr>
            <p:ph type="sldNum" sz="quarter" idx="5"/>
          </p:nvPr>
        </p:nvSpPr>
        <p:spPr/>
        <p:txBody>
          <a:bodyPr/>
          <a:lstStyle/>
          <a:p>
            <a:fld id="{B0FCC8D5-6D68-A443-97C0-91AE5977134B}" type="slidenum">
              <a:rPr lang="en-US" smtClean="0"/>
              <a:pPr/>
              <a:t>27</a:t>
            </a:fld>
            <a:endParaRPr lang="en-US" dirty="0"/>
          </a:p>
        </p:txBody>
      </p:sp>
    </p:spTree>
    <p:extLst>
      <p:ext uri="{BB962C8B-B14F-4D97-AF65-F5344CB8AC3E}">
        <p14:creationId xmlns:p14="http://schemas.microsoft.com/office/powerpoint/2010/main" val="107253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28</a:t>
            </a:fld>
            <a:endParaRPr lang="en-US" dirty="0"/>
          </a:p>
        </p:txBody>
      </p:sp>
    </p:spTree>
    <p:extLst>
      <p:ext uri="{BB962C8B-B14F-4D97-AF65-F5344CB8AC3E}">
        <p14:creationId xmlns:p14="http://schemas.microsoft.com/office/powerpoint/2010/main" val="2642156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CA57E-BA62-FE4C-30F4-5D109AC89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A1B92-4002-D8FE-2647-380F7AAE6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6B9DDC-533D-466C-0B31-C3F9CA0837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4B75C5-8FC4-9DE4-A816-15F90F944C38}"/>
              </a:ext>
            </a:extLst>
          </p:cNvPr>
          <p:cNvSpPr>
            <a:spLocks noGrp="1"/>
          </p:cNvSpPr>
          <p:nvPr>
            <p:ph type="sldNum" sz="quarter" idx="5"/>
          </p:nvPr>
        </p:nvSpPr>
        <p:spPr/>
        <p:txBody>
          <a:bodyPr/>
          <a:lstStyle/>
          <a:p>
            <a:fld id="{B0FCC8D5-6D68-A443-97C0-91AE5977134B}" type="slidenum">
              <a:rPr lang="en-US" smtClean="0"/>
              <a:pPr/>
              <a:t>29</a:t>
            </a:fld>
            <a:endParaRPr lang="en-US" dirty="0"/>
          </a:p>
        </p:txBody>
      </p:sp>
    </p:spTree>
    <p:extLst>
      <p:ext uri="{BB962C8B-B14F-4D97-AF65-F5344CB8AC3E}">
        <p14:creationId xmlns:p14="http://schemas.microsoft.com/office/powerpoint/2010/main" val="1259023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0"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20738"/>
            <a:ext cx="12153491" cy="6816523"/>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Where do you see the temptation to expose others rather than examine yourself?</a:t>
            </a:r>
          </a:p>
        </p:txBody>
      </p:sp>
    </p:spTree>
    <p:extLst>
      <p:ext uri="{BB962C8B-B14F-4D97-AF65-F5344CB8AC3E}">
        <p14:creationId xmlns:p14="http://schemas.microsoft.com/office/powerpoint/2010/main" val="214345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How do you respond internally when someone else’s failure is publicly revealed?</a:t>
            </a:r>
          </a:p>
        </p:txBody>
      </p:sp>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Tree>
    <p:extLst>
      <p:ext uri="{BB962C8B-B14F-4D97-AF65-F5344CB8AC3E}">
        <p14:creationId xmlns:p14="http://schemas.microsoft.com/office/powerpoint/2010/main" val="4201980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Stones Thrown–Fighting </a:t>
            </a:r>
            <a:br>
              <a:rPr lang="en-US" sz="5500" dirty="0"/>
            </a:br>
            <a:r>
              <a:rPr lang="en-US" sz="5500" dirty="0"/>
              <a:t>the Tension Between </a:t>
            </a:r>
            <a:r>
              <a:rPr lang="en-US" sz="5500" u="sng" dirty="0"/>
              <a:t>Punishment</a:t>
            </a:r>
            <a:r>
              <a:rPr lang="en-US" sz="5500" dirty="0"/>
              <a:t> and </a:t>
            </a:r>
            <a:r>
              <a:rPr lang="en-US" sz="5500" u="sng" dirty="0"/>
              <a:t>Perspective</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1040058" y="1764038"/>
            <a:ext cx="10141394" cy="4565574"/>
          </a:xfrm>
        </p:spPr>
        <p:txBody>
          <a:bodyPr/>
          <a:lstStyle/>
          <a:p>
            <a:pPr>
              <a:lnSpc>
                <a:spcPct val="100000"/>
              </a:lnSpc>
              <a:spcAft>
                <a:spcPts val="0"/>
              </a:spcAft>
            </a:pPr>
            <a:r>
              <a:rPr lang="en-US" sz="4000" dirty="0"/>
              <a:t>Jesus stooped down and started writing on the ground with his finger. When they persisted in questioning him, he stood up and said to them, “The one without sin among you should be the first to throw a stone at her.” </a:t>
            </a:r>
            <a:br>
              <a:rPr lang="en-US" sz="4000" dirty="0"/>
            </a:b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8:7-9</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6BAE2-F218-467E-DFB3-9EC1FF9FED0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0743C37-393D-A61C-88F0-3D1ECFFD075A}"/>
              </a:ext>
            </a:extLst>
          </p:cNvPr>
          <p:cNvSpPr>
            <a:spLocks noGrp="1"/>
          </p:cNvSpPr>
          <p:nvPr>
            <p:ph type="body" sz="quarter" idx="23"/>
          </p:nvPr>
        </p:nvSpPr>
        <p:spPr>
          <a:xfrm>
            <a:off x="1040058" y="1764038"/>
            <a:ext cx="10141394" cy="4565574"/>
          </a:xfrm>
        </p:spPr>
        <p:txBody>
          <a:bodyPr/>
          <a:lstStyle/>
          <a:p>
            <a:pPr>
              <a:lnSpc>
                <a:spcPct val="100000"/>
              </a:lnSpc>
              <a:spcAft>
                <a:spcPts val="0"/>
              </a:spcAft>
            </a:pPr>
            <a:r>
              <a:rPr lang="en-US" sz="4000" dirty="0"/>
              <a:t>Then he stooped down again and continued writing on the ground. When they heard this, they left one by one, starting with the older men. Only he was left, with the woman in the center. </a:t>
            </a:r>
          </a:p>
        </p:txBody>
      </p:sp>
      <p:sp>
        <p:nvSpPr>
          <p:cNvPr id="2" name="Text Placeholder 2">
            <a:extLst>
              <a:ext uri="{FF2B5EF4-FFF2-40B4-BE49-F238E27FC236}">
                <a16:creationId xmlns:a16="http://schemas.microsoft.com/office/drawing/2014/main" id="{F67CE0C5-6D73-452B-2C73-CE10C374ECF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8:7-9</a:t>
            </a:r>
            <a:endParaRPr lang="en-US" dirty="0"/>
          </a:p>
        </p:txBody>
      </p:sp>
    </p:spTree>
    <p:extLst>
      <p:ext uri="{BB962C8B-B14F-4D97-AF65-F5344CB8AC3E}">
        <p14:creationId xmlns:p14="http://schemas.microsoft.com/office/powerpoint/2010/main" val="404290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457200"/>
            <a:ext cx="7391399" cy="5943600"/>
          </a:xfrm>
        </p:spPr>
        <p:txBody>
          <a:bodyPr anchor="ctr"/>
          <a:lstStyle/>
          <a:p>
            <a:r>
              <a:rPr lang="en-US" sz="4200" b="1" dirty="0"/>
              <a:t>How does a </a:t>
            </a:r>
          </a:p>
          <a:p>
            <a:r>
              <a:rPr lang="en-US" sz="4200" b="1" dirty="0"/>
              <a:t>remembrance of our own sin before God give us hesitancy in accusing others?</a:t>
            </a:r>
            <a:endParaRPr lang="en-US" sz="4000" dirty="0"/>
          </a:p>
        </p:txBody>
      </p:sp>
    </p:spTree>
    <p:extLst>
      <p:ext uri="{BB962C8B-B14F-4D97-AF65-F5344CB8AC3E}">
        <p14:creationId xmlns:p14="http://schemas.microsoft.com/office/powerpoint/2010/main" val="146474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1FA3-1A8B-360A-CF34-2881A9654C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7B2AF1-53CF-B827-B590-E099C5CF8BE3}"/>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3F15454-048F-F657-A0D3-F7134518971D}"/>
              </a:ext>
            </a:extLst>
          </p:cNvPr>
          <p:cNvSpPr>
            <a:spLocks noGrp="1"/>
          </p:cNvSpPr>
          <p:nvPr>
            <p:ph type="body" sz="quarter" idx="19"/>
          </p:nvPr>
        </p:nvSpPr>
        <p:spPr>
          <a:xfrm>
            <a:off x="4037013" y="381000"/>
            <a:ext cx="7391399" cy="5943600"/>
          </a:xfrm>
        </p:spPr>
        <p:txBody>
          <a:bodyPr anchor="ctr"/>
          <a:lstStyle/>
          <a:p>
            <a:r>
              <a:rPr lang="en-US" sz="4200" b="1" dirty="0"/>
              <a:t>Where might </a:t>
            </a:r>
          </a:p>
          <a:p>
            <a:r>
              <a:rPr lang="en-US" sz="4200" b="1" dirty="0"/>
              <a:t>schadenfreude subtly show up in spiritual or moral conversations?</a:t>
            </a:r>
          </a:p>
        </p:txBody>
      </p:sp>
    </p:spTree>
    <p:extLst>
      <p:ext uri="{BB962C8B-B14F-4D97-AF65-F5344CB8AC3E}">
        <p14:creationId xmlns:p14="http://schemas.microsoft.com/office/powerpoint/2010/main" val="2698932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88D8-EB58-B7A0-20B9-1836C8D090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F891A0-D516-3CAE-805D-15AAE065AC1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230DFFD5-2236-B45A-3208-23BD5171A1A7}"/>
              </a:ext>
            </a:extLst>
          </p:cNvPr>
          <p:cNvSpPr>
            <a:spLocks noGrp="1"/>
          </p:cNvSpPr>
          <p:nvPr>
            <p:ph type="body" sz="quarter" idx="19"/>
          </p:nvPr>
        </p:nvSpPr>
        <p:spPr>
          <a:xfrm>
            <a:off x="4037013" y="381000"/>
            <a:ext cx="7391399" cy="5943600"/>
          </a:xfrm>
        </p:spPr>
        <p:txBody>
          <a:bodyPr anchor="ctr"/>
          <a:lstStyle/>
          <a:p>
            <a:r>
              <a:rPr lang="en-US" sz="4200" b="1" dirty="0"/>
              <a:t>What practices help you resist the urge to feel superior when others fail?</a:t>
            </a:r>
          </a:p>
        </p:txBody>
      </p:sp>
    </p:spTree>
    <p:extLst>
      <p:ext uri="{BB962C8B-B14F-4D97-AF65-F5344CB8AC3E}">
        <p14:creationId xmlns:p14="http://schemas.microsoft.com/office/powerpoint/2010/main" val="1611052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000" dirty="0"/>
              <a:t>3. Neither Condemned </a:t>
            </a:r>
            <a:br>
              <a:rPr lang="en-US" sz="5000" dirty="0"/>
            </a:br>
            <a:r>
              <a:rPr lang="en-US" sz="5000" dirty="0"/>
              <a:t>Nor Dismissed—</a:t>
            </a:r>
            <a:r>
              <a:rPr lang="en-US" sz="5000" u="sng" dirty="0"/>
              <a:t>Grace</a:t>
            </a:r>
            <a:r>
              <a:rPr lang="en-US" sz="5000" dirty="0"/>
              <a:t> that </a:t>
            </a:r>
            <a:r>
              <a:rPr lang="en-US" sz="5000" u="sng" dirty="0"/>
              <a:t>Restores</a:t>
            </a:r>
            <a:r>
              <a:rPr lang="en-US" sz="5000" dirty="0"/>
              <a:t>. </a:t>
            </a:r>
          </a:p>
        </p:txBody>
      </p:sp>
    </p:spTree>
    <p:extLst>
      <p:ext uri="{BB962C8B-B14F-4D97-AF65-F5344CB8AC3E}">
        <p14:creationId xmlns:p14="http://schemas.microsoft.com/office/powerpoint/2010/main" val="3631798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1869278"/>
            <a:ext cx="10270659" cy="4531522"/>
          </a:xfrm>
        </p:spPr>
        <p:txBody>
          <a:bodyPr/>
          <a:lstStyle/>
          <a:p>
            <a:pPr>
              <a:lnSpc>
                <a:spcPct val="112000"/>
              </a:lnSpc>
              <a:spcAft>
                <a:spcPts val="0"/>
              </a:spcAft>
            </a:pPr>
            <a:r>
              <a:rPr lang="en-US" sz="3900" dirty="0"/>
              <a:t>When Jesus stood up, he said to her, “Woman, where are they? Has no one condemned you?”</a:t>
            </a:r>
          </a:p>
          <a:p>
            <a:pPr>
              <a:lnSpc>
                <a:spcPct val="112000"/>
              </a:lnSpc>
              <a:spcAft>
                <a:spcPts val="0"/>
              </a:spcAft>
            </a:pPr>
            <a:endParaRPr lang="en-US" sz="3900" dirty="0"/>
          </a:p>
          <a:p>
            <a:pPr>
              <a:lnSpc>
                <a:spcPct val="112000"/>
              </a:lnSpc>
              <a:spcAft>
                <a:spcPts val="0"/>
              </a:spcAft>
            </a:pPr>
            <a:r>
              <a:rPr lang="en-US" sz="3900" dirty="0"/>
              <a:t>“No one, Lord,” she answered.</a:t>
            </a:r>
          </a:p>
          <a:p>
            <a:pPr>
              <a:lnSpc>
                <a:spcPct val="112000"/>
              </a:lnSpc>
              <a:spcAft>
                <a:spcPts val="0"/>
              </a:spcAft>
            </a:pPr>
            <a:r>
              <a:rPr lang="en-US" sz="3600" dirty="0">
                <a:solidFill>
                  <a:srgbClr val="CFBEB2"/>
                </a:solidFill>
              </a:rPr>
              <a:t>→</a:t>
            </a:r>
            <a:endParaRPr lang="en-US" sz="36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8:10-11</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066800"/>
            <a:ext cx="10940118" cy="5334000"/>
          </a:xfrm>
        </p:spPr>
        <p:txBody>
          <a:bodyPr/>
          <a:lstStyle/>
          <a:p>
            <a:pPr>
              <a:lnSpc>
                <a:spcPct val="100000"/>
              </a:lnSpc>
            </a:pPr>
            <a:r>
              <a:rPr lang="en-US" sz="3000" b="0" dirty="0">
                <a:solidFill>
                  <a:srgbClr val="867A72"/>
                </a:solidFill>
                <a:latin typeface="Montserrat Light" pitchFamily="2" charset="77"/>
              </a:rPr>
              <a:t>The gospel of</a:t>
            </a:r>
          </a:p>
          <a:p>
            <a:pPr>
              <a:lnSpc>
                <a:spcPct val="100000"/>
              </a:lnSpc>
            </a:pPr>
            <a:r>
              <a:rPr lang="en-US" sz="12000" dirty="0">
                <a:solidFill>
                  <a:srgbClr val="867A72"/>
                </a:solidFill>
              </a:rPr>
              <a:t>john</a:t>
            </a:r>
          </a:p>
          <a:p>
            <a:pPr>
              <a:lnSpc>
                <a:spcPct val="100000"/>
              </a:lnSpc>
            </a:pPr>
            <a:endParaRPr lang="en-US" sz="4000" b="0" dirty="0">
              <a:solidFill>
                <a:schemeClr val="accent3"/>
              </a:solidFill>
              <a:latin typeface="Montserrat Light" pitchFamily="2" charset="77"/>
            </a:endParaRPr>
          </a:p>
          <a:p>
            <a:pPr>
              <a:lnSpc>
                <a:spcPct val="100000"/>
              </a:lnSpc>
            </a:pPr>
            <a:endParaRPr lang="en-US" sz="2800" dirty="0">
              <a:solidFill>
                <a:schemeClr val="accent3"/>
              </a:solidFill>
              <a:latin typeface="Montserrat ExtraBold" pitchFamily="2" charset="77"/>
            </a:endParaRPr>
          </a:p>
          <a:p>
            <a:pPr>
              <a:lnSpc>
                <a:spcPct val="100000"/>
              </a:lnSpc>
            </a:pPr>
            <a:r>
              <a:rPr lang="en-US" sz="2800" dirty="0">
                <a:solidFill>
                  <a:schemeClr val="accent3"/>
                </a:solidFill>
                <a:latin typeface="Montserrat ExtraBold" pitchFamily="2" charset="77"/>
              </a:rPr>
              <a:t>Session Seventeen:</a:t>
            </a:r>
            <a:r>
              <a:rPr lang="en-US" sz="2800" b="0" dirty="0">
                <a:solidFill>
                  <a:schemeClr val="accent3"/>
                </a:solidFill>
                <a:latin typeface="Montserrat Medium" pitchFamily="2" charset="77"/>
              </a:rPr>
              <a:t> The Woman </a:t>
            </a:r>
          </a:p>
          <a:p>
            <a:pPr>
              <a:lnSpc>
                <a:spcPct val="100000"/>
              </a:lnSpc>
            </a:pPr>
            <a:r>
              <a:rPr lang="en-US" sz="2800" b="0" dirty="0">
                <a:solidFill>
                  <a:schemeClr val="accent3"/>
                </a:solidFill>
                <a:latin typeface="Montserrat Medium" pitchFamily="2" charset="77"/>
              </a:rPr>
              <a:t>Caught in Adultery</a:t>
            </a:r>
            <a:endParaRPr lang="en-US" sz="4000" b="0" dirty="0">
              <a:solidFill>
                <a:schemeClr val="accent3"/>
              </a:solidFill>
              <a:latin typeface="Montserrat Medium" pitchFamily="2" charset="77"/>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2284412" y="3962400"/>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918B8-B355-0939-F9FC-AC67878B5D1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AB26EBD-FDE4-4A08-52D0-6E5D75FE0943}"/>
              </a:ext>
            </a:extLst>
          </p:cNvPr>
          <p:cNvSpPr>
            <a:spLocks noGrp="1"/>
          </p:cNvSpPr>
          <p:nvPr>
            <p:ph type="body" sz="quarter" idx="23"/>
          </p:nvPr>
        </p:nvSpPr>
        <p:spPr>
          <a:xfrm>
            <a:off x="942741" y="1869278"/>
            <a:ext cx="10270659" cy="4531522"/>
          </a:xfrm>
        </p:spPr>
        <p:txBody>
          <a:bodyPr/>
          <a:lstStyle/>
          <a:p>
            <a:pPr>
              <a:lnSpc>
                <a:spcPct val="112000"/>
              </a:lnSpc>
              <a:spcAft>
                <a:spcPts val="0"/>
              </a:spcAft>
            </a:pPr>
            <a:r>
              <a:rPr lang="en-US" sz="3900" dirty="0"/>
              <a:t>“Neither do I condemn you,” said Jesus. “Go, and from now on do not sin anymore.”</a:t>
            </a:r>
          </a:p>
          <a:p>
            <a:pPr>
              <a:lnSpc>
                <a:spcPct val="112000"/>
              </a:lnSpc>
              <a:spcAft>
                <a:spcPts val="0"/>
              </a:spcAft>
            </a:pPr>
            <a:endParaRPr lang="en-US" sz="3900" dirty="0"/>
          </a:p>
        </p:txBody>
      </p:sp>
      <p:sp>
        <p:nvSpPr>
          <p:cNvPr id="2" name="Text Placeholder 2">
            <a:extLst>
              <a:ext uri="{FF2B5EF4-FFF2-40B4-BE49-F238E27FC236}">
                <a16:creationId xmlns:a16="http://schemas.microsoft.com/office/drawing/2014/main" id="{F9626953-4D8B-7544-F484-1B89C6851246}"/>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8:10-11</a:t>
            </a:r>
            <a:endParaRPr lang="en-US" dirty="0"/>
          </a:p>
        </p:txBody>
      </p:sp>
    </p:spTree>
    <p:extLst>
      <p:ext uri="{BB962C8B-B14F-4D97-AF65-F5344CB8AC3E}">
        <p14:creationId xmlns:p14="http://schemas.microsoft.com/office/powerpoint/2010/main" val="3806865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200" b="1" dirty="0"/>
              <a:t>What was the </a:t>
            </a:r>
          </a:p>
          <a:p>
            <a:r>
              <a:rPr lang="en-US" sz="4200" b="1" dirty="0"/>
              <a:t>significance of Jesus’s question, “Where </a:t>
            </a:r>
          </a:p>
          <a:p>
            <a:r>
              <a:rPr lang="en-US" sz="4200" b="1" dirty="0"/>
              <a:t>are they?”</a:t>
            </a:r>
          </a:p>
        </p:txBody>
      </p:sp>
    </p:spTree>
    <p:extLst>
      <p:ext uri="{BB962C8B-B14F-4D97-AF65-F5344CB8AC3E}">
        <p14:creationId xmlns:p14="http://schemas.microsoft.com/office/powerpoint/2010/main" val="2555783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000" b="1" dirty="0"/>
              <a:t>Which is harder for you to receive—freedom from condemnation or the call of Christ to change your ways?</a:t>
            </a:r>
          </a:p>
        </p:txBody>
      </p:sp>
    </p:spTree>
    <p:extLst>
      <p:ext uri="{BB962C8B-B14F-4D97-AF65-F5344CB8AC3E}">
        <p14:creationId xmlns:p14="http://schemas.microsoft.com/office/powerpoint/2010/main" val="1840241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457200"/>
            <a:ext cx="7391399" cy="5943600"/>
          </a:xfrm>
        </p:spPr>
        <p:txBody>
          <a:bodyPr anchor="ctr"/>
          <a:lstStyle/>
          <a:p>
            <a:r>
              <a:rPr lang="en-US" sz="4000" b="1" dirty="0"/>
              <a:t>In what areas </a:t>
            </a:r>
          </a:p>
          <a:p>
            <a:r>
              <a:rPr lang="en-US" sz="4000" b="1" dirty="0"/>
              <a:t>do you need to ask God to decrease your schadenfreude and increase your </a:t>
            </a:r>
            <a:r>
              <a:rPr lang="en-US" sz="4000" b="1" dirty="0" err="1"/>
              <a:t>freudenfreude</a:t>
            </a:r>
            <a:r>
              <a:rPr lang="en-US" sz="4000" b="1" dirty="0"/>
              <a:t>?</a:t>
            </a:r>
            <a:br>
              <a:rPr lang="en-US" sz="4000" b="1" dirty="0"/>
            </a:br>
            <a:r>
              <a:rPr lang="en-US" sz="4000" dirty="0">
                <a:solidFill>
                  <a:srgbClr val="CFBEB2"/>
                </a:solidFill>
              </a:rPr>
              <a:t>→</a:t>
            </a:r>
            <a:endParaRPr lang="en-US" sz="4000" dirty="0"/>
          </a:p>
        </p:txBody>
      </p:sp>
    </p:spTree>
    <p:extLst>
      <p:ext uri="{BB962C8B-B14F-4D97-AF65-F5344CB8AC3E}">
        <p14:creationId xmlns:p14="http://schemas.microsoft.com/office/powerpoint/2010/main" val="2496776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0A5CC-A979-6B41-183C-C90950E607C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96828B-1D55-164C-5679-6011ECF2FAE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25DE03CD-30E8-E8FE-28D5-F7A08031F325}"/>
              </a:ext>
            </a:extLst>
          </p:cNvPr>
          <p:cNvSpPr>
            <a:spLocks noGrp="1"/>
          </p:cNvSpPr>
          <p:nvPr>
            <p:ph type="body" sz="quarter" idx="19"/>
          </p:nvPr>
        </p:nvSpPr>
        <p:spPr>
          <a:xfrm>
            <a:off x="4037013" y="457200"/>
            <a:ext cx="7391399" cy="5943600"/>
          </a:xfrm>
        </p:spPr>
        <p:txBody>
          <a:bodyPr anchor="ctr"/>
          <a:lstStyle/>
          <a:p>
            <a:r>
              <a:rPr lang="en-US" sz="4000" b="1" dirty="0"/>
              <a:t>What things (social media, friend groups, owning your own attitude) might be obstacles to embracing a more joy-filled life in Christ?</a:t>
            </a:r>
          </a:p>
        </p:txBody>
      </p:sp>
    </p:spTree>
    <p:extLst>
      <p:ext uri="{BB962C8B-B14F-4D97-AF65-F5344CB8AC3E}">
        <p14:creationId xmlns:p14="http://schemas.microsoft.com/office/powerpoint/2010/main" val="3159591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736FE31F-E751-E1DC-7305-8E92DA120B1A}"/>
              </a:ext>
            </a:extLst>
          </p:cNvPr>
          <p:cNvSpPr txBox="1">
            <a:spLocks/>
          </p:cNvSpPr>
          <p:nvPr/>
        </p:nvSpPr>
        <p:spPr>
          <a:xfrm>
            <a:off x="624352" y="3124200"/>
            <a:ext cx="10940118" cy="762000"/>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6000">
                <a:solidFill>
                  <a:srgbClr val="867A72"/>
                </a:solidFill>
              </a:rPr>
              <a:t>Deeper focus</a:t>
            </a:r>
            <a:endParaRPr lang="en-US" sz="6000" dirty="0">
              <a:solidFill>
                <a:srgbClr val="867A72"/>
              </a:solidFill>
            </a:endParaRPr>
          </a:p>
        </p:txBody>
      </p:sp>
      <p:cxnSp>
        <p:nvCxnSpPr>
          <p:cNvPr id="5" name="Straight Connector 4">
            <a:extLst>
              <a:ext uri="{FF2B5EF4-FFF2-40B4-BE49-F238E27FC236}">
                <a16:creationId xmlns:a16="http://schemas.microsoft.com/office/drawing/2014/main" id="{6FB63F09-8A8C-FF28-C84E-9C326E091267}"/>
              </a:ext>
            </a:extLst>
          </p:cNvPr>
          <p:cNvCxnSpPr>
            <a:cxnSpLocks/>
          </p:cNvCxnSpPr>
          <p:nvPr/>
        </p:nvCxnSpPr>
        <p:spPr>
          <a:xfrm>
            <a:off x="2246313" y="4114800"/>
            <a:ext cx="7581899"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BCC27795-808A-B70D-6B50-04FA8A19190B}"/>
              </a:ext>
            </a:extLst>
          </p:cNvPr>
          <p:cNvCxnSpPr>
            <a:cxnSpLocks/>
          </p:cNvCxnSpPr>
          <p:nvPr/>
        </p:nvCxnSpPr>
        <p:spPr>
          <a:xfrm>
            <a:off x="2246313" y="2871216"/>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20902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657600"/>
          </a:xfrm>
        </p:spPr>
        <p:txBody>
          <a:bodyPr anchor="ctr"/>
          <a:lstStyle/>
          <a:p>
            <a:pPr>
              <a:lnSpc>
                <a:spcPct val="100000"/>
              </a:lnSpc>
            </a:pPr>
            <a:r>
              <a:rPr lang="en-US" sz="3400" b="1" dirty="0"/>
              <a:t>While Jesus offers freedom, the religious leaders set traps. Jesus provides the solution to what the law reveals in us—sin and brokenness. Jesus neither condemned nor condoned the woman. Is there an area you desire to experience freedom that doesn’t feel as though you’re making any headway?</a:t>
            </a:r>
            <a:br>
              <a:rPr lang="en-US" sz="3400" b="1" dirty="0"/>
            </a:br>
            <a:r>
              <a:rPr lang="en-US" sz="3400" dirty="0">
                <a:solidFill>
                  <a:srgbClr val="CFBEB2"/>
                </a:solidFill>
              </a:rPr>
              <a:t>→</a:t>
            </a:r>
            <a:endParaRPr lang="en-US" sz="3400" b="1" dirty="0"/>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2E0E1-1AF4-F423-5BE0-948ECFDF7F6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7A716AD-0E31-E281-B026-FF427ADA3C4B}"/>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 How might this week’s </a:t>
            </a:r>
          </a:p>
          <a:p>
            <a:pPr>
              <a:lnSpc>
                <a:spcPct val="100000"/>
              </a:lnSpc>
            </a:pPr>
            <a:r>
              <a:rPr lang="en-US" sz="3900" b="1" dirty="0"/>
              <a:t>lesson encourage you to receive God’s grace and deepen your trust in Jesus to restore His likeness in you?</a:t>
            </a:r>
          </a:p>
        </p:txBody>
      </p:sp>
      <p:sp>
        <p:nvSpPr>
          <p:cNvPr id="5" name="Title 4">
            <a:extLst>
              <a:ext uri="{FF2B5EF4-FFF2-40B4-BE49-F238E27FC236}">
                <a16:creationId xmlns:a16="http://schemas.microsoft.com/office/drawing/2014/main" id="{231751E0-83AE-C75B-5E98-F3543CA740D9}"/>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2622654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How do you see schadenfreude alive and well in our culture today? Why should God’s children live differently? </a:t>
            </a:r>
          </a:p>
          <a:p>
            <a:pPr>
              <a:lnSpc>
                <a:spcPct val="100000"/>
              </a:lnSpc>
            </a:pPr>
            <a:r>
              <a:rPr lang="en-US" sz="4400" dirty="0">
                <a:solidFill>
                  <a:srgbClr val="CFBEB2"/>
                </a:solidFill>
              </a:rPr>
              <a:t>→</a:t>
            </a:r>
            <a:endParaRPr lang="en-US" sz="4200" b="1" dirty="0"/>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2F04B-958A-3C04-99A3-8D106BE3710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13422AF-83CF-3D19-014B-2E1793A418DB}"/>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What would need to </a:t>
            </a:r>
          </a:p>
          <a:p>
            <a:pPr>
              <a:lnSpc>
                <a:spcPct val="100000"/>
              </a:lnSpc>
            </a:pPr>
            <a:r>
              <a:rPr lang="en-US" sz="4200" b="1" dirty="0"/>
              <a:t>shift in you to become a more grace-focused person, especially when you encounter another’s sin? </a:t>
            </a:r>
          </a:p>
        </p:txBody>
      </p:sp>
      <p:sp>
        <p:nvSpPr>
          <p:cNvPr id="5" name="Title 4">
            <a:extLst>
              <a:ext uri="{FF2B5EF4-FFF2-40B4-BE49-F238E27FC236}">
                <a16:creationId xmlns:a16="http://schemas.microsoft.com/office/drawing/2014/main" id="{B4C9205F-901D-AE7D-5204-E315A59614C5}"/>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3283623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776291"/>
            <a:ext cx="9982200" cy="2862509"/>
          </a:xfrm>
        </p:spPr>
        <p:txBody>
          <a:bodyPr/>
          <a:lstStyle/>
          <a:p>
            <a:pPr>
              <a:lnSpc>
                <a:spcPct val="100000"/>
              </a:lnSpc>
            </a:pPr>
            <a:r>
              <a:rPr lang="en-US" sz="4000" dirty="0"/>
              <a:t>In what areas life am I tempted to </a:t>
            </a:r>
          </a:p>
          <a:p>
            <a:pPr>
              <a:lnSpc>
                <a:spcPct val="100000"/>
              </a:lnSpc>
            </a:pPr>
            <a:r>
              <a:rPr lang="en-US" sz="4000" dirty="0"/>
              <a:t>rejoice in someone else’s suffering? How can I, as a follower of Christ, experience joy when others find grace? </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457200"/>
            <a:ext cx="7391399" cy="5943600"/>
          </a:xfrm>
        </p:spPr>
        <p:txBody>
          <a:bodyPr anchor="ctr"/>
          <a:lstStyle/>
          <a:p>
            <a:r>
              <a:rPr lang="en-US" sz="3900" b="1" dirty="0"/>
              <a:t>How might Jesus’s words, “Go, and from now on do not sin anymore,” apply in one or more areas of your life right now?</a:t>
            </a:r>
            <a:r>
              <a:rPr lang="en-US" sz="4000" dirty="0">
                <a:solidFill>
                  <a:srgbClr val="CFBEB2"/>
                </a:solidFill>
              </a:rPr>
              <a:t> →</a:t>
            </a:r>
            <a:endParaRPr lang="en-US" sz="3900" b="1" dirty="0"/>
          </a:p>
        </p:txBody>
      </p:sp>
    </p:spTree>
    <p:extLst>
      <p:ext uri="{BB962C8B-B14F-4D97-AF65-F5344CB8AC3E}">
        <p14:creationId xmlns:p14="http://schemas.microsoft.com/office/powerpoint/2010/main" val="2447665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F2F2C-5D18-593C-804F-7E47169E44C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ACB7004-5500-0383-C0CE-210C2A824F3A}"/>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076F39F2-DBD1-96A9-DFF0-7A98BA5D72AD}"/>
              </a:ext>
            </a:extLst>
          </p:cNvPr>
          <p:cNvSpPr>
            <a:spLocks noGrp="1"/>
          </p:cNvSpPr>
          <p:nvPr>
            <p:ph type="body" sz="quarter" idx="19"/>
          </p:nvPr>
        </p:nvSpPr>
        <p:spPr>
          <a:xfrm>
            <a:off x="4037013" y="457200"/>
            <a:ext cx="7391399" cy="5943600"/>
          </a:xfrm>
        </p:spPr>
        <p:txBody>
          <a:bodyPr anchor="ctr"/>
          <a:lstStyle/>
          <a:p>
            <a:r>
              <a:rPr lang="en-US" sz="3900" b="1" dirty="0"/>
              <a:t>What would it take for </a:t>
            </a:r>
          </a:p>
          <a:p>
            <a:r>
              <a:rPr lang="en-US" sz="3900" b="1" dirty="0"/>
              <a:t>you to leave specific sin behind and go forward with Christ? Reflect internally, journal, or perhaps share that conviction and commitment with a Christian friend or mentor this week. </a:t>
            </a:r>
          </a:p>
        </p:txBody>
      </p:sp>
    </p:spTree>
    <p:extLst>
      <p:ext uri="{BB962C8B-B14F-4D97-AF65-F5344CB8AC3E}">
        <p14:creationId xmlns:p14="http://schemas.microsoft.com/office/powerpoint/2010/main" val="343387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3810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400" b="1" dirty="0"/>
              <a:t>Have you ever caught yourself laughing at something embarrassing someone else has done—tripping getting out of the car, dropping something heavy, or walking out of the restroom with toilet paper stuck to their shoe? Why are we prone to take some satisfaction in the plight of others? </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Dragged Into the </a:t>
            </a:r>
            <a:br>
              <a:rPr lang="en-US" sz="5500" dirty="0"/>
            </a:br>
            <a:r>
              <a:rPr lang="en-US" sz="5500" dirty="0"/>
              <a:t>Light—What the Law </a:t>
            </a:r>
            <a:r>
              <a:rPr lang="en-US" sz="5500" u="sng" dirty="0"/>
              <a:t>Exposes</a:t>
            </a:r>
            <a:r>
              <a:rPr lang="en-US" sz="5500" dirty="0"/>
              <a:t> But Cannot </a:t>
            </a:r>
            <a:r>
              <a:rPr lang="en-US" sz="5500" u="sng" dirty="0"/>
              <a:t>Heal</a:t>
            </a:r>
            <a:r>
              <a:rPr lang="en-US" sz="5500" dirty="0"/>
              <a:t>.</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640696" y="1865598"/>
            <a:ext cx="10940118" cy="3773202"/>
          </a:xfrm>
        </p:spPr>
        <p:txBody>
          <a:bodyPr/>
          <a:lstStyle/>
          <a:p>
            <a:pPr marR="0">
              <a:lnSpc>
                <a:spcPct val="100000"/>
              </a:lnSpc>
              <a:spcBef>
                <a:spcPts val="0"/>
              </a:spcBef>
              <a:spcAft>
                <a:spcPts val="0"/>
              </a:spcAft>
            </a:pPr>
            <a:r>
              <a:rPr lang="en-US" sz="3900" dirty="0"/>
              <a:t>But Jesus went to the Mount of Olives.</a:t>
            </a:r>
          </a:p>
          <a:p>
            <a:pPr marR="0">
              <a:lnSpc>
                <a:spcPct val="100000"/>
              </a:lnSpc>
              <a:spcBef>
                <a:spcPts val="0"/>
              </a:spcBef>
              <a:spcAft>
                <a:spcPts val="0"/>
              </a:spcAft>
            </a:pPr>
            <a:endParaRPr lang="en-US" sz="3900" dirty="0"/>
          </a:p>
          <a:p>
            <a:pPr>
              <a:lnSpc>
                <a:spcPct val="100000"/>
              </a:lnSpc>
              <a:spcAft>
                <a:spcPts val="0"/>
              </a:spcAft>
            </a:pPr>
            <a:r>
              <a:rPr lang="en-US" sz="3900" dirty="0"/>
              <a:t>At dawn he went to the temple again, and all the people were coming to him. He sat down and began to teach them.</a:t>
            </a:r>
            <a:br>
              <a:rPr lang="en-US" sz="3900" dirty="0"/>
            </a:b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8:1-6</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FAE9F-E91A-564B-1050-015B38004E6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A694D51-6C2F-91F2-AE4F-3751A91F06C7}"/>
              </a:ext>
            </a:extLst>
          </p:cNvPr>
          <p:cNvSpPr>
            <a:spLocks noGrp="1"/>
          </p:cNvSpPr>
          <p:nvPr>
            <p:ph type="body" sz="quarter" idx="23"/>
          </p:nvPr>
        </p:nvSpPr>
        <p:spPr>
          <a:xfrm>
            <a:off x="640696" y="1865598"/>
            <a:ext cx="10940118" cy="3773202"/>
          </a:xfrm>
        </p:spPr>
        <p:txBody>
          <a:bodyPr/>
          <a:lstStyle/>
          <a:p>
            <a:pPr marR="0">
              <a:lnSpc>
                <a:spcPct val="100000"/>
              </a:lnSpc>
              <a:spcBef>
                <a:spcPts val="0"/>
              </a:spcBef>
              <a:spcAft>
                <a:spcPts val="0"/>
              </a:spcAft>
            </a:pPr>
            <a:r>
              <a:rPr lang="en-US" sz="3900" dirty="0"/>
              <a:t>Then the scribes and the Pharisees brought a woman caught in adultery, making her stand in the center. “Teacher,” they said to him, “this woman was caught in the act of committing adultery. In the law Moses commanded us to stone such women. </a:t>
            </a:r>
            <a:br>
              <a:rPr lang="en-US" sz="3900" dirty="0"/>
            </a:br>
            <a:r>
              <a:rPr lang="en-US" sz="3600" dirty="0">
                <a:solidFill>
                  <a:srgbClr val="CFBEB2"/>
                </a:solidFill>
              </a:rPr>
              <a:t>→ </a:t>
            </a:r>
            <a:br>
              <a:rPr lang="en-US" sz="3600" dirty="0">
                <a:solidFill>
                  <a:srgbClr val="CFBEB2"/>
                </a:solidFill>
              </a:rPr>
            </a:br>
            <a:endParaRPr lang="en-US" sz="3900" dirty="0"/>
          </a:p>
        </p:txBody>
      </p:sp>
      <p:sp>
        <p:nvSpPr>
          <p:cNvPr id="2" name="Text Placeholder 2">
            <a:extLst>
              <a:ext uri="{FF2B5EF4-FFF2-40B4-BE49-F238E27FC236}">
                <a16:creationId xmlns:a16="http://schemas.microsoft.com/office/drawing/2014/main" id="{7030D6A5-D7BE-64CB-E710-7E424FBDF47D}"/>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8:1-6</a:t>
            </a:r>
            <a:endParaRPr lang="en-US" dirty="0"/>
          </a:p>
        </p:txBody>
      </p:sp>
    </p:spTree>
    <p:extLst>
      <p:ext uri="{BB962C8B-B14F-4D97-AF65-F5344CB8AC3E}">
        <p14:creationId xmlns:p14="http://schemas.microsoft.com/office/powerpoint/2010/main" val="370342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40088-686B-5BFE-1397-F94C7D21630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CAE5070-F08B-4459-E73E-ECF609DE1A29}"/>
              </a:ext>
            </a:extLst>
          </p:cNvPr>
          <p:cNvSpPr>
            <a:spLocks noGrp="1"/>
          </p:cNvSpPr>
          <p:nvPr>
            <p:ph type="body" sz="quarter" idx="23"/>
          </p:nvPr>
        </p:nvSpPr>
        <p:spPr>
          <a:xfrm>
            <a:off x="640696" y="1865598"/>
            <a:ext cx="10940118" cy="3773202"/>
          </a:xfrm>
        </p:spPr>
        <p:txBody>
          <a:bodyPr/>
          <a:lstStyle/>
          <a:p>
            <a:pPr marR="0">
              <a:lnSpc>
                <a:spcPct val="100000"/>
              </a:lnSpc>
              <a:spcBef>
                <a:spcPts val="0"/>
              </a:spcBef>
              <a:spcAft>
                <a:spcPts val="0"/>
              </a:spcAft>
            </a:pPr>
            <a:r>
              <a:rPr lang="en-US" sz="3900" dirty="0"/>
              <a:t>So what do you say?” </a:t>
            </a:r>
          </a:p>
          <a:p>
            <a:pPr marR="0">
              <a:lnSpc>
                <a:spcPct val="100000"/>
              </a:lnSpc>
              <a:spcBef>
                <a:spcPts val="0"/>
              </a:spcBef>
              <a:spcAft>
                <a:spcPts val="0"/>
              </a:spcAft>
            </a:pPr>
            <a:r>
              <a:rPr lang="en-US" sz="3900" dirty="0"/>
              <a:t>They asked this to trap him, in order that they might have evidence to accuse him.</a:t>
            </a:r>
          </a:p>
        </p:txBody>
      </p:sp>
      <p:sp>
        <p:nvSpPr>
          <p:cNvPr id="2" name="Text Placeholder 2">
            <a:extLst>
              <a:ext uri="{FF2B5EF4-FFF2-40B4-BE49-F238E27FC236}">
                <a16:creationId xmlns:a16="http://schemas.microsoft.com/office/drawing/2014/main" id="{3CD66534-A1A9-5B2D-FE4F-B37551E521BA}"/>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8:1-6</a:t>
            </a:r>
            <a:endParaRPr lang="en-US" dirty="0"/>
          </a:p>
        </p:txBody>
      </p:sp>
    </p:spTree>
    <p:extLst>
      <p:ext uri="{BB962C8B-B14F-4D97-AF65-F5344CB8AC3E}">
        <p14:creationId xmlns:p14="http://schemas.microsoft.com/office/powerpoint/2010/main" val="1030362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What details in the </a:t>
            </a:r>
          </a:p>
          <a:p>
            <a:r>
              <a:rPr lang="en-US" sz="4000" b="1" dirty="0"/>
              <a:t>text reveal how the Law is being used against the woman?</a:t>
            </a:r>
          </a:p>
        </p:txBody>
      </p:sp>
    </p:spTree>
    <p:extLst>
      <p:ext uri="{BB962C8B-B14F-4D97-AF65-F5344CB8AC3E}">
        <p14:creationId xmlns:p14="http://schemas.microsoft.com/office/powerpoint/2010/main" val="2008875552"/>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Props1.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2.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22489</TotalTime>
  <Words>796</Words>
  <Application>Microsoft Macintosh PowerPoint</Application>
  <PresentationFormat>Custom</PresentationFormat>
  <Paragraphs>81</Paragraphs>
  <Slides>31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HelveticaNeueLT Std Lt</vt:lpstr>
      <vt:lpstr>Montserrat ExtraBold</vt:lpstr>
      <vt:lpstr>Montserrat Light</vt:lpstr>
      <vt:lpstr>Montserrat Medium</vt:lpstr>
      <vt:lpstr>Office Theme</vt:lpstr>
      <vt:lpstr>PowerPoint Presentation</vt:lpstr>
      <vt:lpstr>PowerPoint Presentation</vt:lpstr>
      <vt:lpstr>PowerPoint Presentation</vt:lpstr>
      <vt:lpstr>Discuss</vt:lpstr>
      <vt:lpstr>1. Dragged Into the  Light—What the Law Exposes But Cannot Heal.</vt:lpstr>
      <vt:lpstr>PowerPoint Presentation</vt:lpstr>
      <vt:lpstr>PowerPoint Presentation</vt:lpstr>
      <vt:lpstr>PowerPoint Presentation</vt:lpstr>
      <vt:lpstr>Discuss</vt:lpstr>
      <vt:lpstr>Discuss</vt:lpstr>
      <vt:lpstr>Discuss</vt:lpstr>
      <vt:lpstr>2. Stones Thrown–Fighting  the Tension Between Punishment and Perspective.</vt:lpstr>
      <vt:lpstr>PowerPoint Presentation</vt:lpstr>
      <vt:lpstr>PowerPoint Presentation</vt:lpstr>
      <vt:lpstr>Discuss</vt:lpstr>
      <vt:lpstr>Discuss</vt:lpstr>
      <vt:lpstr>Discuss</vt:lpstr>
      <vt:lpstr>3. Neither Condemned  Nor Dismissed—Grace that Restores. </vt:lpstr>
      <vt:lpstr>PowerPoint Presentation</vt:lpstr>
      <vt:lpstr>PowerPoint Presentation</vt:lpstr>
      <vt:lpstr>Discuss</vt:lpstr>
      <vt:lpstr>Discuss</vt:lpstr>
      <vt:lpstr>Discuss</vt:lpstr>
      <vt:lpstr>Discuss</vt:lpstr>
      <vt:lpstr>PowerPoint Presentation</vt:lpstr>
      <vt:lpstr>Reflect</vt:lpstr>
      <vt:lpstr>Reflect</vt:lpstr>
      <vt:lpstr>Respond</vt:lpstr>
      <vt:lpstr>Respond</vt:lpstr>
      <vt:lpstr>Apply</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sarah robinson</cp:lastModifiedBy>
  <cp:revision>111</cp:revision>
  <dcterms:created xsi:type="dcterms:W3CDTF">2023-07-06T02:28:58Z</dcterms:created>
  <dcterms:modified xsi:type="dcterms:W3CDTF">2026-03-23T22:41:22Z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