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567" r:id="rId5"/>
    <p:sldId id="833" r:id="rId6"/>
    <p:sldId id="834" r:id="rId7"/>
    <p:sldId id="577" r:id="rId8"/>
    <p:sldId id="579" r:id="rId9"/>
    <p:sldId id="574" r:id="rId10"/>
    <p:sldId id="632" r:id="rId11"/>
    <p:sldId id="873" r:id="rId12"/>
    <p:sldId id="874" r:id="rId13"/>
    <p:sldId id="793" r:id="rId14"/>
    <p:sldId id="826" r:id="rId15"/>
    <p:sldId id="1043" r:id="rId16"/>
    <p:sldId id="1044" r:id="rId17"/>
    <p:sldId id="796" r:id="rId18"/>
    <p:sldId id="918" r:id="rId19"/>
    <p:sldId id="919" r:id="rId20"/>
    <p:sldId id="1045" r:id="rId21"/>
    <p:sldId id="797" r:id="rId22"/>
    <p:sldId id="825" r:id="rId23"/>
    <p:sldId id="1046" r:id="rId24"/>
    <p:sldId id="814" r:id="rId25"/>
    <p:sldId id="847" r:id="rId26"/>
    <p:sldId id="848" r:id="rId27"/>
    <p:sldId id="771" r:id="rId28"/>
    <p:sldId id="1004" r:id="rId29"/>
    <p:sldId id="1047" r:id="rId30"/>
    <p:sldId id="1036" r:id="rId31"/>
    <p:sldId id="818" r:id="rId32"/>
    <p:sldId id="1042" r:id="rId33"/>
    <p:sldId id="1048"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3" autoAdjust="0"/>
    <p:restoredTop sz="96056"/>
  </p:normalViewPr>
  <p:slideViewPr>
    <p:cSldViewPr>
      <p:cViewPr varScale="1">
        <p:scale>
          <a:sx n="105" d="100"/>
          <a:sy n="105" d="100"/>
        </p:scale>
        <p:origin x="208" y="48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3/23/26</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3/23/26</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CBF01-7CEA-4733-8D54-5072A1BC1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AC5D9-E480-78A8-988C-4AA73356B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49638-05DA-1D90-35FD-51BA2323CB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C8250-2168-FB42-B5D1-03F7AF68A920}"/>
              </a:ext>
            </a:extLst>
          </p:cNvPr>
          <p:cNvSpPr>
            <a:spLocks noGrp="1"/>
          </p:cNvSpPr>
          <p:nvPr>
            <p:ph type="sldNum" sz="quarter" idx="5"/>
          </p:nvPr>
        </p:nvSpPr>
        <p:spPr/>
        <p:txBody>
          <a:bodyPr/>
          <a:lstStyle/>
          <a:p>
            <a:fld id="{B0FCC8D5-6D68-A443-97C0-91AE5977134B}" type="slidenum">
              <a:rPr lang="en-US" smtClean="0"/>
              <a:pPr/>
              <a:t>25</a:t>
            </a:fld>
            <a:endParaRPr lang="en-US" dirty="0"/>
          </a:p>
        </p:txBody>
      </p:sp>
    </p:spTree>
    <p:extLst>
      <p:ext uri="{BB962C8B-B14F-4D97-AF65-F5344CB8AC3E}">
        <p14:creationId xmlns:p14="http://schemas.microsoft.com/office/powerpoint/2010/main" val="107253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9D16E-9812-ED53-682E-81B7A0976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AF5D3-A23A-0F9F-02E9-95A806639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7437F-7E1C-B5E5-7A60-A7BECB6A4E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8CBCAC-A7D2-ED2C-0C23-DCD7F16CC65E}"/>
              </a:ext>
            </a:extLst>
          </p:cNvPr>
          <p:cNvSpPr>
            <a:spLocks noGrp="1"/>
          </p:cNvSpPr>
          <p:nvPr>
            <p:ph type="sldNum" sz="quarter" idx="5"/>
          </p:nvPr>
        </p:nvSpPr>
        <p:spPr/>
        <p:txBody>
          <a:bodyPr/>
          <a:lstStyle/>
          <a:p>
            <a:fld id="{B0FCC8D5-6D68-A443-97C0-91AE5977134B}" type="slidenum">
              <a:rPr lang="en-US" smtClean="0"/>
              <a:pPr/>
              <a:t>26</a:t>
            </a:fld>
            <a:endParaRPr lang="en-US" dirty="0"/>
          </a:p>
        </p:txBody>
      </p:sp>
    </p:spTree>
    <p:extLst>
      <p:ext uri="{BB962C8B-B14F-4D97-AF65-F5344CB8AC3E}">
        <p14:creationId xmlns:p14="http://schemas.microsoft.com/office/powerpoint/2010/main" val="110337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CA57E-BA62-FE4C-30F4-5D109AC89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A1B92-4002-D8FE-2647-380F7AAE6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B9DDC-533D-466C-0B31-C3F9CA0837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4B75C5-8FC4-9DE4-A816-15F90F944C38}"/>
              </a:ext>
            </a:extLst>
          </p:cNvPr>
          <p:cNvSpPr>
            <a:spLocks noGrp="1"/>
          </p:cNvSpPr>
          <p:nvPr>
            <p:ph type="sldNum" sz="quarter" idx="5"/>
          </p:nvPr>
        </p:nvSpPr>
        <p:spPr/>
        <p:txBody>
          <a:bodyPr/>
          <a:lstStyle/>
          <a:p>
            <a:fld id="{B0FCC8D5-6D68-A443-97C0-91AE5977134B}" type="slidenum">
              <a:rPr lang="en-US" smtClean="0"/>
              <a:pPr/>
              <a:t>27</a:t>
            </a:fld>
            <a:endParaRPr lang="en-US" dirty="0"/>
          </a:p>
        </p:txBody>
      </p:sp>
    </p:spTree>
    <p:extLst>
      <p:ext uri="{BB962C8B-B14F-4D97-AF65-F5344CB8AC3E}">
        <p14:creationId xmlns:p14="http://schemas.microsoft.com/office/powerpoint/2010/main" val="1259023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Jesus has the </a:t>
            </a:r>
            <a:r>
              <a:rPr lang="en-US" sz="5500" u="sng" dirty="0"/>
              <a:t>authority</a:t>
            </a:r>
            <a:r>
              <a:rPr lang="en-US" sz="5500" dirty="0"/>
              <a:t> </a:t>
            </a:r>
            <a:br>
              <a:rPr lang="en-US" sz="5500" dirty="0"/>
            </a:br>
            <a:r>
              <a:rPr lang="en-US" sz="5500" dirty="0"/>
              <a:t>to </a:t>
            </a:r>
            <a:r>
              <a:rPr lang="en-US" sz="5500" u="sng" dirty="0"/>
              <a:t>testify</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1040058" y="1764038"/>
            <a:ext cx="10141394" cy="4565574"/>
          </a:xfrm>
        </p:spPr>
        <p:txBody>
          <a:bodyPr/>
          <a:lstStyle/>
          <a:p>
            <a:pPr>
              <a:lnSpc>
                <a:spcPct val="100000"/>
              </a:lnSpc>
              <a:spcAft>
                <a:spcPts val="0"/>
              </a:spcAft>
            </a:pPr>
            <a:r>
              <a:rPr lang="en-US" sz="4000" dirty="0"/>
              <a:t>So the Pharisees said to him, “You are testifying about yourself. Your testimony is not valid.”</a:t>
            </a:r>
          </a:p>
          <a:p>
            <a:pPr>
              <a:lnSpc>
                <a:spcPct val="100000"/>
              </a:lnSpc>
              <a:spcAft>
                <a:spcPts val="0"/>
              </a:spcAft>
            </a:pPr>
            <a:br>
              <a:rPr lang="en-US" sz="4000" dirty="0"/>
            </a:b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8:13-18</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463C-45C6-9BAF-AD58-C2EFD9323D7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55C9E1B-E725-31C3-3079-77BCBD3D06F1}"/>
              </a:ext>
            </a:extLst>
          </p:cNvPr>
          <p:cNvSpPr>
            <a:spLocks noGrp="1"/>
          </p:cNvSpPr>
          <p:nvPr>
            <p:ph type="body" sz="quarter" idx="23"/>
          </p:nvPr>
        </p:nvSpPr>
        <p:spPr>
          <a:xfrm>
            <a:off x="1040058" y="1764038"/>
            <a:ext cx="10141394" cy="4565574"/>
          </a:xfrm>
        </p:spPr>
        <p:txBody>
          <a:bodyPr/>
          <a:lstStyle/>
          <a:p>
            <a:pPr>
              <a:lnSpc>
                <a:spcPct val="100000"/>
              </a:lnSpc>
              <a:spcAft>
                <a:spcPts val="0"/>
              </a:spcAft>
            </a:pPr>
            <a:r>
              <a:rPr lang="en-US" sz="4000" dirty="0"/>
              <a:t>“Even if I testify about myself,” Jesus replied, “my testimony is true, because I know where I came from and where I’m going. But you don’t know where I come from or where I’m going. You judge by human standards. I judge no one. </a:t>
            </a:r>
            <a:br>
              <a:rPr lang="en-US" sz="4000" dirty="0"/>
            </a:b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79137CE5-814D-2660-F802-A26C0D16C49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8:13-18</a:t>
            </a:r>
            <a:endParaRPr lang="en-US" dirty="0"/>
          </a:p>
        </p:txBody>
      </p:sp>
    </p:spTree>
    <p:extLst>
      <p:ext uri="{BB962C8B-B14F-4D97-AF65-F5344CB8AC3E}">
        <p14:creationId xmlns:p14="http://schemas.microsoft.com/office/powerpoint/2010/main" val="3655610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E34DC-AE31-0FCF-2B61-59CE026C6E8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93064D4-1355-BE8C-8B49-712D9872E757}"/>
              </a:ext>
            </a:extLst>
          </p:cNvPr>
          <p:cNvSpPr>
            <a:spLocks noGrp="1"/>
          </p:cNvSpPr>
          <p:nvPr>
            <p:ph type="body" sz="quarter" idx="23"/>
          </p:nvPr>
        </p:nvSpPr>
        <p:spPr>
          <a:xfrm>
            <a:off x="1040058" y="1764038"/>
            <a:ext cx="10141394" cy="4565574"/>
          </a:xfrm>
        </p:spPr>
        <p:txBody>
          <a:bodyPr/>
          <a:lstStyle/>
          <a:p>
            <a:pPr>
              <a:lnSpc>
                <a:spcPct val="100000"/>
              </a:lnSpc>
              <a:spcAft>
                <a:spcPts val="0"/>
              </a:spcAft>
            </a:pPr>
            <a:r>
              <a:rPr lang="en-US" sz="4000" dirty="0"/>
              <a:t>And if I do judge, my judgment is true, because it is not I alone who judge, but I and the Father who sent me. Even in your law it is written that the testimony of two witnesses is true. I am the one who testifies about myself, and the Father who sent me testifies about me.”</a:t>
            </a:r>
          </a:p>
        </p:txBody>
      </p:sp>
      <p:sp>
        <p:nvSpPr>
          <p:cNvPr id="2" name="Text Placeholder 2">
            <a:extLst>
              <a:ext uri="{FF2B5EF4-FFF2-40B4-BE49-F238E27FC236}">
                <a16:creationId xmlns:a16="http://schemas.microsoft.com/office/drawing/2014/main" id="{8E3486A8-4539-FE85-7B35-F89FB51BD9B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8:13-18</a:t>
            </a:r>
            <a:endParaRPr lang="en-US" dirty="0"/>
          </a:p>
        </p:txBody>
      </p:sp>
    </p:spTree>
    <p:extLst>
      <p:ext uri="{BB962C8B-B14F-4D97-AF65-F5344CB8AC3E}">
        <p14:creationId xmlns:p14="http://schemas.microsoft.com/office/powerpoint/2010/main" val="200217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457200"/>
            <a:ext cx="7391399" cy="5943600"/>
          </a:xfrm>
        </p:spPr>
        <p:txBody>
          <a:bodyPr anchor="ctr"/>
          <a:lstStyle/>
          <a:p>
            <a:r>
              <a:rPr lang="en-US" sz="4200" b="1" dirty="0"/>
              <a:t>How did Jesus explain </a:t>
            </a:r>
          </a:p>
          <a:p>
            <a:r>
              <a:rPr lang="en-US" sz="4200" b="1" dirty="0"/>
              <a:t>the validity of His testimony in verses 14-18?</a:t>
            </a:r>
            <a:endParaRPr lang="en-US" sz="4000" dirty="0"/>
          </a:p>
        </p:txBody>
      </p:sp>
    </p:spTree>
    <p:extLst>
      <p:ext uri="{BB962C8B-B14F-4D97-AF65-F5344CB8AC3E}">
        <p14:creationId xmlns:p14="http://schemas.microsoft.com/office/powerpoint/2010/main" val="146474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1FA3-1A8B-360A-CF34-2881A9654C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7B2AF1-53CF-B827-B590-E099C5CF8BE3}"/>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3F15454-048F-F657-A0D3-F7134518971D}"/>
              </a:ext>
            </a:extLst>
          </p:cNvPr>
          <p:cNvSpPr>
            <a:spLocks noGrp="1"/>
          </p:cNvSpPr>
          <p:nvPr>
            <p:ph type="body" sz="quarter" idx="19"/>
          </p:nvPr>
        </p:nvSpPr>
        <p:spPr>
          <a:xfrm>
            <a:off x="4037013" y="381000"/>
            <a:ext cx="7391399" cy="5943600"/>
          </a:xfrm>
        </p:spPr>
        <p:txBody>
          <a:bodyPr anchor="ctr"/>
          <a:lstStyle/>
          <a:p>
            <a:r>
              <a:rPr lang="en-US" sz="4200" b="1" dirty="0"/>
              <a:t>What does this passage teach about the source of spiritual authority? </a:t>
            </a:r>
          </a:p>
        </p:txBody>
      </p:sp>
    </p:spTree>
    <p:extLst>
      <p:ext uri="{BB962C8B-B14F-4D97-AF65-F5344CB8AC3E}">
        <p14:creationId xmlns:p14="http://schemas.microsoft.com/office/powerpoint/2010/main" val="269893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88D8-EB58-B7A0-20B9-1836C8D090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F891A0-D516-3CAE-805D-15AAE065AC1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230DFFD5-2236-B45A-3208-23BD5171A1A7}"/>
              </a:ext>
            </a:extLst>
          </p:cNvPr>
          <p:cNvSpPr>
            <a:spLocks noGrp="1"/>
          </p:cNvSpPr>
          <p:nvPr>
            <p:ph type="body" sz="quarter" idx="19"/>
          </p:nvPr>
        </p:nvSpPr>
        <p:spPr>
          <a:xfrm>
            <a:off x="4037013" y="381000"/>
            <a:ext cx="7391399" cy="5943600"/>
          </a:xfrm>
        </p:spPr>
        <p:txBody>
          <a:bodyPr anchor="ctr"/>
          <a:lstStyle/>
          <a:p>
            <a:r>
              <a:rPr lang="en-US" sz="4200" b="1" dirty="0"/>
              <a:t>What are some areas we might be tempted to set aside Jesus’s authority in favor of our own? </a:t>
            </a:r>
          </a:p>
        </p:txBody>
      </p:sp>
    </p:spTree>
    <p:extLst>
      <p:ext uri="{BB962C8B-B14F-4D97-AF65-F5344CB8AC3E}">
        <p14:creationId xmlns:p14="http://schemas.microsoft.com/office/powerpoint/2010/main" val="1611052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25C99-D793-7B80-E1DC-161A513C7C0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ABB521B-C5EC-4E27-6D79-1D456B54091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AA9FD8F-49C5-43A3-BBA8-EE58083E4D0A}"/>
              </a:ext>
            </a:extLst>
          </p:cNvPr>
          <p:cNvSpPr>
            <a:spLocks noGrp="1"/>
          </p:cNvSpPr>
          <p:nvPr>
            <p:ph type="body" sz="quarter" idx="19"/>
          </p:nvPr>
        </p:nvSpPr>
        <p:spPr>
          <a:xfrm>
            <a:off x="4037013" y="381000"/>
            <a:ext cx="7391399" cy="5943600"/>
          </a:xfrm>
        </p:spPr>
        <p:txBody>
          <a:bodyPr anchor="ctr"/>
          <a:lstStyle/>
          <a:p>
            <a:r>
              <a:rPr lang="en-US" sz="4200" b="1" dirty="0"/>
              <a:t>How might your trust </a:t>
            </a:r>
          </a:p>
          <a:p>
            <a:r>
              <a:rPr lang="en-US" sz="4200" b="1" dirty="0"/>
              <a:t>in Jesus deepen if you viewed His commands as guidance from the One who truly sees? </a:t>
            </a:r>
          </a:p>
        </p:txBody>
      </p:sp>
    </p:spTree>
    <p:extLst>
      <p:ext uri="{BB962C8B-B14F-4D97-AF65-F5344CB8AC3E}">
        <p14:creationId xmlns:p14="http://schemas.microsoft.com/office/powerpoint/2010/main" val="17237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000" dirty="0"/>
              <a:t>3. To refuse a </a:t>
            </a:r>
            <a:r>
              <a:rPr lang="en-US" sz="5000" u="sng" dirty="0"/>
              <a:t>diagnosis</a:t>
            </a:r>
            <a:r>
              <a:rPr lang="en-US" sz="5000" dirty="0"/>
              <a:t> is to </a:t>
            </a:r>
            <a:br>
              <a:rPr lang="en-US" sz="5000" dirty="0"/>
            </a:br>
            <a:r>
              <a:rPr lang="en-US" sz="5000" dirty="0"/>
              <a:t>choose spiritual </a:t>
            </a:r>
            <a:r>
              <a:rPr lang="en-US" sz="5000" u="sng" dirty="0"/>
              <a:t>blindness</a:t>
            </a:r>
            <a:r>
              <a:rPr lang="en-US" sz="5000" dirty="0"/>
              <a:t>. </a:t>
            </a:r>
          </a:p>
        </p:txBody>
      </p:sp>
    </p:spTree>
    <p:extLst>
      <p:ext uri="{BB962C8B-B14F-4D97-AF65-F5344CB8AC3E}">
        <p14:creationId xmlns:p14="http://schemas.microsoft.com/office/powerpoint/2010/main" val="363179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869278"/>
            <a:ext cx="10270659" cy="4531522"/>
          </a:xfrm>
        </p:spPr>
        <p:txBody>
          <a:bodyPr/>
          <a:lstStyle/>
          <a:p>
            <a:pPr>
              <a:lnSpc>
                <a:spcPct val="112000"/>
              </a:lnSpc>
              <a:spcAft>
                <a:spcPts val="0"/>
              </a:spcAft>
            </a:pPr>
            <a:r>
              <a:rPr lang="en-US" sz="3900" dirty="0"/>
              <a:t>Then they asked him, “Where is your Father?”</a:t>
            </a:r>
          </a:p>
          <a:p>
            <a:pPr>
              <a:lnSpc>
                <a:spcPct val="112000"/>
              </a:lnSpc>
              <a:spcAft>
                <a:spcPts val="0"/>
              </a:spcAft>
            </a:pPr>
            <a:endParaRPr lang="en-US" sz="3900" dirty="0"/>
          </a:p>
          <a:p>
            <a:pPr>
              <a:lnSpc>
                <a:spcPct val="112000"/>
              </a:lnSpc>
              <a:spcAft>
                <a:spcPts val="0"/>
              </a:spcAft>
            </a:pPr>
            <a:r>
              <a:rPr lang="en-US" sz="3900" dirty="0"/>
              <a:t>“You know neither me nor my Father,” Jesus answered. “If you knew me, you would also know my Father.” </a:t>
            </a:r>
            <a:r>
              <a:rPr lang="en-US" sz="3600" dirty="0">
                <a:solidFill>
                  <a:srgbClr val="CFBEB2"/>
                </a:solidFill>
              </a:rPr>
              <a:t>→</a:t>
            </a:r>
            <a:endParaRPr lang="en-US" sz="36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8:19-20</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pPr>
              <a:lnSpc>
                <a:spcPct val="100000"/>
              </a:lnSpc>
            </a:pPr>
            <a:endParaRPr lang="en-US" sz="4000" b="0" dirty="0">
              <a:solidFill>
                <a:schemeClr val="accent3"/>
              </a:solidFill>
              <a:latin typeface="Montserrat Light" pitchFamily="2" charset="77"/>
            </a:endParaRPr>
          </a:p>
          <a:p>
            <a:pPr>
              <a:lnSpc>
                <a:spcPct val="100000"/>
              </a:lnSpc>
            </a:pPr>
            <a:endParaRPr lang="en-US" sz="2800" dirty="0">
              <a:solidFill>
                <a:schemeClr val="accent3"/>
              </a:solidFill>
              <a:latin typeface="Montserrat ExtraBold" pitchFamily="2" charset="77"/>
            </a:endParaRPr>
          </a:p>
          <a:p>
            <a:pPr>
              <a:lnSpc>
                <a:spcPct val="100000"/>
              </a:lnSpc>
            </a:pPr>
            <a:r>
              <a:rPr lang="en-US" sz="2800" dirty="0">
                <a:solidFill>
                  <a:schemeClr val="accent3"/>
                </a:solidFill>
                <a:latin typeface="Montserrat ExtraBold" pitchFamily="2" charset="77"/>
              </a:rPr>
              <a:t>Session Eighteen:</a:t>
            </a:r>
            <a:r>
              <a:rPr lang="en-US" sz="2800" b="0" dirty="0">
                <a:solidFill>
                  <a:schemeClr val="accent3"/>
                </a:solidFill>
                <a:latin typeface="Montserrat Medium" pitchFamily="2" charset="77"/>
              </a:rPr>
              <a:t> Jesus the light </a:t>
            </a:r>
          </a:p>
          <a:p>
            <a:pPr>
              <a:lnSpc>
                <a:spcPct val="100000"/>
              </a:lnSpc>
            </a:pPr>
            <a:r>
              <a:rPr lang="en-US" sz="2800" b="0" dirty="0">
                <a:solidFill>
                  <a:schemeClr val="accent3"/>
                </a:solidFill>
                <a:latin typeface="Montserrat Medium" pitchFamily="2" charset="77"/>
              </a:rPr>
              <a:t>of the World</a:t>
            </a: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84412" y="39624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23AF7-3A41-8867-2CC0-8054C768582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A813049-39F9-53E8-BF11-280EA168B3D5}"/>
              </a:ext>
            </a:extLst>
          </p:cNvPr>
          <p:cNvSpPr>
            <a:spLocks noGrp="1"/>
          </p:cNvSpPr>
          <p:nvPr>
            <p:ph type="body" sz="quarter" idx="23"/>
          </p:nvPr>
        </p:nvSpPr>
        <p:spPr>
          <a:xfrm>
            <a:off x="942741" y="1869278"/>
            <a:ext cx="10270659" cy="4531522"/>
          </a:xfrm>
        </p:spPr>
        <p:txBody>
          <a:bodyPr/>
          <a:lstStyle/>
          <a:p>
            <a:pPr>
              <a:lnSpc>
                <a:spcPct val="112000"/>
              </a:lnSpc>
              <a:spcAft>
                <a:spcPts val="0"/>
              </a:spcAft>
            </a:pPr>
            <a:r>
              <a:rPr lang="en-US" sz="3900" dirty="0"/>
              <a:t>He spoke these words by the treasury, while teaching in the temple. But no one seized him because his hour had not yet come.</a:t>
            </a:r>
          </a:p>
        </p:txBody>
      </p:sp>
      <p:sp>
        <p:nvSpPr>
          <p:cNvPr id="2" name="Text Placeholder 2">
            <a:extLst>
              <a:ext uri="{FF2B5EF4-FFF2-40B4-BE49-F238E27FC236}">
                <a16:creationId xmlns:a16="http://schemas.microsoft.com/office/drawing/2014/main" id="{7CB8896A-1864-34D3-9FAE-B5C2ACABE15C}"/>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8:19-20</a:t>
            </a:r>
            <a:endParaRPr lang="en-US" dirty="0"/>
          </a:p>
        </p:txBody>
      </p:sp>
    </p:spTree>
    <p:extLst>
      <p:ext uri="{BB962C8B-B14F-4D97-AF65-F5344CB8AC3E}">
        <p14:creationId xmlns:p14="http://schemas.microsoft.com/office/powerpoint/2010/main" val="132051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200" b="1" dirty="0"/>
              <a:t>What did </a:t>
            </a:r>
          </a:p>
          <a:p>
            <a:r>
              <a:rPr lang="en-US" sz="4200" b="1" dirty="0"/>
              <a:t>Jesus tell the Pharisees about the indications of not knowing Him?</a:t>
            </a:r>
          </a:p>
        </p:txBody>
      </p:sp>
    </p:spTree>
    <p:extLst>
      <p:ext uri="{BB962C8B-B14F-4D97-AF65-F5344CB8AC3E}">
        <p14:creationId xmlns:p14="http://schemas.microsoft.com/office/powerpoint/2010/main" val="2555783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How is it possible to </a:t>
            </a:r>
          </a:p>
          <a:p>
            <a:r>
              <a:rPr lang="en-US" sz="4000" b="1" dirty="0"/>
              <a:t>possess religious knowledge yet remain spiritually blind? Can you think of a time when your knowledge surpassed your faith? </a:t>
            </a:r>
          </a:p>
        </p:txBody>
      </p:sp>
    </p:spTree>
    <p:extLst>
      <p:ext uri="{BB962C8B-B14F-4D97-AF65-F5344CB8AC3E}">
        <p14:creationId xmlns:p14="http://schemas.microsoft.com/office/powerpoint/2010/main" val="1840241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457200"/>
            <a:ext cx="7391399" cy="5943600"/>
          </a:xfrm>
        </p:spPr>
        <p:txBody>
          <a:bodyPr anchor="ctr"/>
          <a:lstStyle/>
          <a:p>
            <a:r>
              <a:rPr lang="en-US" sz="4000" b="1" dirty="0"/>
              <a:t>What signs might </a:t>
            </a:r>
          </a:p>
          <a:p>
            <a:r>
              <a:rPr lang="en-US" sz="4000" b="1" dirty="0"/>
              <a:t>indicate familiarity with Scripture has replaced intimacy with God?</a:t>
            </a:r>
            <a:endParaRPr lang="en-US" sz="4000" dirty="0"/>
          </a:p>
        </p:txBody>
      </p:sp>
    </p:spTree>
    <p:extLst>
      <p:ext uri="{BB962C8B-B14F-4D97-AF65-F5344CB8AC3E}">
        <p14:creationId xmlns:p14="http://schemas.microsoft.com/office/powerpoint/2010/main" val="2496776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736FE31F-E751-E1DC-7305-8E92DA120B1A}"/>
              </a:ext>
            </a:extLst>
          </p:cNvPr>
          <p:cNvSpPr txBox="1">
            <a:spLocks/>
          </p:cNvSpPr>
          <p:nvPr/>
        </p:nvSpPr>
        <p:spPr>
          <a:xfrm>
            <a:off x="624352" y="3124200"/>
            <a:ext cx="10940118" cy="762000"/>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6000">
                <a:solidFill>
                  <a:srgbClr val="867A72"/>
                </a:solidFill>
              </a:rPr>
              <a:t>Deeper focus</a:t>
            </a:r>
            <a:endParaRPr lang="en-US" sz="6000" dirty="0">
              <a:solidFill>
                <a:srgbClr val="867A72"/>
              </a:solidFill>
            </a:endParaRPr>
          </a:p>
        </p:txBody>
      </p:sp>
      <p:cxnSp>
        <p:nvCxnSpPr>
          <p:cNvPr id="5" name="Straight Connector 4">
            <a:extLst>
              <a:ext uri="{FF2B5EF4-FFF2-40B4-BE49-F238E27FC236}">
                <a16:creationId xmlns:a16="http://schemas.microsoft.com/office/drawing/2014/main" id="{6FB63F09-8A8C-FF28-C84E-9C326E091267}"/>
              </a:ext>
            </a:extLst>
          </p:cNvPr>
          <p:cNvCxnSpPr>
            <a:cxnSpLocks/>
          </p:cNvCxnSpPr>
          <p:nvPr/>
        </p:nvCxnSpPr>
        <p:spPr>
          <a:xfrm>
            <a:off x="2246313" y="4114800"/>
            <a:ext cx="7581899"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BCC27795-808A-B70D-6B50-04FA8A19190B}"/>
              </a:ext>
            </a:extLst>
          </p:cNvPr>
          <p:cNvCxnSpPr>
            <a:cxnSpLocks/>
          </p:cNvCxnSpPr>
          <p:nvPr/>
        </p:nvCxnSpPr>
        <p:spPr>
          <a:xfrm>
            <a:off x="2246313" y="2871216"/>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0902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2E0E1-1AF4-F423-5BE0-948ECFDF7F6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7A716AD-0E31-E281-B026-FF427ADA3C4B}"/>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Based on this passage and other Scriptures (Colossians 1:15; Hebrews 1:3), what does Jesus teach about the relationship between knowing Him and knowing God? Why is this understanding important to our faith?</a:t>
            </a:r>
          </a:p>
        </p:txBody>
      </p:sp>
      <p:sp>
        <p:nvSpPr>
          <p:cNvPr id="5" name="Title 4">
            <a:extLst>
              <a:ext uri="{FF2B5EF4-FFF2-40B4-BE49-F238E27FC236}">
                <a16:creationId xmlns:a16="http://schemas.microsoft.com/office/drawing/2014/main" id="{231751E0-83AE-C75B-5E98-F3543CA740D9}"/>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2622654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1F73C-6E15-6A7F-C270-9CF8D6059CE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DEF63DB-2FFC-67BC-265C-99EFED023CFA}"/>
              </a:ext>
            </a:extLst>
          </p:cNvPr>
          <p:cNvSpPr>
            <a:spLocks noGrp="1"/>
          </p:cNvSpPr>
          <p:nvPr>
            <p:ph type="body" sz="quarter" idx="19"/>
          </p:nvPr>
        </p:nvSpPr>
        <p:spPr>
          <a:xfrm>
            <a:off x="531812" y="1752600"/>
            <a:ext cx="7888504" cy="3464721"/>
          </a:xfrm>
        </p:spPr>
        <p:txBody>
          <a:bodyPr anchor="ctr"/>
          <a:lstStyle/>
          <a:p>
            <a:pPr>
              <a:lnSpc>
                <a:spcPct val="100000"/>
              </a:lnSpc>
            </a:pPr>
            <a:r>
              <a:rPr lang="en-US" sz="4000" b="1" dirty="0"/>
              <a:t>Where do you see </a:t>
            </a:r>
          </a:p>
          <a:p>
            <a:pPr>
              <a:lnSpc>
                <a:spcPct val="100000"/>
              </a:lnSpc>
            </a:pPr>
            <a:r>
              <a:rPr lang="en-US" sz="4000" b="1" dirty="0"/>
              <a:t>examples of people encountering Christ’s light yet resisting it. What kinds </a:t>
            </a:r>
          </a:p>
          <a:p>
            <a:pPr>
              <a:lnSpc>
                <a:spcPct val="100000"/>
              </a:lnSpc>
            </a:pPr>
            <a:r>
              <a:rPr lang="en-US" sz="4000" b="1" dirty="0"/>
              <a:t>of things keep people from truly seeing Jesus?</a:t>
            </a:r>
          </a:p>
          <a:p>
            <a:pPr>
              <a:lnSpc>
                <a:spcPct val="100000"/>
              </a:lnSpc>
            </a:pPr>
            <a:endParaRPr lang="en-US" sz="3900" b="1" dirty="0"/>
          </a:p>
        </p:txBody>
      </p:sp>
      <p:sp>
        <p:nvSpPr>
          <p:cNvPr id="5" name="Title 4">
            <a:extLst>
              <a:ext uri="{FF2B5EF4-FFF2-40B4-BE49-F238E27FC236}">
                <a16:creationId xmlns:a16="http://schemas.microsoft.com/office/drawing/2014/main" id="{404DC6EB-890C-0EEA-E2A8-FDBC20E70FD0}"/>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641412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2F04B-958A-3C04-99A3-8D106BE3710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13422AF-83CF-3D19-014B-2E1793A418DB}"/>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As a group, read </a:t>
            </a:r>
          </a:p>
          <a:p>
            <a:pPr>
              <a:lnSpc>
                <a:spcPct val="100000"/>
              </a:lnSpc>
            </a:pPr>
            <a:r>
              <a:rPr lang="en-US" sz="4200" b="1" dirty="0"/>
              <a:t>Ephesians 1:17-19 aloud. According to Paul, what increases in the lives of believers whose “eyes of the heart” have been enlightened? </a:t>
            </a:r>
          </a:p>
        </p:txBody>
      </p:sp>
      <p:sp>
        <p:nvSpPr>
          <p:cNvPr id="5" name="Title 4">
            <a:extLst>
              <a:ext uri="{FF2B5EF4-FFF2-40B4-BE49-F238E27FC236}">
                <a16:creationId xmlns:a16="http://schemas.microsoft.com/office/drawing/2014/main" id="{B4C9205F-901D-AE7D-5204-E315A59614C5}"/>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3283623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457200"/>
            <a:ext cx="7391399" cy="5943600"/>
          </a:xfrm>
        </p:spPr>
        <p:txBody>
          <a:bodyPr anchor="ctr"/>
          <a:lstStyle/>
          <a:p>
            <a:r>
              <a:rPr lang="en-US" sz="3900" b="1" dirty="0"/>
              <a:t>Where might God be </a:t>
            </a:r>
          </a:p>
          <a:p>
            <a:r>
              <a:rPr lang="en-US" sz="3900" b="1" dirty="0"/>
              <a:t>inviting you to move out of spiritual blindness and into clearer sight right now? </a:t>
            </a:r>
            <a:br>
              <a:rPr lang="en-US" sz="3900" b="1" dirty="0"/>
            </a:br>
            <a:r>
              <a:rPr lang="en-US" sz="4000" dirty="0">
                <a:solidFill>
                  <a:srgbClr val="CFBEB2"/>
                </a:solidFill>
              </a:rPr>
              <a:t>→</a:t>
            </a:r>
            <a:endParaRPr lang="en-US" sz="3900" b="1" dirty="0"/>
          </a:p>
        </p:txBody>
      </p:sp>
    </p:spTree>
    <p:extLst>
      <p:ext uri="{BB962C8B-B14F-4D97-AF65-F5344CB8AC3E}">
        <p14:creationId xmlns:p14="http://schemas.microsoft.com/office/powerpoint/2010/main" val="2447665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F2F2C-5D18-593C-804F-7E47169E44C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CB7004-5500-0383-C0CE-210C2A824F3A}"/>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076F39F2-DBD1-96A9-DFF0-7A98BA5D72AD}"/>
              </a:ext>
            </a:extLst>
          </p:cNvPr>
          <p:cNvSpPr>
            <a:spLocks noGrp="1"/>
          </p:cNvSpPr>
          <p:nvPr>
            <p:ph type="body" sz="quarter" idx="19"/>
          </p:nvPr>
        </p:nvSpPr>
        <p:spPr>
          <a:xfrm>
            <a:off x="4037013" y="457200"/>
            <a:ext cx="7391399" cy="5943600"/>
          </a:xfrm>
        </p:spPr>
        <p:txBody>
          <a:bodyPr anchor="ctr"/>
          <a:lstStyle/>
          <a:p>
            <a:r>
              <a:rPr lang="en-US" sz="3900" b="1" dirty="0"/>
              <a:t>Is there an area of your life where you know Christ’s light is present, but you have hesitated to fully trust or follow Him? </a:t>
            </a:r>
          </a:p>
          <a:p>
            <a:r>
              <a:rPr lang="en-US" sz="3600" dirty="0">
                <a:solidFill>
                  <a:srgbClr val="CFBEB2"/>
                </a:solidFill>
              </a:rPr>
              <a:t>→</a:t>
            </a:r>
            <a:endParaRPr lang="en-US" sz="3900" b="1" dirty="0"/>
          </a:p>
        </p:txBody>
      </p:sp>
    </p:spTree>
    <p:extLst>
      <p:ext uri="{BB962C8B-B14F-4D97-AF65-F5344CB8AC3E}">
        <p14:creationId xmlns:p14="http://schemas.microsoft.com/office/powerpoint/2010/main" val="343387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776291"/>
            <a:ext cx="9982200" cy="2862509"/>
          </a:xfrm>
        </p:spPr>
        <p:txBody>
          <a:bodyPr/>
          <a:lstStyle/>
          <a:p>
            <a:pPr>
              <a:lnSpc>
                <a:spcPct val="100000"/>
              </a:lnSpc>
            </a:pPr>
            <a:r>
              <a:rPr lang="en-US" sz="4000" dirty="0"/>
              <a:t>Like the Pharisees, how might we be tempted to settle for an intellectual relationship rather than a living, vibrant relationship with God through Christ?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98CA3-CC2A-B9DC-BB19-83D26ABC694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A11E52-EA6E-3017-8CE3-C85E5B14B484}"/>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57774E60-3099-A572-371A-66DC4E3F1DF6}"/>
              </a:ext>
            </a:extLst>
          </p:cNvPr>
          <p:cNvSpPr>
            <a:spLocks noGrp="1"/>
          </p:cNvSpPr>
          <p:nvPr>
            <p:ph type="body" sz="quarter" idx="19"/>
          </p:nvPr>
        </p:nvSpPr>
        <p:spPr>
          <a:xfrm>
            <a:off x="4037013" y="457200"/>
            <a:ext cx="7391399" cy="5943600"/>
          </a:xfrm>
        </p:spPr>
        <p:txBody>
          <a:bodyPr anchor="ctr"/>
          <a:lstStyle/>
          <a:p>
            <a:r>
              <a:rPr lang="en-US" sz="3900" b="1" dirty="0"/>
              <a:t>What would it look like, this week, to take one step of faith toward walking more fully in His light?</a:t>
            </a:r>
          </a:p>
        </p:txBody>
      </p:sp>
    </p:spTree>
    <p:extLst>
      <p:ext uri="{BB962C8B-B14F-4D97-AF65-F5344CB8AC3E}">
        <p14:creationId xmlns:p14="http://schemas.microsoft.com/office/powerpoint/2010/main" val="101915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3810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400" b="1" dirty="0"/>
              <a:t>Is there an area in your life in which you might be choosing blindness over sight? What would it look like to ask the “Light of the world” to give insight and clarity where you need it most? </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Jesus is the </a:t>
            </a:r>
            <a:r>
              <a:rPr lang="en-US" sz="5500" u="sng" dirty="0"/>
              <a:t>light</a:t>
            </a:r>
            <a:r>
              <a:rPr lang="en-US" sz="5500" dirty="0"/>
              <a:t> that </a:t>
            </a:r>
            <a:br>
              <a:rPr lang="en-US" sz="5500" dirty="0"/>
            </a:br>
            <a:r>
              <a:rPr lang="en-US" sz="5500" dirty="0"/>
              <a:t>makes </a:t>
            </a:r>
            <a:r>
              <a:rPr lang="en-US" sz="5500" u="sng" dirty="0"/>
              <a:t>sight</a:t>
            </a:r>
            <a:r>
              <a:rPr lang="en-US" sz="5500" dirty="0"/>
              <a:t> possible.</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640696" y="1865598"/>
            <a:ext cx="10940118" cy="3773202"/>
          </a:xfrm>
        </p:spPr>
        <p:txBody>
          <a:bodyPr/>
          <a:lstStyle/>
          <a:p>
            <a:pPr marR="0">
              <a:lnSpc>
                <a:spcPct val="100000"/>
              </a:lnSpc>
              <a:spcBef>
                <a:spcPts val="0"/>
              </a:spcBef>
              <a:spcAft>
                <a:spcPts val="0"/>
              </a:spcAft>
            </a:pPr>
            <a:r>
              <a:rPr lang="en-US" sz="3900" dirty="0"/>
              <a:t>Jesus spoke to them again: </a:t>
            </a:r>
            <a:br>
              <a:rPr lang="en-US" sz="3900" dirty="0"/>
            </a:br>
            <a:r>
              <a:rPr lang="en-US" sz="3900" dirty="0"/>
              <a:t>“I am the light of the world. Anyone who follows me will never walk in the darkness but will have the light of life.”</a:t>
            </a:r>
            <a:endParaRPr lang="en-US" sz="40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8:12</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What do the </a:t>
            </a:r>
          </a:p>
          <a:p>
            <a:r>
              <a:rPr lang="en-US" sz="4000" b="1" dirty="0"/>
              <a:t>characteristics of light and darkness help us understand about the reality of life apart from and with Christ?</a:t>
            </a:r>
          </a:p>
        </p:txBody>
      </p:sp>
    </p:spTree>
    <p:extLst>
      <p:ext uri="{BB962C8B-B14F-4D97-AF65-F5344CB8AC3E}">
        <p14:creationId xmlns:p14="http://schemas.microsoft.com/office/powerpoint/2010/main" val="200887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What did Jesus promise </a:t>
            </a:r>
          </a:p>
          <a:p>
            <a:r>
              <a:rPr lang="en-US" sz="4000" b="1" dirty="0"/>
              <a:t>to those who follow Him? How should that impact our lives today?</a:t>
            </a:r>
          </a:p>
        </p:txBody>
      </p:sp>
    </p:spTree>
    <p:extLst>
      <p:ext uri="{BB962C8B-B14F-4D97-AF65-F5344CB8AC3E}">
        <p14:creationId xmlns:p14="http://schemas.microsoft.com/office/powerpoint/2010/main" val="214345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Where might you be </a:t>
            </a:r>
          </a:p>
          <a:p>
            <a:r>
              <a:rPr lang="en-US" sz="4000" b="1" dirty="0"/>
              <a:t>trying to “see” without fully trusting (or seeking out) Christ’s light? How can you seek Him in this area? </a:t>
            </a:r>
          </a:p>
        </p:txBody>
      </p:sp>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Tree>
    <p:extLst>
      <p:ext uri="{BB962C8B-B14F-4D97-AF65-F5344CB8AC3E}">
        <p14:creationId xmlns:p14="http://schemas.microsoft.com/office/powerpoint/2010/main" val="4201980187"/>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Props1.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2.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22499</TotalTime>
  <Words>745</Words>
  <Application>Microsoft Macintosh PowerPoint</Application>
  <PresentationFormat>Custom</PresentationFormat>
  <Paragraphs>77</Paragraphs>
  <Slides>30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1. Jesus is the light that  makes sight possible.</vt:lpstr>
      <vt:lpstr>PowerPoint Presentation</vt:lpstr>
      <vt:lpstr>Discuss</vt:lpstr>
      <vt:lpstr>Discuss</vt:lpstr>
      <vt:lpstr>Discuss</vt:lpstr>
      <vt:lpstr>2. Jesus has the authority  to testify.</vt:lpstr>
      <vt:lpstr>PowerPoint Presentation</vt:lpstr>
      <vt:lpstr>PowerPoint Presentation</vt:lpstr>
      <vt:lpstr>PowerPoint Presentation</vt:lpstr>
      <vt:lpstr>Discuss</vt:lpstr>
      <vt:lpstr>Discuss</vt:lpstr>
      <vt:lpstr>Discuss</vt:lpstr>
      <vt:lpstr>Discuss</vt:lpstr>
      <vt:lpstr>3. To refuse a diagnosis is to  choose spiritual blindness. </vt:lpstr>
      <vt:lpstr>PowerPoint Presentation</vt:lpstr>
      <vt:lpstr>PowerPoint Presentation</vt:lpstr>
      <vt:lpstr>Discuss</vt:lpstr>
      <vt:lpstr>Discuss</vt:lpstr>
      <vt:lpstr>Discuss</vt:lpstr>
      <vt:lpstr>PowerPoint Presentation</vt:lpstr>
      <vt:lpstr>Reflect</vt:lpstr>
      <vt:lpstr>Reflect</vt:lpstr>
      <vt:lpstr>Respond</vt:lpstr>
      <vt:lpstr>Apply</vt:lpstr>
      <vt:lpstr>Apply</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112</cp:revision>
  <dcterms:created xsi:type="dcterms:W3CDTF">2023-07-06T02:28:58Z</dcterms:created>
  <dcterms:modified xsi:type="dcterms:W3CDTF">2026-03-23T22:50:31Z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