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567" r:id="rId5"/>
    <p:sldId id="833" r:id="rId6"/>
    <p:sldId id="834" r:id="rId7"/>
    <p:sldId id="577" r:id="rId8"/>
    <p:sldId id="579" r:id="rId9"/>
    <p:sldId id="574" r:id="rId10"/>
    <p:sldId id="1005" r:id="rId11"/>
    <p:sldId id="1006" r:id="rId12"/>
    <p:sldId id="1007" r:id="rId13"/>
    <p:sldId id="1008" r:id="rId14"/>
    <p:sldId id="1009" r:id="rId15"/>
    <p:sldId id="1010" r:id="rId16"/>
    <p:sldId id="1011" r:id="rId17"/>
    <p:sldId id="632" r:id="rId18"/>
    <p:sldId id="873" r:id="rId19"/>
    <p:sldId id="874" r:id="rId20"/>
    <p:sldId id="793" r:id="rId21"/>
    <p:sldId id="826" r:id="rId22"/>
    <p:sldId id="1012" r:id="rId23"/>
    <p:sldId id="1013" r:id="rId24"/>
    <p:sldId id="1014" r:id="rId25"/>
    <p:sldId id="796" r:id="rId26"/>
    <p:sldId id="918" r:id="rId27"/>
    <p:sldId id="919" r:id="rId28"/>
    <p:sldId id="797" r:id="rId29"/>
    <p:sldId id="825" r:id="rId30"/>
    <p:sldId id="1015" r:id="rId31"/>
    <p:sldId id="1016" r:id="rId32"/>
    <p:sldId id="1017" r:id="rId33"/>
    <p:sldId id="1018" r:id="rId34"/>
    <p:sldId id="1019" r:id="rId35"/>
    <p:sldId id="1020" r:id="rId36"/>
    <p:sldId id="1021" r:id="rId37"/>
    <p:sldId id="814" r:id="rId38"/>
    <p:sldId id="847" r:id="rId39"/>
    <p:sldId id="848" r:id="rId40"/>
    <p:sldId id="771" r:id="rId41"/>
    <p:sldId id="813" r:id="rId42"/>
    <p:sldId id="1004" r:id="rId43"/>
    <p:sldId id="1022" r:id="rId44"/>
    <p:sldId id="850" r:id="rId45"/>
    <p:sldId id="818" r:id="rId4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07" autoAdjust="0"/>
    <p:restoredTop sz="96056"/>
  </p:normalViewPr>
  <p:slideViewPr>
    <p:cSldViewPr>
      <p:cViewPr varScale="1">
        <p:scale>
          <a:sx n="109" d="100"/>
          <a:sy n="109" d="100"/>
        </p:scale>
        <p:origin x="200" y="392"/>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2/24/26</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2/24/26</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38</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CBF01-7CEA-4733-8D54-5072A1BC1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AC5D9-E480-78A8-988C-4AA73356B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49638-05DA-1D90-35FD-51BA2323CB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C8250-2168-FB42-B5D1-03F7AF68A920}"/>
              </a:ext>
            </a:extLst>
          </p:cNvPr>
          <p:cNvSpPr>
            <a:spLocks noGrp="1"/>
          </p:cNvSpPr>
          <p:nvPr>
            <p:ph type="sldNum" sz="quarter" idx="5"/>
          </p:nvPr>
        </p:nvSpPr>
        <p:spPr/>
        <p:txBody>
          <a:bodyPr/>
          <a:lstStyle/>
          <a:p>
            <a:fld id="{B0FCC8D5-6D68-A443-97C0-91AE5977134B}" type="slidenum">
              <a:rPr lang="en-US" smtClean="0"/>
              <a:pPr/>
              <a:t>39</a:t>
            </a:fld>
            <a:endParaRPr lang="en-US" dirty="0"/>
          </a:p>
        </p:txBody>
      </p:sp>
    </p:spTree>
    <p:extLst>
      <p:ext uri="{BB962C8B-B14F-4D97-AF65-F5344CB8AC3E}">
        <p14:creationId xmlns:p14="http://schemas.microsoft.com/office/powerpoint/2010/main" val="107253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AFF8E-641F-A63E-383F-D63E97F9D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469BC-CFDC-AC97-D495-7681A5721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57D32-27A4-E5B1-42CC-4666B8FC9F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781655-B247-8B75-A82A-F99D41FD3B60}"/>
              </a:ext>
            </a:extLst>
          </p:cNvPr>
          <p:cNvSpPr>
            <a:spLocks noGrp="1"/>
          </p:cNvSpPr>
          <p:nvPr>
            <p:ph type="sldNum" sz="quarter" idx="5"/>
          </p:nvPr>
        </p:nvSpPr>
        <p:spPr/>
        <p:txBody>
          <a:bodyPr/>
          <a:lstStyle/>
          <a:p>
            <a:fld id="{B0FCC8D5-6D68-A443-97C0-91AE5977134B}" type="slidenum">
              <a:rPr lang="en-US" smtClean="0"/>
              <a:pPr/>
              <a:t>40</a:t>
            </a:fld>
            <a:endParaRPr lang="en-US" dirty="0"/>
          </a:p>
        </p:txBody>
      </p:sp>
    </p:spTree>
    <p:extLst>
      <p:ext uri="{BB962C8B-B14F-4D97-AF65-F5344CB8AC3E}">
        <p14:creationId xmlns:p14="http://schemas.microsoft.com/office/powerpoint/2010/main" val="169348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41</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BC52-69BA-236F-2FE2-1AFF72DDFEA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1563953-D176-F71A-DE95-354FE54C134F}"/>
              </a:ext>
            </a:extLst>
          </p:cNvPr>
          <p:cNvSpPr>
            <a:spLocks noGrp="1"/>
          </p:cNvSpPr>
          <p:nvPr>
            <p:ph type="body" sz="quarter" idx="23"/>
          </p:nvPr>
        </p:nvSpPr>
        <p:spPr>
          <a:xfrm>
            <a:off x="912812" y="1713198"/>
            <a:ext cx="10363201" cy="3773202"/>
          </a:xfrm>
        </p:spPr>
        <p:txBody>
          <a:bodyPr/>
          <a:lstStyle/>
          <a:p>
            <a:pPr marR="0">
              <a:lnSpc>
                <a:spcPct val="100000"/>
              </a:lnSpc>
              <a:spcBef>
                <a:spcPts val="0"/>
              </a:spcBef>
              <a:spcAft>
                <a:spcPts val="0"/>
              </a:spcAft>
            </a:pPr>
            <a:r>
              <a:rPr lang="en-US" sz="3900" dirty="0"/>
              <a:t>“You are to celebrate the LORD’s </a:t>
            </a:r>
          </a:p>
          <a:p>
            <a:pPr marR="0">
              <a:lnSpc>
                <a:spcPct val="100000"/>
              </a:lnSpc>
              <a:spcBef>
                <a:spcPts val="0"/>
              </a:spcBef>
              <a:spcAft>
                <a:spcPts val="0"/>
              </a:spcAft>
            </a:pPr>
            <a:r>
              <a:rPr lang="en-US" sz="3900" dirty="0"/>
              <a:t>festival on the fifteenth day of the seventh month for seven days after you have gathered the produce of the land. There will be complete rest on the first day and complete rest on the eighth day. </a:t>
            </a:r>
            <a:br>
              <a:rPr lang="en-US" sz="3900" dirty="0"/>
            </a:b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947FCE06-0835-0A10-42C4-31661B977BE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Leviticus 23:33-44</a:t>
            </a:r>
            <a:endParaRPr lang="en-US" dirty="0"/>
          </a:p>
        </p:txBody>
      </p:sp>
    </p:spTree>
    <p:extLst>
      <p:ext uri="{BB962C8B-B14F-4D97-AF65-F5344CB8AC3E}">
        <p14:creationId xmlns:p14="http://schemas.microsoft.com/office/powerpoint/2010/main" val="140807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64966-1E72-3A4C-A668-78426DBCB1E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4928E35-72F8-9B5D-67BF-C4FADB4B2AA8}"/>
              </a:ext>
            </a:extLst>
          </p:cNvPr>
          <p:cNvSpPr>
            <a:spLocks noGrp="1"/>
          </p:cNvSpPr>
          <p:nvPr>
            <p:ph type="body" sz="quarter" idx="23"/>
          </p:nvPr>
        </p:nvSpPr>
        <p:spPr>
          <a:xfrm>
            <a:off x="912812" y="1713198"/>
            <a:ext cx="10363201" cy="3773202"/>
          </a:xfrm>
        </p:spPr>
        <p:txBody>
          <a:bodyPr/>
          <a:lstStyle/>
          <a:p>
            <a:pPr marR="0">
              <a:lnSpc>
                <a:spcPct val="100000"/>
              </a:lnSpc>
              <a:spcBef>
                <a:spcPts val="0"/>
              </a:spcBef>
              <a:spcAft>
                <a:spcPts val="0"/>
              </a:spcAft>
            </a:pPr>
            <a:r>
              <a:rPr lang="en-US" sz="3900" dirty="0"/>
              <a:t>On the first day you are to take the product of majestic trees—palm fronds, boughs of leafy trees, and willows of the brook—and rejoice before the LORD your God for seven days. You are to celebrate it as a festival to the LORD seven days each year. </a:t>
            </a:r>
            <a:br>
              <a:rPr lang="en-US" sz="3900" dirty="0"/>
            </a:b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D96AA53A-3304-7266-F148-FA94CAEE5117}"/>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Leviticus 23:33-44</a:t>
            </a:r>
            <a:endParaRPr lang="en-US" dirty="0"/>
          </a:p>
        </p:txBody>
      </p:sp>
    </p:spTree>
    <p:extLst>
      <p:ext uri="{BB962C8B-B14F-4D97-AF65-F5344CB8AC3E}">
        <p14:creationId xmlns:p14="http://schemas.microsoft.com/office/powerpoint/2010/main" val="87826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B22A8-92FD-A944-D28A-E35935DE500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E73FA22-F4B2-B8CC-29CD-ACFEAE164175}"/>
              </a:ext>
            </a:extLst>
          </p:cNvPr>
          <p:cNvSpPr>
            <a:spLocks noGrp="1"/>
          </p:cNvSpPr>
          <p:nvPr>
            <p:ph type="body" sz="quarter" idx="23"/>
          </p:nvPr>
        </p:nvSpPr>
        <p:spPr>
          <a:xfrm>
            <a:off x="912812" y="1713198"/>
            <a:ext cx="10363201" cy="3773202"/>
          </a:xfrm>
        </p:spPr>
        <p:txBody>
          <a:bodyPr/>
          <a:lstStyle/>
          <a:p>
            <a:pPr marR="0">
              <a:lnSpc>
                <a:spcPct val="100000"/>
              </a:lnSpc>
              <a:spcBef>
                <a:spcPts val="0"/>
              </a:spcBef>
              <a:spcAft>
                <a:spcPts val="0"/>
              </a:spcAft>
            </a:pPr>
            <a:r>
              <a:rPr lang="en-US" sz="3900" dirty="0"/>
              <a:t>This is a permanent statute for you </a:t>
            </a:r>
          </a:p>
          <a:p>
            <a:pPr marR="0">
              <a:lnSpc>
                <a:spcPct val="100000"/>
              </a:lnSpc>
              <a:spcBef>
                <a:spcPts val="0"/>
              </a:spcBef>
              <a:spcAft>
                <a:spcPts val="0"/>
              </a:spcAft>
            </a:pPr>
            <a:r>
              <a:rPr lang="en-US" sz="3900" dirty="0"/>
              <a:t>throughout your generations; celebrate it in the seventh month. You are to live in shelters for seven days.</a:t>
            </a:r>
            <a:br>
              <a:rPr lang="en-US" sz="3900" dirty="0"/>
            </a:br>
            <a:br>
              <a:rPr lang="en-US" sz="3900" dirty="0"/>
            </a:b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C040EBCE-7FA2-F67A-A637-9B06BF8A74C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Leviticus 23:33-44</a:t>
            </a:r>
            <a:endParaRPr lang="en-US" dirty="0"/>
          </a:p>
        </p:txBody>
      </p:sp>
    </p:spTree>
    <p:extLst>
      <p:ext uri="{BB962C8B-B14F-4D97-AF65-F5344CB8AC3E}">
        <p14:creationId xmlns:p14="http://schemas.microsoft.com/office/powerpoint/2010/main" val="277310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79644-9A46-117E-A0BB-9B1C6C43CBE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4ABB186-E09F-BAFC-D046-A379FD2A575D}"/>
              </a:ext>
            </a:extLst>
          </p:cNvPr>
          <p:cNvSpPr>
            <a:spLocks noGrp="1"/>
          </p:cNvSpPr>
          <p:nvPr>
            <p:ph type="body" sz="quarter" idx="23"/>
          </p:nvPr>
        </p:nvSpPr>
        <p:spPr>
          <a:xfrm>
            <a:off x="912812" y="1713198"/>
            <a:ext cx="10363201" cy="3773202"/>
          </a:xfrm>
        </p:spPr>
        <p:txBody>
          <a:bodyPr/>
          <a:lstStyle/>
          <a:p>
            <a:pPr marR="0">
              <a:lnSpc>
                <a:spcPct val="100000"/>
              </a:lnSpc>
              <a:spcBef>
                <a:spcPts val="0"/>
              </a:spcBef>
              <a:spcAft>
                <a:spcPts val="0"/>
              </a:spcAft>
            </a:pPr>
            <a:r>
              <a:rPr lang="en-US" sz="3900" dirty="0"/>
              <a:t>All the native-born of Israel must live in shelters, so that your generations may know that I made the Israelites live in shelters when I brought them out of the land of Egypt; I am the LORD your God.” So Moses declared the LORD’s appointed times to the Israelites.</a:t>
            </a:r>
          </a:p>
        </p:txBody>
      </p:sp>
      <p:sp>
        <p:nvSpPr>
          <p:cNvPr id="2" name="Text Placeholder 2">
            <a:extLst>
              <a:ext uri="{FF2B5EF4-FFF2-40B4-BE49-F238E27FC236}">
                <a16:creationId xmlns:a16="http://schemas.microsoft.com/office/drawing/2014/main" id="{967345A7-06FC-8227-FA24-0AAF9EF584AE}"/>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Leviticus 23:33-44</a:t>
            </a:r>
            <a:endParaRPr lang="en-US" dirty="0"/>
          </a:p>
        </p:txBody>
      </p:sp>
    </p:spTree>
    <p:extLst>
      <p:ext uri="{BB962C8B-B14F-4D97-AF65-F5344CB8AC3E}">
        <p14:creationId xmlns:p14="http://schemas.microsoft.com/office/powerpoint/2010/main" val="320068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Why is it important that we remember God’s work in the past? How does that impact the present and future? </a:t>
            </a:r>
          </a:p>
        </p:txBody>
      </p:sp>
    </p:spTree>
    <p:extLst>
      <p:ext uri="{BB962C8B-B14F-4D97-AF65-F5344CB8AC3E}">
        <p14:creationId xmlns:p14="http://schemas.microsoft.com/office/powerpoint/2010/main" val="200887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How did the presence </a:t>
            </a:r>
          </a:p>
          <a:p>
            <a:r>
              <a:rPr lang="en-US" sz="4000" b="1" dirty="0"/>
              <a:t>of temporary dwellings point to the ultimate dwelling of God’s people? How is this still true for us?</a:t>
            </a:r>
          </a:p>
        </p:txBody>
      </p:sp>
    </p:spTree>
    <p:extLst>
      <p:ext uri="{BB962C8B-B14F-4D97-AF65-F5344CB8AC3E}">
        <p14:creationId xmlns:p14="http://schemas.microsoft.com/office/powerpoint/2010/main" val="214345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What practices might </a:t>
            </a:r>
          </a:p>
          <a:p>
            <a:r>
              <a:rPr lang="en-US" sz="4000" b="1" dirty="0"/>
              <a:t>we take up to regularly remember God’s work in our lives and throughout time? </a:t>
            </a:r>
          </a:p>
        </p:txBody>
      </p:sp>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Tree>
    <p:extLst>
      <p:ext uri="{BB962C8B-B14F-4D97-AF65-F5344CB8AC3E}">
        <p14:creationId xmlns:p14="http://schemas.microsoft.com/office/powerpoint/2010/main" val="4201980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“Show Yourself”: When Human </a:t>
            </a:r>
            <a:r>
              <a:rPr lang="en-US" sz="5500" u="sng" dirty="0"/>
              <a:t>Urgency</a:t>
            </a:r>
            <a:r>
              <a:rPr lang="en-US" sz="5500" dirty="0"/>
              <a:t> Tries to Force Divine </a:t>
            </a:r>
            <a:r>
              <a:rPr lang="en-US" sz="5500" u="sng" dirty="0"/>
              <a:t>Timing</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1040058" y="1764038"/>
            <a:ext cx="10141394" cy="4565574"/>
          </a:xfrm>
        </p:spPr>
        <p:txBody>
          <a:bodyPr/>
          <a:lstStyle/>
          <a:p>
            <a:pPr>
              <a:lnSpc>
                <a:spcPct val="100000"/>
              </a:lnSpc>
              <a:spcAft>
                <a:spcPts val="0"/>
              </a:spcAft>
            </a:pPr>
            <a:r>
              <a:rPr lang="en-US" sz="4000" dirty="0"/>
              <a:t>After this, Jesus traveled in Galilee since he did not want to travel in Judea because the Jews were trying to kill him. The Jewish Festival of Shelters was near. So his brothers said to him, “Leave here and go to Judea so that your disciples can see your works that you are doing.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7:1-9</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AA88-5D6C-0A45-FBE5-00C78276681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01F5E7B-A125-E075-7169-9C45DE76EF1F}"/>
              </a:ext>
            </a:extLst>
          </p:cNvPr>
          <p:cNvSpPr>
            <a:spLocks noGrp="1"/>
          </p:cNvSpPr>
          <p:nvPr>
            <p:ph type="body" sz="quarter" idx="23"/>
          </p:nvPr>
        </p:nvSpPr>
        <p:spPr>
          <a:xfrm>
            <a:off x="1040058" y="1764038"/>
            <a:ext cx="10141394" cy="4565574"/>
          </a:xfrm>
        </p:spPr>
        <p:txBody>
          <a:bodyPr/>
          <a:lstStyle/>
          <a:p>
            <a:pPr>
              <a:lnSpc>
                <a:spcPct val="112000"/>
              </a:lnSpc>
              <a:spcAft>
                <a:spcPts val="0"/>
              </a:spcAft>
            </a:pPr>
            <a:r>
              <a:rPr lang="en-US" sz="4000" dirty="0"/>
              <a:t>For no one does anything in secret </a:t>
            </a:r>
          </a:p>
          <a:p>
            <a:pPr>
              <a:lnSpc>
                <a:spcPct val="112000"/>
              </a:lnSpc>
              <a:spcAft>
                <a:spcPts val="0"/>
              </a:spcAft>
            </a:pPr>
            <a:r>
              <a:rPr lang="en-US" sz="4000" dirty="0"/>
              <a:t>while he’s seeking public recognition. If you do these things, show yourself to the world.” (For not even his brothers believed in him.)</a:t>
            </a:r>
          </a:p>
          <a:p>
            <a:pPr>
              <a:lnSpc>
                <a:spcPct val="112000"/>
              </a:lnSpc>
              <a:spcAft>
                <a:spcPts val="0"/>
              </a:spcAft>
            </a:pP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E3CB5718-3913-E5DD-A36D-E0BE690EB79D}"/>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7:1-9</a:t>
            </a:r>
            <a:endParaRPr lang="en-US" dirty="0"/>
          </a:p>
        </p:txBody>
      </p:sp>
    </p:spTree>
    <p:extLst>
      <p:ext uri="{BB962C8B-B14F-4D97-AF65-F5344CB8AC3E}">
        <p14:creationId xmlns:p14="http://schemas.microsoft.com/office/powerpoint/2010/main" val="171438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pPr>
              <a:lnSpc>
                <a:spcPct val="100000"/>
              </a:lnSpc>
            </a:pPr>
            <a:endParaRPr lang="en-US" sz="4000" b="0" dirty="0">
              <a:solidFill>
                <a:schemeClr val="accent3"/>
              </a:solidFill>
              <a:latin typeface="Montserrat Light" pitchFamily="2" charset="77"/>
            </a:endParaRPr>
          </a:p>
          <a:p>
            <a:pPr>
              <a:lnSpc>
                <a:spcPct val="100000"/>
              </a:lnSpc>
            </a:pPr>
            <a:endParaRPr lang="en-US" sz="2800" dirty="0">
              <a:solidFill>
                <a:schemeClr val="accent3"/>
              </a:solidFill>
              <a:latin typeface="Montserrat ExtraBold" pitchFamily="2" charset="77"/>
            </a:endParaRPr>
          </a:p>
          <a:p>
            <a:pPr>
              <a:lnSpc>
                <a:spcPct val="100000"/>
              </a:lnSpc>
            </a:pPr>
            <a:r>
              <a:rPr lang="en-US" sz="2800" dirty="0">
                <a:solidFill>
                  <a:schemeClr val="accent3"/>
                </a:solidFill>
                <a:latin typeface="Montserrat ExtraBold" pitchFamily="2" charset="77"/>
              </a:rPr>
              <a:t>Session fourteen:</a:t>
            </a:r>
            <a:r>
              <a:rPr lang="en-US" sz="2800" b="0" dirty="0">
                <a:solidFill>
                  <a:schemeClr val="accent3"/>
                </a:solidFill>
                <a:latin typeface="Montserrat Medium" pitchFamily="2" charset="77"/>
              </a:rPr>
              <a:t> The Feast of Tabernacles and Jesus’s Teaching</a:t>
            </a:r>
          </a:p>
          <a:p>
            <a:pPr>
              <a:lnSpc>
                <a:spcPct val="100000"/>
              </a:lnSpc>
            </a:pP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84412" y="39624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F4066-1782-E49A-FDCC-47F00684F47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19246E2-5291-2768-DB54-411AF4990389}"/>
              </a:ext>
            </a:extLst>
          </p:cNvPr>
          <p:cNvSpPr>
            <a:spLocks noGrp="1"/>
          </p:cNvSpPr>
          <p:nvPr>
            <p:ph type="body" sz="quarter" idx="23"/>
          </p:nvPr>
        </p:nvSpPr>
        <p:spPr>
          <a:xfrm>
            <a:off x="1040058" y="1764038"/>
            <a:ext cx="10141394" cy="4565574"/>
          </a:xfrm>
        </p:spPr>
        <p:txBody>
          <a:bodyPr/>
          <a:lstStyle/>
          <a:p>
            <a:pPr>
              <a:lnSpc>
                <a:spcPct val="112000"/>
              </a:lnSpc>
              <a:spcAft>
                <a:spcPts val="0"/>
              </a:spcAft>
            </a:pPr>
            <a:r>
              <a:rPr lang="en-US" sz="4000" dirty="0"/>
              <a:t>Jesus told them, “My time has </a:t>
            </a:r>
          </a:p>
          <a:p>
            <a:pPr>
              <a:lnSpc>
                <a:spcPct val="112000"/>
              </a:lnSpc>
              <a:spcAft>
                <a:spcPts val="0"/>
              </a:spcAft>
            </a:pPr>
            <a:r>
              <a:rPr lang="en-US" sz="4000" dirty="0"/>
              <a:t>not yet arrived, but your time is always at hand. The world cannot hate you, but it does hate me because I testify about it—that its works are evil. </a:t>
            </a:r>
          </a:p>
          <a:p>
            <a:pPr>
              <a:lnSpc>
                <a:spcPct val="112000"/>
              </a:lnSpc>
              <a:spcAft>
                <a:spcPts val="0"/>
              </a:spcAft>
            </a:pP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4D13786B-431C-4418-64AE-07E124DF5FC1}"/>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7:1-9</a:t>
            </a:r>
            <a:endParaRPr lang="en-US" dirty="0"/>
          </a:p>
        </p:txBody>
      </p:sp>
    </p:spTree>
    <p:extLst>
      <p:ext uri="{BB962C8B-B14F-4D97-AF65-F5344CB8AC3E}">
        <p14:creationId xmlns:p14="http://schemas.microsoft.com/office/powerpoint/2010/main" val="547928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34E61-3890-5E3B-B055-C04AFE34AEE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1EA8374-8DF9-F46C-B24D-CA6E3EFF1094}"/>
              </a:ext>
            </a:extLst>
          </p:cNvPr>
          <p:cNvSpPr>
            <a:spLocks noGrp="1"/>
          </p:cNvSpPr>
          <p:nvPr>
            <p:ph type="body" sz="quarter" idx="23"/>
          </p:nvPr>
        </p:nvSpPr>
        <p:spPr>
          <a:xfrm>
            <a:off x="1040058" y="1764038"/>
            <a:ext cx="10141394" cy="4565574"/>
          </a:xfrm>
        </p:spPr>
        <p:txBody>
          <a:bodyPr/>
          <a:lstStyle/>
          <a:p>
            <a:pPr>
              <a:lnSpc>
                <a:spcPct val="112000"/>
              </a:lnSpc>
              <a:spcAft>
                <a:spcPts val="0"/>
              </a:spcAft>
            </a:pPr>
            <a:r>
              <a:rPr lang="en-US" sz="4000" dirty="0"/>
              <a:t>Go up to the festival yourselves. I’m not going up to this festival, because my time has not yet fully come.” After he had said these things, he stayed in Galilee.</a:t>
            </a:r>
          </a:p>
        </p:txBody>
      </p:sp>
      <p:sp>
        <p:nvSpPr>
          <p:cNvPr id="2" name="Text Placeholder 2">
            <a:extLst>
              <a:ext uri="{FF2B5EF4-FFF2-40B4-BE49-F238E27FC236}">
                <a16:creationId xmlns:a16="http://schemas.microsoft.com/office/drawing/2014/main" id="{4F7ED317-DF92-43A3-7885-1D9D66C190B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7:1-9</a:t>
            </a:r>
            <a:endParaRPr lang="en-US" dirty="0"/>
          </a:p>
        </p:txBody>
      </p:sp>
    </p:spTree>
    <p:extLst>
      <p:ext uri="{BB962C8B-B14F-4D97-AF65-F5344CB8AC3E}">
        <p14:creationId xmlns:p14="http://schemas.microsoft.com/office/powerpoint/2010/main" val="156827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457200"/>
            <a:ext cx="7391399" cy="5943600"/>
          </a:xfrm>
        </p:spPr>
        <p:txBody>
          <a:bodyPr anchor="ctr"/>
          <a:lstStyle/>
          <a:p>
            <a:r>
              <a:rPr lang="en-US" sz="4200" b="1" dirty="0"/>
              <a:t>Why are we often drawn </a:t>
            </a:r>
          </a:p>
          <a:p>
            <a:r>
              <a:rPr lang="en-US" sz="4200" b="1" dirty="0"/>
              <a:t>to spectacle as proof of legitimacy? How might we miss what God is doing if we’re only expecting something grand? </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What did </a:t>
            </a:r>
          </a:p>
          <a:p>
            <a:r>
              <a:rPr lang="en-US" sz="4200" b="1" dirty="0"/>
              <a:t>Jesus’s response to His brothers reveal about </a:t>
            </a:r>
          </a:p>
          <a:p>
            <a:r>
              <a:rPr lang="en-US" sz="4200" b="1" dirty="0"/>
              <a:t>His mission?</a:t>
            </a:r>
          </a:p>
        </p:txBody>
      </p:sp>
    </p:spTree>
    <p:extLst>
      <p:ext uri="{BB962C8B-B14F-4D97-AF65-F5344CB8AC3E}">
        <p14:creationId xmlns:p14="http://schemas.microsoft.com/office/powerpoint/2010/main" val="2698932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88D8-EB58-B7A0-20B9-1836C8D090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F891A0-D516-3CAE-805D-15AAE065AC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30DFFD5-2236-B45A-3208-23BD5171A1A7}"/>
              </a:ext>
            </a:extLst>
          </p:cNvPr>
          <p:cNvSpPr>
            <a:spLocks noGrp="1"/>
          </p:cNvSpPr>
          <p:nvPr>
            <p:ph type="body" sz="quarter" idx="19"/>
          </p:nvPr>
        </p:nvSpPr>
        <p:spPr>
          <a:xfrm>
            <a:off x="4037013" y="381000"/>
            <a:ext cx="7391399" cy="5943600"/>
          </a:xfrm>
        </p:spPr>
        <p:txBody>
          <a:bodyPr anchor="ctr"/>
          <a:lstStyle/>
          <a:p>
            <a:r>
              <a:rPr lang="en-US" sz="4200" b="1" dirty="0"/>
              <a:t>What is a “not yet” in </a:t>
            </a:r>
          </a:p>
          <a:p>
            <a:r>
              <a:rPr lang="en-US" sz="4200" b="1" dirty="0"/>
              <a:t>your life? How can the testimony of Jesus’s own brothers encourage you in your waiting? </a:t>
            </a:r>
          </a:p>
        </p:txBody>
      </p:sp>
    </p:spTree>
    <p:extLst>
      <p:ext uri="{BB962C8B-B14F-4D97-AF65-F5344CB8AC3E}">
        <p14:creationId xmlns:p14="http://schemas.microsoft.com/office/powerpoint/2010/main" val="1611052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000" dirty="0"/>
              <a:t>3.</a:t>
            </a:r>
            <a:r>
              <a:rPr lang="en-US" sz="5000" u="sng" dirty="0"/>
              <a:t> Authority </a:t>
            </a:r>
            <a:r>
              <a:rPr lang="en-US" sz="5000" dirty="0"/>
              <a:t>Without </a:t>
            </a:r>
            <a:br>
              <a:rPr lang="en-US" sz="5000" dirty="0"/>
            </a:br>
            <a:r>
              <a:rPr lang="en-US" sz="5000" u="sng" dirty="0"/>
              <a:t>Applause</a:t>
            </a:r>
            <a:r>
              <a:rPr lang="en-US" sz="5000" dirty="0"/>
              <a:t>: Teaching and Healing from </a:t>
            </a:r>
            <a:r>
              <a:rPr lang="en-US" sz="5000"/>
              <a:t>the Father.</a:t>
            </a:r>
            <a:endParaRPr lang="en-US" sz="5000" dirty="0"/>
          </a:p>
        </p:txBody>
      </p:sp>
    </p:spTree>
    <p:extLst>
      <p:ext uri="{BB962C8B-B14F-4D97-AF65-F5344CB8AC3E}">
        <p14:creationId xmlns:p14="http://schemas.microsoft.com/office/powerpoint/2010/main" val="3631798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After his brothers had gone up to the</a:t>
            </a:r>
          </a:p>
          <a:p>
            <a:pPr>
              <a:lnSpc>
                <a:spcPct val="112000"/>
              </a:lnSpc>
              <a:spcAft>
                <a:spcPts val="0"/>
              </a:spcAft>
            </a:pPr>
            <a:r>
              <a:rPr lang="en-US" sz="3900" dirty="0"/>
              <a:t> festival, then he also went up, not openly but secretly. The Jews were looking for him at the festival and saying, “Where is he?” And there was a lot of murmuring about him among </a:t>
            </a:r>
          </a:p>
          <a:p>
            <a:pPr>
              <a:lnSpc>
                <a:spcPct val="112000"/>
              </a:lnSpc>
              <a:spcAft>
                <a:spcPts val="0"/>
              </a:spcAft>
            </a:pPr>
            <a:r>
              <a:rPr lang="en-US" sz="3900" dirty="0"/>
              <a:t>the crowds. </a:t>
            </a:r>
            <a:r>
              <a:rPr lang="en-US" sz="3600" dirty="0">
                <a:solidFill>
                  <a:srgbClr val="CFBEB2"/>
                </a:solidFill>
              </a:rPr>
              <a:t>→</a:t>
            </a:r>
            <a:endParaRPr lang="en-US" sz="36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7:10-24</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C35C9-C8DA-7947-D50F-958BCD83C1F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B655D9E-D7A4-4841-0477-173B23B521C6}"/>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Some were saying, “He’s a good man.” Others were saying, “No, on the contrary, he’s deceiving the people.” Still, nobody was talking publicly about him for fear of the Jews.</a:t>
            </a:r>
          </a:p>
          <a:p>
            <a:pPr>
              <a:lnSpc>
                <a:spcPct val="112000"/>
              </a:lnSpc>
              <a:spcAft>
                <a:spcPts val="0"/>
              </a:spcAft>
            </a:pPr>
            <a:endParaRPr lang="en-US" sz="3900" dirty="0"/>
          </a:p>
          <a:p>
            <a:pPr>
              <a:lnSpc>
                <a:spcPct val="112000"/>
              </a:lnSpc>
              <a:spcAft>
                <a:spcPts val="0"/>
              </a:spcAft>
            </a:pPr>
            <a:r>
              <a:rPr lang="en-US" sz="3600" dirty="0">
                <a:solidFill>
                  <a:srgbClr val="CFBEB2"/>
                </a:solidFill>
              </a:rPr>
              <a:t>→</a:t>
            </a:r>
            <a:endParaRPr lang="en-US" sz="3600" dirty="0"/>
          </a:p>
        </p:txBody>
      </p:sp>
      <p:sp>
        <p:nvSpPr>
          <p:cNvPr id="2" name="Text Placeholder 2">
            <a:extLst>
              <a:ext uri="{FF2B5EF4-FFF2-40B4-BE49-F238E27FC236}">
                <a16:creationId xmlns:a16="http://schemas.microsoft.com/office/drawing/2014/main" id="{C9873F6A-7CB2-DF80-9B76-C13FE3F31198}"/>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7:10-24</a:t>
            </a:r>
            <a:endParaRPr lang="en-US" dirty="0"/>
          </a:p>
        </p:txBody>
      </p:sp>
    </p:spTree>
    <p:extLst>
      <p:ext uri="{BB962C8B-B14F-4D97-AF65-F5344CB8AC3E}">
        <p14:creationId xmlns:p14="http://schemas.microsoft.com/office/powerpoint/2010/main" val="884607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437ED-C80D-1F0C-8E74-D14330875E6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B7CF82A-2518-57DC-E6B8-AEB56685CCE7}"/>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When the festival was already half over, Jesus went up into the temple and began to teach. Then the Jews were amazed and said, “How is this man so learned, since he hasn’t been trained?”</a:t>
            </a:r>
          </a:p>
          <a:p>
            <a:pPr>
              <a:lnSpc>
                <a:spcPct val="112000"/>
              </a:lnSpc>
              <a:spcAft>
                <a:spcPts val="0"/>
              </a:spcAft>
            </a:pPr>
            <a:r>
              <a:rPr lang="en-US" sz="3600" dirty="0">
                <a:solidFill>
                  <a:srgbClr val="CFBEB2"/>
                </a:solidFill>
              </a:rPr>
              <a:t>→</a:t>
            </a:r>
            <a:endParaRPr lang="en-US" sz="3600" dirty="0"/>
          </a:p>
        </p:txBody>
      </p:sp>
      <p:sp>
        <p:nvSpPr>
          <p:cNvPr id="2" name="Text Placeholder 2">
            <a:extLst>
              <a:ext uri="{FF2B5EF4-FFF2-40B4-BE49-F238E27FC236}">
                <a16:creationId xmlns:a16="http://schemas.microsoft.com/office/drawing/2014/main" id="{47F5F590-FCE5-BE0B-CE06-92400B85D08B}"/>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7:10-24</a:t>
            </a:r>
            <a:endParaRPr lang="en-US" dirty="0"/>
          </a:p>
        </p:txBody>
      </p:sp>
    </p:spTree>
    <p:extLst>
      <p:ext uri="{BB962C8B-B14F-4D97-AF65-F5344CB8AC3E}">
        <p14:creationId xmlns:p14="http://schemas.microsoft.com/office/powerpoint/2010/main" val="3133052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0ECD4-3F9F-8893-C41F-AA98BB8991A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CEA4460-13D8-F191-EDE5-51B0DCA1A224}"/>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Jesus answered them, “My teaching isn’t mine but is from the one who sent me. If anyone wants to do his will, he will know whether the teaching is from God or whether I am speaking on my own. </a:t>
            </a:r>
          </a:p>
          <a:p>
            <a:pPr>
              <a:lnSpc>
                <a:spcPct val="112000"/>
              </a:lnSpc>
              <a:spcAft>
                <a:spcPts val="0"/>
              </a:spcAft>
            </a:pPr>
            <a:r>
              <a:rPr lang="en-US" sz="3600" dirty="0">
                <a:solidFill>
                  <a:srgbClr val="CFBEB2"/>
                </a:solidFill>
              </a:rPr>
              <a:t>→</a:t>
            </a:r>
            <a:endParaRPr lang="en-US" sz="3600" dirty="0"/>
          </a:p>
        </p:txBody>
      </p:sp>
      <p:sp>
        <p:nvSpPr>
          <p:cNvPr id="2" name="Text Placeholder 2">
            <a:extLst>
              <a:ext uri="{FF2B5EF4-FFF2-40B4-BE49-F238E27FC236}">
                <a16:creationId xmlns:a16="http://schemas.microsoft.com/office/drawing/2014/main" id="{95BB2730-72F3-A1FD-67CF-FD3750D3A30F}"/>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7:10-24</a:t>
            </a:r>
            <a:endParaRPr lang="en-US" dirty="0"/>
          </a:p>
        </p:txBody>
      </p:sp>
    </p:spTree>
    <p:extLst>
      <p:ext uri="{BB962C8B-B14F-4D97-AF65-F5344CB8AC3E}">
        <p14:creationId xmlns:p14="http://schemas.microsoft.com/office/powerpoint/2010/main" val="207519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133600"/>
            <a:ext cx="9982200" cy="3810000"/>
          </a:xfrm>
        </p:spPr>
        <p:txBody>
          <a:bodyPr/>
          <a:lstStyle/>
          <a:p>
            <a:pPr>
              <a:lnSpc>
                <a:spcPct val="100000"/>
              </a:lnSpc>
            </a:pPr>
            <a:r>
              <a:rPr lang="en-US" sz="4000" dirty="0"/>
              <a:t>How do you respond when it seems </a:t>
            </a:r>
          </a:p>
          <a:p>
            <a:pPr>
              <a:lnSpc>
                <a:spcPct val="100000"/>
              </a:lnSpc>
            </a:pPr>
            <a:r>
              <a:rPr lang="en-US" sz="4000" dirty="0"/>
              <a:t>God delays? How might faith increase as we learn to trust His perfect timing?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C444C-1481-8E8D-43A3-EFAB2630F1E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28AF6E9-5E30-E833-D9E1-0F39459E91A3}"/>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The one who speaks on his own seeks his own glory; but he who seeks the glory of the one who sent him is true, and there is no unrighteousness in him. Didn’t Moses give you the law? Yet none of you keeps the law. Why are you trying to kill me?” </a:t>
            </a:r>
            <a:r>
              <a:rPr lang="en-US" sz="3600" dirty="0">
                <a:solidFill>
                  <a:srgbClr val="CFBEB2"/>
                </a:solidFill>
              </a:rPr>
              <a:t>→</a:t>
            </a:r>
            <a:endParaRPr lang="en-US" sz="3600" dirty="0"/>
          </a:p>
        </p:txBody>
      </p:sp>
      <p:sp>
        <p:nvSpPr>
          <p:cNvPr id="2" name="Text Placeholder 2">
            <a:extLst>
              <a:ext uri="{FF2B5EF4-FFF2-40B4-BE49-F238E27FC236}">
                <a16:creationId xmlns:a16="http://schemas.microsoft.com/office/drawing/2014/main" id="{FFAC0337-A77F-479A-499E-CFEEF5D29ED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7:10-24</a:t>
            </a:r>
            <a:endParaRPr lang="en-US" dirty="0"/>
          </a:p>
        </p:txBody>
      </p:sp>
    </p:spTree>
    <p:extLst>
      <p:ext uri="{BB962C8B-B14F-4D97-AF65-F5344CB8AC3E}">
        <p14:creationId xmlns:p14="http://schemas.microsoft.com/office/powerpoint/2010/main" val="1974623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6F44A-4EA0-74D9-1D9C-1E4BE6C0172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3D7D615-4941-DB3D-1F05-7056E0FD5BED}"/>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“You have a demon!” the crowd responded. “Who is trying to kill you?”</a:t>
            </a:r>
          </a:p>
          <a:p>
            <a:pPr>
              <a:lnSpc>
                <a:spcPct val="112000"/>
              </a:lnSpc>
              <a:spcAft>
                <a:spcPts val="0"/>
              </a:spcAft>
            </a:pPr>
            <a:endParaRPr lang="en-US" sz="3900" dirty="0"/>
          </a:p>
          <a:p>
            <a:pPr>
              <a:lnSpc>
                <a:spcPct val="112000"/>
              </a:lnSpc>
              <a:spcAft>
                <a:spcPts val="0"/>
              </a:spcAft>
            </a:pPr>
            <a:r>
              <a:rPr lang="en-US" sz="3900" dirty="0"/>
              <a:t>“I performed one work, and you are all amazed,” Jesus answered. </a:t>
            </a:r>
          </a:p>
          <a:p>
            <a:pPr>
              <a:lnSpc>
                <a:spcPct val="112000"/>
              </a:lnSpc>
              <a:spcAft>
                <a:spcPts val="0"/>
              </a:spcAft>
            </a:pPr>
            <a:r>
              <a:rPr lang="en-US" sz="3600" dirty="0">
                <a:solidFill>
                  <a:srgbClr val="CFBEB2"/>
                </a:solidFill>
              </a:rPr>
              <a:t>→</a:t>
            </a:r>
            <a:endParaRPr lang="en-US" sz="3600" dirty="0"/>
          </a:p>
        </p:txBody>
      </p:sp>
      <p:sp>
        <p:nvSpPr>
          <p:cNvPr id="2" name="Text Placeholder 2">
            <a:extLst>
              <a:ext uri="{FF2B5EF4-FFF2-40B4-BE49-F238E27FC236}">
                <a16:creationId xmlns:a16="http://schemas.microsoft.com/office/drawing/2014/main" id="{AD8CF7CC-153B-065A-300A-99003C27AB2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7:10-24</a:t>
            </a:r>
            <a:endParaRPr lang="en-US" dirty="0"/>
          </a:p>
        </p:txBody>
      </p:sp>
    </p:spTree>
    <p:extLst>
      <p:ext uri="{BB962C8B-B14F-4D97-AF65-F5344CB8AC3E}">
        <p14:creationId xmlns:p14="http://schemas.microsoft.com/office/powerpoint/2010/main" val="2589610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685DD-1B3F-C129-2090-AE35B78EADB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34EE35E-1F40-ED0E-E37E-81EDA0CF90A4}"/>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“This is why Moses has given you circumcision —not that it comes from Moses but from the fathers —and you circumcise a man on the Sabbath.</a:t>
            </a:r>
          </a:p>
          <a:p>
            <a:pPr>
              <a:lnSpc>
                <a:spcPct val="112000"/>
              </a:lnSpc>
              <a:spcAft>
                <a:spcPts val="0"/>
              </a:spcAft>
            </a:pPr>
            <a:r>
              <a:rPr lang="en-US" sz="3600" dirty="0">
                <a:solidFill>
                  <a:srgbClr val="CFBEB2"/>
                </a:solidFill>
              </a:rPr>
              <a:t>→</a:t>
            </a:r>
            <a:endParaRPr lang="en-US" sz="3600" dirty="0"/>
          </a:p>
        </p:txBody>
      </p:sp>
      <p:sp>
        <p:nvSpPr>
          <p:cNvPr id="2" name="Text Placeholder 2">
            <a:extLst>
              <a:ext uri="{FF2B5EF4-FFF2-40B4-BE49-F238E27FC236}">
                <a16:creationId xmlns:a16="http://schemas.microsoft.com/office/drawing/2014/main" id="{9E142CAC-EB42-EA1E-400E-295118FB229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7:10-24</a:t>
            </a:r>
            <a:endParaRPr lang="en-US" dirty="0"/>
          </a:p>
        </p:txBody>
      </p:sp>
    </p:spTree>
    <p:extLst>
      <p:ext uri="{BB962C8B-B14F-4D97-AF65-F5344CB8AC3E}">
        <p14:creationId xmlns:p14="http://schemas.microsoft.com/office/powerpoint/2010/main" val="669928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2BB2A-F147-73BA-0578-B90107A0B3E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C158427-2C00-E08C-0C9C-991C39995B54}"/>
              </a:ext>
            </a:extLst>
          </p:cNvPr>
          <p:cNvSpPr>
            <a:spLocks noGrp="1"/>
          </p:cNvSpPr>
          <p:nvPr>
            <p:ph type="body" sz="quarter" idx="23"/>
          </p:nvPr>
        </p:nvSpPr>
        <p:spPr>
          <a:xfrm>
            <a:off x="760412" y="1869278"/>
            <a:ext cx="10667999" cy="4531522"/>
          </a:xfrm>
        </p:spPr>
        <p:txBody>
          <a:bodyPr/>
          <a:lstStyle/>
          <a:p>
            <a:pPr>
              <a:lnSpc>
                <a:spcPct val="112000"/>
              </a:lnSpc>
              <a:spcAft>
                <a:spcPts val="0"/>
              </a:spcAft>
            </a:pPr>
            <a:r>
              <a:rPr lang="en-US" sz="3900" dirty="0"/>
              <a:t>If a man receives circumcision on the Sabbath so that the law of Moses won’t be broken, are you angry at me because I made a man entirely well on the Sabbath? Stop judging according to outward appearances; rather judge according to righteous judgment.”</a:t>
            </a:r>
            <a:endParaRPr lang="en-US" sz="3600" dirty="0"/>
          </a:p>
        </p:txBody>
      </p:sp>
      <p:sp>
        <p:nvSpPr>
          <p:cNvPr id="2" name="Text Placeholder 2">
            <a:extLst>
              <a:ext uri="{FF2B5EF4-FFF2-40B4-BE49-F238E27FC236}">
                <a16:creationId xmlns:a16="http://schemas.microsoft.com/office/drawing/2014/main" id="{5257C621-63EE-C654-82BC-1F0C5B91E0E7}"/>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7:10-24</a:t>
            </a:r>
            <a:endParaRPr lang="en-US" dirty="0"/>
          </a:p>
        </p:txBody>
      </p:sp>
    </p:spTree>
    <p:extLst>
      <p:ext uri="{BB962C8B-B14F-4D97-AF65-F5344CB8AC3E}">
        <p14:creationId xmlns:p14="http://schemas.microsoft.com/office/powerpoint/2010/main" val="2327475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200" b="1" dirty="0"/>
              <a:t>Why did Jesus’s quiet authority often unsettle people? How have you seen that truth?</a:t>
            </a:r>
          </a:p>
        </p:txBody>
      </p:sp>
    </p:spTree>
    <p:extLst>
      <p:ext uri="{BB962C8B-B14F-4D97-AF65-F5344CB8AC3E}">
        <p14:creationId xmlns:p14="http://schemas.microsoft.com/office/powerpoint/2010/main" val="2555783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How can we learn to judge according to “righteous judgment”? </a:t>
            </a:r>
          </a:p>
        </p:txBody>
      </p:sp>
    </p:spTree>
    <p:extLst>
      <p:ext uri="{BB962C8B-B14F-4D97-AF65-F5344CB8AC3E}">
        <p14:creationId xmlns:p14="http://schemas.microsoft.com/office/powerpoint/2010/main" val="1840241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457200"/>
            <a:ext cx="7391399" cy="5943600"/>
          </a:xfrm>
        </p:spPr>
        <p:txBody>
          <a:bodyPr anchor="ctr"/>
          <a:lstStyle/>
          <a:p>
            <a:r>
              <a:rPr lang="en-US" sz="4000" b="1" dirty="0"/>
              <a:t>How can you learn to </a:t>
            </a:r>
          </a:p>
          <a:p>
            <a:r>
              <a:rPr lang="en-US" sz="4000" b="1" dirty="0"/>
              <a:t>discern God’s voice when it lacks spectacle? In other words, how do you encounter Him in the quiet, everyday moments of life?</a:t>
            </a:r>
          </a:p>
        </p:txBody>
      </p:sp>
    </p:spTree>
    <p:extLst>
      <p:ext uri="{BB962C8B-B14F-4D97-AF65-F5344CB8AC3E}">
        <p14:creationId xmlns:p14="http://schemas.microsoft.com/office/powerpoint/2010/main" val="2496776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736FE31F-E751-E1DC-7305-8E92DA120B1A}"/>
              </a:ext>
            </a:extLst>
          </p:cNvPr>
          <p:cNvSpPr txBox="1">
            <a:spLocks/>
          </p:cNvSpPr>
          <p:nvPr/>
        </p:nvSpPr>
        <p:spPr>
          <a:xfrm>
            <a:off x="624352" y="3124200"/>
            <a:ext cx="10940118" cy="762000"/>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6000">
                <a:solidFill>
                  <a:srgbClr val="867A72"/>
                </a:solidFill>
              </a:rPr>
              <a:t>Deeper focus</a:t>
            </a:r>
            <a:endParaRPr lang="en-US" sz="6000" dirty="0">
              <a:solidFill>
                <a:srgbClr val="867A72"/>
              </a:solidFill>
            </a:endParaRPr>
          </a:p>
        </p:txBody>
      </p:sp>
      <p:cxnSp>
        <p:nvCxnSpPr>
          <p:cNvPr id="5" name="Straight Connector 4">
            <a:extLst>
              <a:ext uri="{FF2B5EF4-FFF2-40B4-BE49-F238E27FC236}">
                <a16:creationId xmlns:a16="http://schemas.microsoft.com/office/drawing/2014/main" id="{6FB63F09-8A8C-FF28-C84E-9C326E091267}"/>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BCC27795-808A-B70D-6B50-04FA8A19190B}"/>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Looking back, what “seeds” of faith did God plant prior to you coming to Christ?</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E0E1-1AF4-F423-5BE0-948ECFDF7F6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7A716AD-0E31-E281-B026-FF427ADA3C4B}"/>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Who did God use to prepare your heart, even quietly or imperfectly?</a:t>
            </a:r>
          </a:p>
        </p:txBody>
      </p:sp>
      <p:sp>
        <p:nvSpPr>
          <p:cNvPr id="5" name="Title 4">
            <a:extLst>
              <a:ext uri="{FF2B5EF4-FFF2-40B4-BE49-F238E27FC236}">
                <a16:creationId xmlns:a16="http://schemas.microsoft.com/office/drawing/2014/main" id="{231751E0-83AE-C75B-5E98-F3543CA740D9}"/>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262265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5334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400" b="1" dirty="0"/>
              <a:t>Have you ever tried to “hurry” </a:t>
            </a:r>
          </a:p>
          <a:p>
            <a:r>
              <a:rPr lang="en-US" sz="3400" b="1" dirty="0"/>
              <a:t>God along? Though this is often fruitless and can do more harm than good in our lives, why does it remain tempting? </a:t>
            </a:r>
          </a:p>
        </p:txBody>
      </p:sp>
    </p:spTree>
    <p:extLst>
      <p:ext uri="{BB962C8B-B14F-4D97-AF65-F5344CB8AC3E}">
        <p14:creationId xmlns:p14="http://schemas.microsoft.com/office/powerpoint/2010/main" val="2677075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A2884-2707-1884-3EB4-05C62BF8E5C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110692E-F379-01C4-0CEC-462ABF5CEBAE}"/>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Where might God’s delay in your life today be an act of grace, not neglect? </a:t>
            </a:r>
          </a:p>
        </p:txBody>
      </p:sp>
      <p:sp>
        <p:nvSpPr>
          <p:cNvPr id="5" name="Title 4">
            <a:extLst>
              <a:ext uri="{FF2B5EF4-FFF2-40B4-BE49-F238E27FC236}">
                <a16:creationId xmlns:a16="http://schemas.microsoft.com/office/drawing/2014/main" id="{D7D5B499-9EF3-0C86-186B-2D65E74482E6}"/>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2279209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How might you resist the urge to tell Jesus how and when you want Him to act, and instead respond to His authority with quiet trust and obedience?</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457200"/>
            <a:ext cx="7391399" cy="5943600"/>
          </a:xfrm>
        </p:spPr>
        <p:txBody>
          <a:bodyPr anchor="ctr"/>
          <a:lstStyle/>
          <a:p>
            <a:r>
              <a:rPr lang="en-US" sz="3900" b="1" dirty="0"/>
              <a:t>Jesus did not arrive with trumpets in today’s text, but one day He will return in glory. Until that day, His patience is an act of mercy and grace, and an invitation to draw near. What does it look like for you to faithfully wait on Him? </a:t>
            </a:r>
          </a:p>
        </p:txBody>
      </p:sp>
    </p:spTree>
    <p:extLst>
      <p:ext uri="{BB962C8B-B14F-4D97-AF65-F5344CB8AC3E}">
        <p14:creationId xmlns:p14="http://schemas.microsoft.com/office/powerpoint/2010/main" val="244766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Remembering the </a:t>
            </a:r>
            <a:r>
              <a:rPr lang="en-US" sz="5500" u="sng" dirty="0"/>
              <a:t>Rescue</a:t>
            </a:r>
            <a:r>
              <a:rPr lang="en-US" sz="5500" dirty="0"/>
              <a:t>: </a:t>
            </a:r>
            <a:br>
              <a:rPr lang="en-US" sz="5500" dirty="0"/>
            </a:br>
            <a:r>
              <a:rPr lang="en-US" sz="5500" dirty="0"/>
              <a:t>The </a:t>
            </a:r>
            <a:r>
              <a:rPr lang="en-US" sz="5500" u="sng" dirty="0"/>
              <a:t>Feast</a:t>
            </a:r>
            <a:r>
              <a:rPr lang="en-US" sz="5500" dirty="0"/>
              <a:t> That Looked Back </a:t>
            </a:r>
            <a:br>
              <a:rPr lang="en-US" sz="5500" dirty="0"/>
            </a:br>
            <a:r>
              <a:rPr lang="en-US" sz="5500" dirty="0"/>
              <a:t>and Ahead.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12812" y="1713198"/>
            <a:ext cx="10363201" cy="3773202"/>
          </a:xfrm>
        </p:spPr>
        <p:txBody>
          <a:bodyPr/>
          <a:lstStyle/>
          <a:p>
            <a:pPr marR="0">
              <a:lnSpc>
                <a:spcPct val="100000"/>
              </a:lnSpc>
              <a:spcBef>
                <a:spcPts val="0"/>
              </a:spcBef>
              <a:spcAft>
                <a:spcPts val="0"/>
              </a:spcAft>
            </a:pPr>
            <a:r>
              <a:rPr lang="en-US" sz="3900" dirty="0"/>
              <a:t>The LORD spoke to Moses: “Tell the Israelites: The Festival of Shelters to the LORD begins on the fifteenth day of this seventh month and continues for seven days. There is to be a sacred assembly on the first day; you are not to do any daily work. </a:t>
            </a:r>
          </a:p>
          <a:p>
            <a:pPr marR="0">
              <a:lnSpc>
                <a:spcPct val="100000"/>
              </a:lnSpc>
              <a:spcBef>
                <a:spcPts val="0"/>
              </a:spcBef>
              <a:spcAft>
                <a:spcPts val="0"/>
              </a:spcAft>
            </a:pP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Leviticus 23:33-44</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A49E1-1DDD-7E45-E75B-D0F38B281A1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D611939-DF77-903A-534F-C258E5309C37}"/>
              </a:ext>
            </a:extLst>
          </p:cNvPr>
          <p:cNvSpPr>
            <a:spLocks noGrp="1"/>
          </p:cNvSpPr>
          <p:nvPr>
            <p:ph type="body" sz="quarter" idx="23"/>
          </p:nvPr>
        </p:nvSpPr>
        <p:spPr>
          <a:xfrm>
            <a:off x="912812" y="1713198"/>
            <a:ext cx="10363201" cy="3773202"/>
          </a:xfrm>
        </p:spPr>
        <p:txBody>
          <a:bodyPr/>
          <a:lstStyle/>
          <a:p>
            <a:pPr marR="0">
              <a:lnSpc>
                <a:spcPct val="100000"/>
              </a:lnSpc>
              <a:spcBef>
                <a:spcPts val="0"/>
              </a:spcBef>
              <a:spcAft>
                <a:spcPts val="0"/>
              </a:spcAft>
            </a:pPr>
            <a:r>
              <a:rPr lang="en-US" sz="3900" dirty="0"/>
              <a:t>You are to present a food offering to the LORD for seven days. On the eighth day you are to hold a sacred assembly and present a food offering to the LORD. It is a solemn assembly; you are not to do any daily work.</a:t>
            </a:r>
          </a:p>
          <a:p>
            <a:pPr marR="0">
              <a:lnSpc>
                <a:spcPct val="100000"/>
              </a:lnSpc>
              <a:spcBef>
                <a:spcPts val="0"/>
              </a:spcBef>
              <a:spcAft>
                <a:spcPts val="0"/>
              </a:spcAft>
            </a:pP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4ED44879-6142-A8EB-04F8-9F0C3C62C5CB}"/>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Leviticus 23:33-44</a:t>
            </a:r>
            <a:endParaRPr lang="en-US" dirty="0"/>
          </a:p>
        </p:txBody>
      </p:sp>
    </p:spTree>
    <p:extLst>
      <p:ext uri="{BB962C8B-B14F-4D97-AF65-F5344CB8AC3E}">
        <p14:creationId xmlns:p14="http://schemas.microsoft.com/office/powerpoint/2010/main" val="310800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BD1DB-2B41-A36F-0DE9-AE958AA9213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7F5F152-C292-A648-27B7-0B8840F12E16}"/>
              </a:ext>
            </a:extLst>
          </p:cNvPr>
          <p:cNvSpPr>
            <a:spLocks noGrp="1"/>
          </p:cNvSpPr>
          <p:nvPr>
            <p:ph type="body" sz="quarter" idx="23"/>
          </p:nvPr>
        </p:nvSpPr>
        <p:spPr>
          <a:xfrm>
            <a:off x="912812" y="1713198"/>
            <a:ext cx="10363201" cy="3773202"/>
          </a:xfrm>
        </p:spPr>
        <p:txBody>
          <a:bodyPr/>
          <a:lstStyle/>
          <a:p>
            <a:pPr marR="0">
              <a:lnSpc>
                <a:spcPct val="100000"/>
              </a:lnSpc>
              <a:spcBef>
                <a:spcPts val="0"/>
              </a:spcBef>
              <a:spcAft>
                <a:spcPts val="0"/>
              </a:spcAft>
            </a:pPr>
            <a:r>
              <a:rPr lang="en-US" sz="3900" dirty="0"/>
              <a:t>“These are the LORD’s appointed times that you are to proclaim as sacred assemblies for presenting food offerings to the LORD, burnt offerings and grain offerings, sacrifices and drink offerings, each on its designated day. </a:t>
            </a:r>
          </a:p>
          <a:p>
            <a:pPr marR="0">
              <a:lnSpc>
                <a:spcPct val="100000"/>
              </a:lnSpc>
              <a:spcBef>
                <a:spcPts val="0"/>
              </a:spcBef>
              <a:spcAft>
                <a:spcPts val="0"/>
              </a:spcAft>
            </a:pP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93C595B9-ED5E-BD7C-71F7-07EC0C42E20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Leviticus 23:33-44</a:t>
            </a:r>
            <a:endParaRPr lang="en-US" dirty="0"/>
          </a:p>
        </p:txBody>
      </p:sp>
    </p:spTree>
    <p:extLst>
      <p:ext uri="{BB962C8B-B14F-4D97-AF65-F5344CB8AC3E}">
        <p14:creationId xmlns:p14="http://schemas.microsoft.com/office/powerpoint/2010/main" val="320530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7BDCC-0F84-3388-36E2-6F93F5F7D19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BCE143A-0D77-FFA4-9365-7555676CE9E7}"/>
              </a:ext>
            </a:extLst>
          </p:cNvPr>
          <p:cNvSpPr>
            <a:spLocks noGrp="1"/>
          </p:cNvSpPr>
          <p:nvPr>
            <p:ph type="body" sz="quarter" idx="23"/>
          </p:nvPr>
        </p:nvSpPr>
        <p:spPr>
          <a:xfrm>
            <a:off x="912812" y="1713198"/>
            <a:ext cx="10363201" cy="3773202"/>
          </a:xfrm>
        </p:spPr>
        <p:txBody>
          <a:bodyPr/>
          <a:lstStyle/>
          <a:p>
            <a:pPr marR="0">
              <a:lnSpc>
                <a:spcPct val="100000"/>
              </a:lnSpc>
              <a:spcBef>
                <a:spcPts val="0"/>
              </a:spcBef>
              <a:spcAft>
                <a:spcPts val="0"/>
              </a:spcAft>
            </a:pPr>
            <a:r>
              <a:rPr lang="en-US" sz="3900" dirty="0"/>
              <a:t>These are in addition to the offerings </a:t>
            </a:r>
          </a:p>
          <a:p>
            <a:pPr marR="0">
              <a:lnSpc>
                <a:spcPct val="100000"/>
              </a:lnSpc>
              <a:spcBef>
                <a:spcPts val="0"/>
              </a:spcBef>
              <a:spcAft>
                <a:spcPts val="0"/>
              </a:spcAft>
            </a:pPr>
            <a:r>
              <a:rPr lang="en-US" sz="3900" dirty="0"/>
              <a:t>for the LORD’s Sabbaths, your gifts, all your vow offerings, and all your freewill offerings that you give to the Lord. </a:t>
            </a:r>
            <a:br>
              <a:rPr lang="en-US" sz="3900" dirty="0"/>
            </a:b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69CD1B67-438C-D759-A49E-F7CC88EC1AF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Leviticus 23:33-44</a:t>
            </a:r>
            <a:endParaRPr lang="en-US" dirty="0"/>
          </a:p>
        </p:txBody>
      </p:sp>
    </p:spTree>
    <p:extLst>
      <p:ext uri="{BB962C8B-B14F-4D97-AF65-F5344CB8AC3E}">
        <p14:creationId xmlns:p14="http://schemas.microsoft.com/office/powerpoint/2010/main" val="3775473497"/>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Props1.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21669</TotalTime>
  <Words>1399</Words>
  <Application>Microsoft Macintosh PowerPoint</Application>
  <PresentationFormat>Custom</PresentationFormat>
  <Paragraphs>114</Paragraphs>
  <Slides>42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Remembering the Rescue:  The Feast That Looked Back  and Ahead.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2. “Show Yourself”: When Human Urgency Tries to Force Divine Timing.</vt:lpstr>
      <vt:lpstr>PowerPoint Presentation</vt:lpstr>
      <vt:lpstr>PowerPoint Presentation</vt:lpstr>
      <vt:lpstr>PowerPoint Presentation</vt:lpstr>
      <vt:lpstr>PowerPoint Presentation</vt:lpstr>
      <vt:lpstr>Discuss</vt:lpstr>
      <vt:lpstr>Discuss</vt:lpstr>
      <vt:lpstr>Discuss</vt:lpstr>
      <vt:lpstr>3. Authority Without  Applause: Teaching and Healing from the Father.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PowerPoint Presentation</vt:lpstr>
      <vt:lpstr>Reflect</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107</cp:revision>
  <dcterms:created xsi:type="dcterms:W3CDTF">2023-07-06T02:28:58Z</dcterms:created>
  <dcterms:modified xsi:type="dcterms:W3CDTF">2026-02-24T15:15:48Z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