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567" r:id="rId5"/>
    <p:sldId id="833" r:id="rId6"/>
    <p:sldId id="834" r:id="rId7"/>
    <p:sldId id="577" r:id="rId8"/>
    <p:sldId id="579" r:id="rId9"/>
    <p:sldId id="574" r:id="rId10"/>
    <p:sldId id="924" r:id="rId11"/>
    <p:sldId id="925" r:id="rId12"/>
    <p:sldId id="926" r:id="rId13"/>
    <p:sldId id="927" r:id="rId14"/>
    <p:sldId id="928" r:id="rId15"/>
    <p:sldId id="632" r:id="rId16"/>
    <p:sldId id="873" r:id="rId17"/>
    <p:sldId id="793" r:id="rId18"/>
    <p:sldId id="826" r:id="rId19"/>
    <p:sldId id="929" r:id="rId20"/>
    <p:sldId id="930" r:id="rId21"/>
    <p:sldId id="796" r:id="rId22"/>
    <p:sldId id="918" r:id="rId23"/>
    <p:sldId id="797" r:id="rId24"/>
    <p:sldId id="825" r:id="rId25"/>
    <p:sldId id="931" r:id="rId26"/>
    <p:sldId id="932" r:id="rId27"/>
    <p:sldId id="933" r:id="rId28"/>
    <p:sldId id="934" r:id="rId29"/>
    <p:sldId id="814" r:id="rId30"/>
    <p:sldId id="847" r:id="rId31"/>
    <p:sldId id="848" r:id="rId32"/>
    <p:sldId id="771" r:id="rId33"/>
    <p:sldId id="813" r:id="rId34"/>
    <p:sldId id="818" r:id="rId35"/>
    <p:sldId id="935"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11/20/25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11/20/25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143959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9B5A-6298-9B6D-B4BB-46FFD39F3DC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313F34-16BE-85DD-56AB-6C9292A6EED9}"/>
              </a:ext>
            </a:extLst>
          </p:cNvPr>
          <p:cNvSpPr>
            <a:spLocks noGrp="1"/>
          </p:cNvSpPr>
          <p:nvPr>
            <p:ph type="body" sz="quarter" idx="23"/>
          </p:nvPr>
        </p:nvSpPr>
        <p:spPr>
          <a:xfrm>
            <a:off x="942741" y="1828800"/>
            <a:ext cx="10270659" cy="3773202"/>
          </a:xfrm>
        </p:spPr>
        <p:txBody>
          <a:bodyPr/>
          <a:lstStyle/>
          <a:p>
            <a:pPr marR="0">
              <a:lnSpc>
                <a:spcPct val="100000"/>
              </a:lnSpc>
              <a:spcBef>
                <a:spcPts val="0"/>
              </a:spcBef>
              <a:spcAft>
                <a:spcPts val="0"/>
              </a:spcAft>
            </a:pPr>
            <a:r>
              <a:rPr lang="en-US" sz="4300" dirty="0"/>
              <a:t>Do not be amazed that I told you that you must be born again. The wind blows where it pleases, and you hear its sound, but you don’t know where it comes from or where it is going. So it is with everyone born of the Spirit.”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1C824A4D-6DDE-C477-CA8F-1277C3DA1C1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3:1-9</a:t>
            </a:r>
            <a:endParaRPr lang="en-US" dirty="0"/>
          </a:p>
        </p:txBody>
      </p:sp>
    </p:spTree>
    <p:extLst>
      <p:ext uri="{BB962C8B-B14F-4D97-AF65-F5344CB8AC3E}">
        <p14:creationId xmlns:p14="http://schemas.microsoft.com/office/powerpoint/2010/main" val="426476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98D6-6C60-3399-43A9-507F74B557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1656761-331A-77C7-9F3D-2DB7ECFA2F7A}"/>
              </a:ext>
            </a:extLst>
          </p:cNvPr>
          <p:cNvSpPr>
            <a:spLocks noGrp="1"/>
          </p:cNvSpPr>
          <p:nvPr>
            <p:ph type="body" sz="quarter" idx="23"/>
          </p:nvPr>
        </p:nvSpPr>
        <p:spPr>
          <a:xfrm>
            <a:off x="942741" y="2438400"/>
            <a:ext cx="10270659" cy="3163602"/>
          </a:xfrm>
        </p:spPr>
        <p:txBody>
          <a:bodyPr/>
          <a:lstStyle/>
          <a:p>
            <a:pPr marR="0">
              <a:lnSpc>
                <a:spcPct val="100000"/>
              </a:lnSpc>
              <a:spcBef>
                <a:spcPts val="0"/>
              </a:spcBef>
              <a:spcAft>
                <a:spcPts val="0"/>
              </a:spcAft>
            </a:pPr>
            <a:r>
              <a:rPr lang="en-US" sz="4300" dirty="0"/>
              <a:t>“How can these things be?” asked Nicodemus.</a:t>
            </a:r>
          </a:p>
        </p:txBody>
      </p:sp>
      <p:sp>
        <p:nvSpPr>
          <p:cNvPr id="2" name="Text Placeholder 2">
            <a:extLst>
              <a:ext uri="{FF2B5EF4-FFF2-40B4-BE49-F238E27FC236}">
                <a16:creationId xmlns:a16="http://schemas.microsoft.com/office/drawing/2014/main" id="{8A75F7AB-E877-0BC3-1F7F-AACED4DAE10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3:1-9</a:t>
            </a:r>
            <a:endParaRPr lang="en-US" dirty="0"/>
          </a:p>
        </p:txBody>
      </p:sp>
    </p:spTree>
    <p:extLst>
      <p:ext uri="{BB962C8B-B14F-4D97-AF65-F5344CB8AC3E}">
        <p14:creationId xmlns:p14="http://schemas.microsoft.com/office/powerpoint/2010/main" val="186342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Think of your life </a:t>
            </a:r>
          </a:p>
          <a:p>
            <a:r>
              <a:rPr lang="en-US" sz="4000" b="1" dirty="0"/>
              <a:t>before Christ. How is stumbling around in a dark house a fitting metaphor </a:t>
            </a:r>
          </a:p>
          <a:p>
            <a:r>
              <a:rPr lang="en-US" sz="4000" b="1" dirty="0"/>
              <a:t>for that time? Is there </a:t>
            </a:r>
          </a:p>
          <a:p>
            <a:r>
              <a:rPr lang="en-US" sz="4000" b="1" dirty="0"/>
              <a:t>another illustration you </a:t>
            </a:r>
          </a:p>
          <a:p>
            <a:r>
              <a:rPr lang="en-US" sz="4000" b="1" dirty="0"/>
              <a:t>might use?</a:t>
            </a:r>
          </a:p>
        </p:txBody>
      </p:sp>
    </p:spTree>
    <p:extLst>
      <p:ext uri="{BB962C8B-B14F-4D97-AF65-F5344CB8AC3E}">
        <p14:creationId xmlns:p14="http://schemas.microsoft.com/office/powerpoint/2010/main" val="200887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Where do you see </a:t>
            </a:r>
          </a:p>
          <a:p>
            <a:r>
              <a:rPr lang="en-US" sz="4000" b="1" dirty="0"/>
              <a:t>yourself relying on performance, background, or reputation instead of the new birth Christ offers? How can you begin or renew dependence on Him?</a:t>
            </a:r>
          </a:p>
        </p:txBody>
      </p:sp>
    </p:spTree>
    <p:extLst>
      <p:ext uri="{BB962C8B-B14F-4D97-AF65-F5344CB8AC3E}">
        <p14:creationId xmlns:p14="http://schemas.microsoft.com/office/powerpoint/2010/main" val="214345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New birth is </a:t>
            </a:r>
            <a:r>
              <a:rPr lang="en-US" sz="5500" u="sng" dirty="0"/>
              <a:t>received</a:t>
            </a:r>
            <a:r>
              <a:rPr lang="en-US" sz="5500" dirty="0"/>
              <a:t> </a:t>
            </a:r>
            <a:br>
              <a:rPr lang="en-US" sz="5500" dirty="0"/>
            </a:br>
            <a:r>
              <a:rPr lang="en-US" sz="5500" dirty="0"/>
              <a:t>by </a:t>
            </a:r>
            <a:r>
              <a:rPr lang="en-US" sz="5500" u="sng" dirty="0"/>
              <a:t>faith</a:t>
            </a:r>
            <a:r>
              <a:rPr lang="en-US" sz="5500" dirty="0"/>
              <a:t>. </a:t>
            </a:r>
          </a:p>
        </p:txBody>
      </p:sp>
    </p:spTree>
    <p:extLst>
      <p:ext uri="{BB962C8B-B14F-4D97-AF65-F5344CB8AC3E}">
        <p14:creationId xmlns:p14="http://schemas.microsoft.com/office/powerpoint/2010/main" val="52439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“Are you a teacher of Israel and don’t know these things?” Jesus replied. “Truly I tell you, we speak what we know and we testify to what we have seen, but you do not accept our testimony. </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3:10-15</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3FA6A-5E63-206E-906B-2870749614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0682364-CC4A-CA83-5386-8F7C3B2686DD}"/>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If I have told you about earthly things and you don’t believe, how will you believe if I tell you about heavenly things? No one has ascended into heaven except the one who descended from heaven —the Son of Man.</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59BC05AE-029F-56B9-7A44-C7AD141BB88A}"/>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3:10-15</a:t>
            </a:r>
            <a:endParaRPr lang="en-US" dirty="0"/>
          </a:p>
        </p:txBody>
      </p:sp>
    </p:spTree>
    <p:extLst>
      <p:ext uri="{BB962C8B-B14F-4D97-AF65-F5344CB8AC3E}">
        <p14:creationId xmlns:p14="http://schemas.microsoft.com/office/powerpoint/2010/main" val="71753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62583-D695-EF17-7FAE-7DF956BD83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091FEB-C33B-EAF2-F212-855583A08553}"/>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“Just as Moses lifted up the snake in the wilderness, so the Son of Man must be lifted up, so that everyone who believes in him may have eternal life.”</a:t>
            </a:r>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8B08BF2F-39D7-6417-9088-71FCF89C92F7}"/>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3:10-15</a:t>
            </a:r>
            <a:endParaRPr lang="en-US" dirty="0"/>
          </a:p>
        </p:txBody>
      </p:sp>
    </p:spTree>
    <p:extLst>
      <p:ext uri="{BB962C8B-B14F-4D97-AF65-F5344CB8AC3E}">
        <p14:creationId xmlns:p14="http://schemas.microsoft.com/office/powerpoint/2010/main" val="215882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Why is the symbol of </a:t>
            </a:r>
          </a:p>
          <a:p>
            <a:r>
              <a:rPr lang="en-US" sz="4200" b="1" dirty="0"/>
              <a:t>the bronze serpent a fitting connection to Jesus on the cross? </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Beyond the moment of salvation, we are to fix our eyes on Christ every day. What does it mean for you to “look to Jesus” in your daily life?</a:t>
            </a:r>
          </a:p>
        </p:txBody>
      </p:sp>
    </p:spTree>
    <p:extLst>
      <p:ext uri="{BB962C8B-B14F-4D97-AF65-F5344CB8AC3E}">
        <p14:creationId xmlns:p14="http://schemas.microsoft.com/office/powerpoint/2010/main" val="269893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Six: </a:t>
            </a:r>
            <a:r>
              <a:rPr lang="en-US" sz="2800" b="0" dirty="0">
                <a:solidFill>
                  <a:schemeClr val="accent3"/>
                </a:solidFill>
                <a:latin typeface="Montserrat Medium" pitchFamily="2" charset="77"/>
              </a:rPr>
              <a:t>Nicodemus and the New Birth</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New birth brings us </a:t>
            </a:r>
            <a:br>
              <a:rPr lang="en-US" sz="5500" dirty="0"/>
            </a:br>
            <a:r>
              <a:rPr lang="en-US" sz="5500" u="sng" dirty="0"/>
              <a:t>into</a:t>
            </a:r>
            <a:r>
              <a:rPr lang="en-US" sz="5500" dirty="0"/>
              <a:t> the </a:t>
            </a:r>
            <a:r>
              <a:rPr lang="en-US" sz="5500" u="sng" dirty="0"/>
              <a:t>light</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“For God loved the world in this way: He gave his one and only Son, so that everyone who believes in him will not perish but have eternal life. </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3:16-21</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99519-851D-D314-68F8-C6A046E880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5AA1EE0-CC7A-6612-54BD-D7A520B0C7F0}"/>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For God did not send his Son into the world to condemn the world, but to save the world through him.</a:t>
            </a:r>
          </a:p>
          <a:p>
            <a:pPr marR="0">
              <a:lnSpc>
                <a:spcPct val="112000"/>
              </a:lnSpc>
              <a:spcBef>
                <a:spcPts val="0"/>
              </a:spcBef>
              <a:spcAft>
                <a:spcPts val="0"/>
              </a:spcAft>
            </a:pPr>
            <a:r>
              <a:rPr lang="en-US" sz="4300" dirty="0"/>
              <a:t>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61DB8D4-1F55-F342-8461-C9BC30551582}"/>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3:16-21</a:t>
            </a:r>
            <a:endParaRPr lang="en-US" dirty="0"/>
          </a:p>
        </p:txBody>
      </p:sp>
    </p:spTree>
    <p:extLst>
      <p:ext uri="{BB962C8B-B14F-4D97-AF65-F5344CB8AC3E}">
        <p14:creationId xmlns:p14="http://schemas.microsoft.com/office/powerpoint/2010/main" val="170266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7BB2B-C045-05F4-6127-DCBD9F9A3F5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854C26D-9B1B-E176-8F34-7BCCE70EC621}"/>
              </a:ext>
            </a:extLst>
          </p:cNvPr>
          <p:cNvSpPr>
            <a:spLocks noGrp="1"/>
          </p:cNvSpPr>
          <p:nvPr>
            <p:ph type="body" sz="quarter" idx="23"/>
          </p:nvPr>
        </p:nvSpPr>
        <p:spPr>
          <a:xfrm>
            <a:off x="959082" y="1793078"/>
            <a:ext cx="10270659" cy="4150522"/>
          </a:xfrm>
        </p:spPr>
        <p:txBody>
          <a:bodyPr/>
          <a:lstStyle/>
          <a:p>
            <a:pPr marR="0">
              <a:lnSpc>
                <a:spcPct val="112000"/>
              </a:lnSpc>
              <a:spcBef>
                <a:spcPts val="0"/>
              </a:spcBef>
              <a:spcAft>
                <a:spcPts val="0"/>
              </a:spcAft>
            </a:pPr>
            <a:r>
              <a:rPr lang="en-US" sz="4300" dirty="0"/>
              <a:t>Anyone who believes in him is not condemned, but anyone who does not believe is already condemned, because he has not believed in the name of the one and only Son of God. </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B5546145-7AB3-34D0-3484-5A39A52E69F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3:16-21</a:t>
            </a:r>
            <a:endParaRPr lang="en-US" dirty="0"/>
          </a:p>
        </p:txBody>
      </p:sp>
    </p:spTree>
    <p:extLst>
      <p:ext uri="{BB962C8B-B14F-4D97-AF65-F5344CB8AC3E}">
        <p14:creationId xmlns:p14="http://schemas.microsoft.com/office/powerpoint/2010/main" val="271233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1FB2A-480A-7F38-0548-195743EDE5C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965B7FA-9FDD-9A07-9A14-1FFFBFFF5F1E}"/>
              </a:ext>
            </a:extLst>
          </p:cNvPr>
          <p:cNvSpPr>
            <a:spLocks noGrp="1"/>
          </p:cNvSpPr>
          <p:nvPr>
            <p:ph type="body" sz="quarter" idx="23"/>
          </p:nvPr>
        </p:nvSpPr>
        <p:spPr>
          <a:xfrm>
            <a:off x="959082" y="1676400"/>
            <a:ext cx="10270659" cy="4150522"/>
          </a:xfrm>
        </p:spPr>
        <p:txBody>
          <a:bodyPr/>
          <a:lstStyle/>
          <a:p>
            <a:pPr marR="0">
              <a:lnSpc>
                <a:spcPct val="112000"/>
              </a:lnSpc>
              <a:spcBef>
                <a:spcPts val="0"/>
              </a:spcBef>
              <a:spcAft>
                <a:spcPts val="0"/>
              </a:spcAft>
            </a:pPr>
            <a:r>
              <a:rPr lang="en-US" sz="4300" dirty="0"/>
              <a:t>This is the judgment: The light has come into the world, and people loved darkness rather than the light because their deeds were evil. For everyone who does evil hates the light and avoids it, so that his deeds may not be exposed.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C7C9A27D-97DC-10AB-4BEB-C0025D9B69F6}"/>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3:16-21</a:t>
            </a:r>
            <a:endParaRPr lang="en-US" dirty="0"/>
          </a:p>
        </p:txBody>
      </p:sp>
    </p:spTree>
    <p:extLst>
      <p:ext uri="{BB962C8B-B14F-4D97-AF65-F5344CB8AC3E}">
        <p14:creationId xmlns:p14="http://schemas.microsoft.com/office/powerpoint/2010/main" val="178999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86526-9FBB-D637-C9D6-58D5E357BDA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AD52B5D-EA14-38A4-C284-6D9C97E98BB2}"/>
              </a:ext>
            </a:extLst>
          </p:cNvPr>
          <p:cNvSpPr>
            <a:spLocks noGrp="1"/>
          </p:cNvSpPr>
          <p:nvPr>
            <p:ph type="body" sz="quarter" idx="23"/>
          </p:nvPr>
        </p:nvSpPr>
        <p:spPr>
          <a:xfrm>
            <a:off x="959082" y="1793078"/>
            <a:ext cx="10270659" cy="4150522"/>
          </a:xfrm>
        </p:spPr>
        <p:txBody>
          <a:bodyPr/>
          <a:lstStyle/>
          <a:p>
            <a:pPr marR="0">
              <a:lnSpc>
                <a:spcPct val="112000"/>
              </a:lnSpc>
              <a:spcBef>
                <a:spcPts val="0"/>
              </a:spcBef>
              <a:spcAft>
                <a:spcPts val="0"/>
              </a:spcAft>
            </a:pPr>
            <a:r>
              <a:rPr lang="en-US" sz="4300" dirty="0"/>
              <a:t>But anyone who lives by the </a:t>
            </a:r>
          </a:p>
          <a:p>
            <a:pPr marR="0">
              <a:lnSpc>
                <a:spcPct val="112000"/>
              </a:lnSpc>
              <a:spcBef>
                <a:spcPts val="0"/>
              </a:spcBef>
              <a:spcAft>
                <a:spcPts val="0"/>
              </a:spcAft>
            </a:pPr>
            <a:r>
              <a:rPr lang="en-US" sz="4300" dirty="0"/>
              <a:t>truth comes to the light, so that his works may be shown to be accomplished </a:t>
            </a:r>
          </a:p>
          <a:p>
            <a:pPr marR="0">
              <a:lnSpc>
                <a:spcPct val="112000"/>
              </a:lnSpc>
              <a:spcBef>
                <a:spcPts val="0"/>
              </a:spcBef>
              <a:spcAft>
                <a:spcPts val="0"/>
              </a:spcAft>
            </a:pPr>
            <a:r>
              <a:rPr lang="en-US" sz="4300" dirty="0"/>
              <a:t>by God.”</a:t>
            </a:r>
          </a:p>
        </p:txBody>
      </p:sp>
      <p:sp>
        <p:nvSpPr>
          <p:cNvPr id="2" name="Text Placeholder 2">
            <a:extLst>
              <a:ext uri="{FF2B5EF4-FFF2-40B4-BE49-F238E27FC236}">
                <a16:creationId xmlns:a16="http://schemas.microsoft.com/office/drawing/2014/main" id="{BF905A7F-E60B-BC78-5036-5F38DC43D4B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3:16-21</a:t>
            </a:r>
            <a:endParaRPr lang="en-US" dirty="0"/>
          </a:p>
        </p:txBody>
      </p:sp>
    </p:spTree>
    <p:extLst>
      <p:ext uri="{BB962C8B-B14F-4D97-AF65-F5344CB8AC3E}">
        <p14:creationId xmlns:p14="http://schemas.microsoft.com/office/powerpoint/2010/main" val="199801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Who first told you the good news about Jesus? How did the gospel bring light into your life?</a:t>
            </a:r>
          </a:p>
        </p:txBody>
      </p:sp>
    </p:spTree>
    <p:extLst>
      <p:ext uri="{BB962C8B-B14F-4D97-AF65-F5344CB8AC3E}">
        <p14:creationId xmlns:p14="http://schemas.microsoft.com/office/powerpoint/2010/main" val="255578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Reflect on this truth: </a:t>
            </a:r>
          </a:p>
          <a:p>
            <a:r>
              <a:rPr lang="en-US" sz="4000" b="1" dirty="0"/>
              <a:t>“God did not send His Son into the world to condemn the world, but to save the world through Him.” How does that encourage us to tell others about Jesus?</a:t>
            </a:r>
          </a:p>
        </p:txBody>
      </p:sp>
    </p:spTree>
    <p:extLst>
      <p:ext uri="{BB962C8B-B14F-4D97-AF65-F5344CB8AC3E}">
        <p14:creationId xmlns:p14="http://schemas.microsoft.com/office/powerpoint/2010/main" val="184024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000" b="1" dirty="0"/>
              <a:t>At times, we are tempted </a:t>
            </a:r>
          </a:p>
          <a:p>
            <a:r>
              <a:rPr lang="en-US" sz="4000" b="1" dirty="0"/>
              <a:t>to stay in the dark, because stepping into God’s light feels scary. What promise does this passage give us about all who allow Jesus into the dark places of </a:t>
            </a:r>
          </a:p>
          <a:p>
            <a:r>
              <a:rPr lang="en-US" sz="4000" b="1" dirty="0"/>
              <a:t>our lives?</a:t>
            </a:r>
          </a:p>
        </p:txBody>
      </p:sp>
    </p:spTree>
    <p:extLst>
      <p:ext uri="{BB962C8B-B14F-4D97-AF65-F5344CB8AC3E}">
        <p14:creationId xmlns:p14="http://schemas.microsoft.com/office/powerpoint/2010/main" val="2496776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3124200"/>
            <a:ext cx="10940118" cy="762000"/>
          </a:xfrm>
        </p:spPr>
        <p:txBody>
          <a:bodyPr/>
          <a:lstStyle/>
          <a:p>
            <a:r>
              <a:rPr lang="en-US" sz="6000" dirty="0">
                <a:solidFill>
                  <a:srgbClr val="867A72"/>
                </a:solidFill>
              </a:rPr>
              <a:t>Deeper focus</a:t>
            </a:r>
          </a:p>
        </p:txBody>
      </p:sp>
      <p:cxnSp>
        <p:nvCxnSpPr>
          <p:cNvPr id="4" name="Straight Connector 3">
            <a:extLst>
              <a:ext uri="{FF2B5EF4-FFF2-40B4-BE49-F238E27FC236}">
                <a16:creationId xmlns:a16="http://schemas.microsoft.com/office/drawing/2014/main" id="{87743E22-5A37-853F-E96B-44355FFEF20A}"/>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 name="Straight Connector 4">
            <a:extLst>
              <a:ext uri="{FF2B5EF4-FFF2-40B4-BE49-F238E27FC236}">
                <a16:creationId xmlns:a16="http://schemas.microsoft.com/office/drawing/2014/main" id="{1634E1A9-4FF2-6E5C-6626-F0A0F04DA5BF}"/>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057400"/>
            <a:ext cx="9982200" cy="3810000"/>
          </a:xfrm>
        </p:spPr>
        <p:txBody>
          <a:bodyPr/>
          <a:lstStyle/>
          <a:p>
            <a:r>
              <a:rPr lang="en-US" sz="4000" dirty="0"/>
              <a:t>What leads us to try and keep parts of our lives in the dark? What would you need to believe about Jesus to open your life to Him completely?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This passage is so </a:t>
            </a:r>
          </a:p>
          <a:p>
            <a:pPr>
              <a:lnSpc>
                <a:spcPct val="100000"/>
              </a:lnSpc>
            </a:pPr>
            <a:r>
              <a:rPr lang="en-US" sz="3900" b="1" dirty="0"/>
              <a:t>well-known that many could recite sizable portions of it. What stood out to you today </a:t>
            </a:r>
          </a:p>
          <a:p>
            <a:pPr>
              <a:lnSpc>
                <a:spcPct val="100000"/>
              </a:lnSpc>
            </a:pPr>
            <a:r>
              <a:rPr lang="en-US" sz="3900" b="1" dirty="0"/>
              <a:t>in a new way?</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Think about why Nicodemus came to speak to Jesus in the dark, and what benefit it may have provided for honest conversation. </a:t>
            </a:r>
            <a:r>
              <a:rPr lang="en-US" sz="4000" dirty="0">
                <a:solidFill>
                  <a:srgbClr val="CFBEB2"/>
                </a:solidFill>
              </a:rPr>
              <a:t>→</a:t>
            </a:r>
            <a:endParaRPr lang="en-US" sz="4000" b="1" dirty="0"/>
          </a:p>
        </p:txBody>
      </p:sp>
    </p:spTree>
    <p:extLst>
      <p:ext uri="{BB962C8B-B14F-4D97-AF65-F5344CB8AC3E}">
        <p14:creationId xmlns:p14="http://schemas.microsoft.com/office/powerpoint/2010/main" val="2447665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12B2B-086E-BC94-4EAD-309C0315A1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613B24-3425-269D-4F50-658F3D8EFB0D}"/>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5B201135-2211-785E-5B95-00259B142D70}"/>
              </a:ext>
            </a:extLst>
          </p:cNvPr>
          <p:cNvSpPr>
            <a:spLocks noGrp="1"/>
          </p:cNvSpPr>
          <p:nvPr>
            <p:ph type="body" sz="quarter" idx="19"/>
          </p:nvPr>
        </p:nvSpPr>
        <p:spPr>
          <a:xfrm>
            <a:off x="4037013" y="381000"/>
            <a:ext cx="7391399" cy="5943600"/>
          </a:xfrm>
        </p:spPr>
        <p:txBody>
          <a:bodyPr anchor="ctr"/>
          <a:lstStyle/>
          <a:p>
            <a:r>
              <a:rPr lang="en-US" sz="4000" b="1" dirty="0"/>
              <a:t>Reflect on a moment when the light of Jesus shone into a dark area of your life. What did that experience show you about God? About yourself?</a:t>
            </a:r>
          </a:p>
        </p:txBody>
      </p:sp>
    </p:spTree>
    <p:extLst>
      <p:ext uri="{BB962C8B-B14F-4D97-AF65-F5344CB8AC3E}">
        <p14:creationId xmlns:p14="http://schemas.microsoft.com/office/powerpoint/2010/main" val="278482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5334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Reflect on a moment </a:t>
            </a:r>
          </a:p>
          <a:p>
            <a:r>
              <a:rPr lang="en-US" sz="3800" b="1" dirty="0"/>
              <a:t>when the light of Jesus shone into a dark area of your life. What did that experience show you about God? About yourself?</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New </a:t>
            </a:r>
            <a:r>
              <a:rPr lang="en-US" sz="5500" u="sng" dirty="0"/>
              <a:t>birth</a:t>
            </a:r>
            <a:r>
              <a:rPr lang="en-US" sz="5500" dirty="0"/>
              <a:t> is </a:t>
            </a:r>
            <a:r>
              <a:rPr lang="en-US" sz="5500" u="sng" dirty="0"/>
              <a:t>required</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524000"/>
            <a:ext cx="10270659" cy="3773202"/>
          </a:xfrm>
        </p:spPr>
        <p:txBody>
          <a:bodyPr/>
          <a:lstStyle/>
          <a:p>
            <a:pPr marR="0">
              <a:lnSpc>
                <a:spcPct val="100000"/>
              </a:lnSpc>
              <a:spcBef>
                <a:spcPts val="0"/>
              </a:spcBef>
              <a:spcAft>
                <a:spcPts val="0"/>
              </a:spcAft>
            </a:pPr>
            <a:r>
              <a:rPr lang="en-US" sz="4300" dirty="0"/>
              <a:t>There was a man from the Pharisees named Nicodemus, a ruler of the Jews. This man came to him at night and said, “Rabbi, we know that you are a teacher who has come from God, for no one could perform these signs you do unless God were with him.”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3:1-9</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5E6B-1B82-A961-DDD8-44DA59DC39A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8F452E4-99E7-7C44-33A5-1DFC44A549FB}"/>
              </a:ext>
            </a:extLst>
          </p:cNvPr>
          <p:cNvSpPr>
            <a:spLocks noGrp="1"/>
          </p:cNvSpPr>
          <p:nvPr>
            <p:ph type="body" sz="quarter" idx="23"/>
          </p:nvPr>
        </p:nvSpPr>
        <p:spPr>
          <a:xfrm>
            <a:off x="942741" y="1865598"/>
            <a:ext cx="10270659" cy="3773202"/>
          </a:xfrm>
        </p:spPr>
        <p:txBody>
          <a:bodyPr/>
          <a:lstStyle/>
          <a:p>
            <a:pPr marR="0">
              <a:lnSpc>
                <a:spcPct val="100000"/>
              </a:lnSpc>
              <a:spcBef>
                <a:spcPts val="0"/>
              </a:spcBef>
              <a:spcAft>
                <a:spcPts val="0"/>
              </a:spcAft>
            </a:pPr>
            <a:r>
              <a:rPr lang="en-US" sz="4300" dirty="0"/>
              <a:t>Jesus replied, “Truly I tell you, unless someone is born again, he cannot see the kingdom of God.”</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F9A2C2FE-B823-228E-9AF0-E61C2A5918A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3:1-9</a:t>
            </a:r>
            <a:endParaRPr lang="en-US" dirty="0"/>
          </a:p>
        </p:txBody>
      </p:sp>
    </p:spTree>
    <p:extLst>
      <p:ext uri="{BB962C8B-B14F-4D97-AF65-F5344CB8AC3E}">
        <p14:creationId xmlns:p14="http://schemas.microsoft.com/office/powerpoint/2010/main" val="215948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2216F-FB01-333E-CD08-8976FB81F0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3FF46D-BCD3-5FED-7957-D348C129BFF7}"/>
              </a:ext>
            </a:extLst>
          </p:cNvPr>
          <p:cNvSpPr>
            <a:spLocks noGrp="1"/>
          </p:cNvSpPr>
          <p:nvPr>
            <p:ph type="body" sz="quarter" idx="23"/>
          </p:nvPr>
        </p:nvSpPr>
        <p:spPr>
          <a:xfrm>
            <a:off x="942741" y="2017998"/>
            <a:ext cx="10270659" cy="3773202"/>
          </a:xfrm>
        </p:spPr>
        <p:txBody>
          <a:bodyPr/>
          <a:lstStyle/>
          <a:p>
            <a:pPr marR="0">
              <a:lnSpc>
                <a:spcPct val="100000"/>
              </a:lnSpc>
              <a:spcBef>
                <a:spcPts val="0"/>
              </a:spcBef>
              <a:spcAft>
                <a:spcPts val="0"/>
              </a:spcAft>
            </a:pPr>
            <a:r>
              <a:rPr lang="en-US" sz="4300" dirty="0"/>
              <a:t>“How can anyone be born when </a:t>
            </a:r>
          </a:p>
          <a:p>
            <a:pPr marR="0">
              <a:lnSpc>
                <a:spcPct val="100000"/>
              </a:lnSpc>
              <a:spcBef>
                <a:spcPts val="0"/>
              </a:spcBef>
              <a:spcAft>
                <a:spcPts val="0"/>
              </a:spcAft>
            </a:pPr>
            <a:r>
              <a:rPr lang="en-US" sz="4300" dirty="0"/>
              <a:t>he is old?” Nicodemus asked him. “Can he enter his mother’s womb a second time and be born?”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719A9EA6-17E1-65C8-DD49-39EF40511A0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3:1-9</a:t>
            </a:r>
            <a:endParaRPr lang="en-US" dirty="0"/>
          </a:p>
        </p:txBody>
      </p:sp>
    </p:spTree>
    <p:extLst>
      <p:ext uri="{BB962C8B-B14F-4D97-AF65-F5344CB8AC3E}">
        <p14:creationId xmlns:p14="http://schemas.microsoft.com/office/powerpoint/2010/main" val="391299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C54E3-B8BB-0575-F3A4-877628878E8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CBB917-099B-C432-F572-D5F09613F8FD}"/>
              </a:ext>
            </a:extLst>
          </p:cNvPr>
          <p:cNvSpPr>
            <a:spLocks noGrp="1"/>
          </p:cNvSpPr>
          <p:nvPr>
            <p:ph type="body" sz="quarter" idx="23"/>
          </p:nvPr>
        </p:nvSpPr>
        <p:spPr>
          <a:xfrm>
            <a:off x="942741" y="1905000"/>
            <a:ext cx="10270659" cy="3773202"/>
          </a:xfrm>
        </p:spPr>
        <p:txBody>
          <a:bodyPr/>
          <a:lstStyle/>
          <a:p>
            <a:pPr marR="0">
              <a:lnSpc>
                <a:spcPct val="100000"/>
              </a:lnSpc>
              <a:spcBef>
                <a:spcPts val="0"/>
              </a:spcBef>
              <a:spcAft>
                <a:spcPts val="0"/>
              </a:spcAft>
            </a:pPr>
            <a:r>
              <a:rPr lang="en-US" sz="4300" dirty="0"/>
              <a:t>Jesus answered, “Truly I tell you, unless someone is born of water and the Spirit, he cannot enter the kingdom of God. Whatever is born of the flesh is flesh, and whatever is born of the Spirit is spirit.</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9CF4328D-8DB2-667A-A14C-CE7E3F0ACA8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3:1-9</a:t>
            </a:r>
            <a:endParaRPr lang="en-US" dirty="0"/>
          </a:p>
        </p:txBody>
      </p:sp>
    </p:spTree>
    <p:extLst>
      <p:ext uri="{BB962C8B-B14F-4D97-AF65-F5344CB8AC3E}">
        <p14:creationId xmlns:p14="http://schemas.microsoft.com/office/powerpoint/2010/main" val="820373109"/>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21345</TotalTime>
  <Words>954</Words>
  <Application>Microsoft Macintosh PowerPoint</Application>
  <PresentationFormat>Custom</PresentationFormat>
  <Paragraphs>85</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New birth is required. </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2. New birth is received  by faith. </vt:lpstr>
      <vt:lpstr>PowerPoint Presentation</vt:lpstr>
      <vt:lpstr>PowerPoint Presentation</vt:lpstr>
      <vt:lpstr>PowerPoint Presentation</vt:lpstr>
      <vt:lpstr>Discuss</vt:lpstr>
      <vt:lpstr>Discuss</vt:lpstr>
      <vt:lpstr>3. New birth brings us  into the light.</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Reflect</vt:lpstr>
      <vt:lpstr>Apply</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92</cp:revision>
  <dcterms:created xsi:type="dcterms:W3CDTF">2023-07-06T02:28:58Z</dcterms:created>
  <dcterms:modified xsi:type="dcterms:W3CDTF">2025-11-21T02:35:08Z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