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567" r:id="rId5"/>
    <p:sldId id="833" r:id="rId6"/>
    <p:sldId id="834" r:id="rId7"/>
    <p:sldId id="577" r:id="rId8"/>
    <p:sldId id="579" r:id="rId9"/>
    <p:sldId id="574" r:id="rId10"/>
    <p:sldId id="1023" r:id="rId11"/>
    <p:sldId id="1024" r:id="rId12"/>
    <p:sldId id="1025" r:id="rId13"/>
    <p:sldId id="1026" r:id="rId14"/>
    <p:sldId id="1027" r:id="rId15"/>
    <p:sldId id="632" r:id="rId16"/>
    <p:sldId id="873" r:id="rId17"/>
    <p:sldId id="874" r:id="rId18"/>
    <p:sldId id="793" r:id="rId19"/>
    <p:sldId id="826" r:id="rId20"/>
    <p:sldId id="1028" r:id="rId21"/>
    <p:sldId id="796" r:id="rId22"/>
    <p:sldId id="918" r:id="rId23"/>
    <p:sldId id="919" r:id="rId24"/>
    <p:sldId id="797" r:id="rId25"/>
    <p:sldId id="825" r:id="rId26"/>
    <p:sldId id="1029" r:id="rId27"/>
    <p:sldId id="814" r:id="rId28"/>
    <p:sldId id="847" r:id="rId29"/>
    <p:sldId id="848" r:id="rId30"/>
    <p:sldId id="1030" r:id="rId31"/>
    <p:sldId id="771" r:id="rId32"/>
    <p:sldId id="813" r:id="rId33"/>
    <p:sldId id="1004" r:id="rId34"/>
    <p:sldId id="1022" r:id="rId35"/>
    <p:sldId id="850" r:id="rId36"/>
    <p:sldId id="1031" r:id="rId37"/>
    <p:sldId id="818" r:id="rId3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3" autoAdjust="0"/>
    <p:restoredTop sz="96056"/>
  </p:normalViewPr>
  <p:slideViewPr>
    <p:cSldViewPr>
      <p:cViewPr varScale="1">
        <p:scale>
          <a:sx n="105" d="100"/>
          <a:sy n="105" d="100"/>
        </p:scale>
        <p:origin x="208" y="480"/>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2/23/26</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2/23/26</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29</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CBF01-7CEA-4733-8D54-5072A1BC1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AC5D9-E480-78A8-988C-4AA73356B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49638-05DA-1D90-35FD-51BA2323CB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C8250-2168-FB42-B5D1-03F7AF68A920}"/>
              </a:ext>
            </a:extLst>
          </p:cNvPr>
          <p:cNvSpPr>
            <a:spLocks noGrp="1"/>
          </p:cNvSpPr>
          <p:nvPr>
            <p:ph type="sldNum" sz="quarter" idx="5"/>
          </p:nvPr>
        </p:nvSpPr>
        <p:spPr/>
        <p:txBody>
          <a:bodyPr/>
          <a:lstStyle/>
          <a:p>
            <a:fld id="{B0FCC8D5-6D68-A443-97C0-91AE5977134B}" type="slidenum">
              <a:rPr lang="en-US" smtClean="0"/>
              <a:pPr/>
              <a:t>30</a:t>
            </a:fld>
            <a:endParaRPr lang="en-US" dirty="0"/>
          </a:p>
        </p:txBody>
      </p:sp>
    </p:spTree>
    <p:extLst>
      <p:ext uri="{BB962C8B-B14F-4D97-AF65-F5344CB8AC3E}">
        <p14:creationId xmlns:p14="http://schemas.microsoft.com/office/powerpoint/2010/main" val="107253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AFF8E-641F-A63E-383F-D63E97F9D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469BC-CFDC-AC97-D495-7681A5721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57D32-27A4-E5B1-42CC-4666B8FC9F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781655-B247-8B75-A82A-F99D41FD3B60}"/>
              </a:ext>
            </a:extLst>
          </p:cNvPr>
          <p:cNvSpPr>
            <a:spLocks noGrp="1"/>
          </p:cNvSpPr>
          <p:nvPr>
            <p:ph type="sldNum" sz="quarter" idx="5"/>
          </p:nvPr>
        </p:nvSpPr>
        <p:spPr/>
        <p:txBody>
          <a:bodyPr/>
          <a:lstStyle/>
          <a:p>
            <a:fld id="{B0FCC8D5-6D68-A443-97C0-91AE5977134B}" type="slidenum">
              <a:rPr lang="en-US" smtClean="0"/>
              <a:pPr/>
              <a:t>31</a:t>
            </a:fld>
            <a:endParaRPr lang="en-US" dirty="0"/>
          </a:p>
        </p:txBody>
      </p:sp>
    </p:spTree>
    <p:extLst>
      <p:ext uri="{BB962C8B-B14F-4D97-AF65-F5344CB8AC3E}">
        <p14:creationId xmlns:p14="http://schemas.microsoft.com/office/powerpoint/2010/main" val="169348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32</a:t>
            </a:fld>
            <a:endParaRPr lang="en-US" dirty="0"/>
          </a:p>
        </p:txBody>
      </p:sp>
    </p:spTree>
    <p:extLst>
      <p:ext uri="{BB962C8B-B14F-4D97-AF65-F5344CB8AC3E}">
        <p14:creationId xmlns:p14="http://schemas.microsoft.com/office/powerpoint/2010/main" val="2642156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EF0BF-B55F-7313-9B8C-4512B6149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D65ED-A5A4-E2A3-EFF8-31C40B130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AA170-E9A5-D106-C908-93ABF2BBDD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6C2822-8053-69DA-F621-B915EE0083BF}"/>
              </a:ext>
            </a:extLst>
          </p:cNvPr>
          <p:cNvSpPr>
            <a:spLocks noGrp="1"/>
          </p:cNvSpPr>
          <p:nvPr>
            <p:ph type="sldNum" sz="quarter" idx="5"/>
          </p:nvPr>
        </p:nvSpPr>
        <p:spPr/>
        <p:txBody>
          <a:bodyPr/>
          <a:lstStyle/>
          <a:p>
            <a:fld id="{B0FCC8D5-6D68-A443-97C0-91AE5977134B}" type="slidenum">
              <a:rPr lang="en-US" smtClean="0"/>
              <a:pPr/>
              <a:t>33</a:t>
            </a:fld>
            <a:endParaRPr lang="en-US" dirty="0"/>
          </a:p>
        </p:txBody>
      </p:sp>
    </p:spTree>
    <p:extLst>
      <p:ext uri="{BB962C8B-B14F-4D97-AF65-F5344CB8AC3E}">
        <p14:creationId xmlns:p14="http://schemas.microsoft.com/office/powerpoint/2010/main" val="2376087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77E9E-B89E-A312-3AA0-40022B68FC3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08A733A-7BB0-AEA7-2E42-27B9ED69EA9E}"/>
              </a:ext>
            </a:extLst>
          </p:cNvPr>
          <p:cNvSpPr>
            <a:spLocks noGrp="1"/>
          </p:cNvSpPr>
          <p:nvPr>
            <p:ph type="body" sz="quarter" idx="23"/>
          </p:nvPr>
        </p:nvSpPr>
        <p:spPr>
          <a:xfrm>
            <a:off x="989012" y="1828800"/>
            <a:ext cx="10210800" cy="3773202"/>
          </a:xfrm>
        </p:spPr>
        <p:txBody>
          <a:bodyPr/>
          <a:lstStyle/>
          <a:p>
            <a:pPr marR="0">
              <a:lnSpc>
                <a:spcPct val="100000"/>
              </a:lnSpc>
              <a:spcBef>
                <a:spcPts val="0"/>
              </a:spcBef>
              <a:spcAft>
                <a:spcPts val="0"/>
              </a:spcAft>
            </a:pPr>
            <a:r>
              <a:rPr lang="en-US" sz="3900" dirty="0"/>
              <a:t>You will look for me, but you will not find me; and where I am, you cannot come.”</a:t>
            </a:r>
          </a:p>
          <a:p>
            <a:pPr marR="0">
              <a:lnSpc>
                <a:spcPct val="100000"/>
              </a:lnSpc>
              <a:spcBef>
                <a:spcPts val="0"/>
              </a:spcBef>
              <a:spcAft>
                <a:spcPts val="0"/>
              </a:spcAft>
            </a:pPr>
            <a:endParaRPr lang="en-US" sz="3900" dirty="0"/>
          </a:p>
          <a:p>
            <a:pPr marR="0">
              <a:lnSpc>
                <a:spcPct val="100000"/>
              </a:lnSpc>
              <a:spcBef>
                <a:spcPts val="0"/>
              </a:spcBef>
              <a:spcAft>
                <a:spcPts val="0"/>
              </a:spcAft>
            </a:pPr>
            <a:r>
              <a:rPr lang="en-US" sz="3900" dirty="0"/>
              <a:t>Then the Jews said to one another, “Where does he intend to go that we won’t find him? </a:t>
            </a:r>
          </a:p>
          <a:p>
            <a:pPr marR="0">
              <a:lnSpc>
                <a:spcPct val="100000"/>
              </a:lnSpc>
              <a:spcBef>
                <a:spcPts val="0"/>
              </a:spcBef>
              <a:spcAft>
                <a:spcPts val="0"/>
              </a:spcAft>
            </a:pP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0C72C2FE-5526-F520-E9EF-1DCDEFCE7D25}"/>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7:25-36</a:t>
            </a:r>
            <a:endParaRPr lang="en-US" dirty="0"/>
          </a:p>
        </p:txBody>
      </p:sp>
    </p:spTree>
    <p:extLst>
      <p:ext uri="{BB962C8B-B14F-4D97-AF65-F5344CB8AC3E}">
        <p14:creationId xmlns:p14="http://schemas.microsoft.com/office/powerpoint/2010/main" val="42380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4D155-0BDF-E39C-E17F-9D09DCBC733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E8C97C9-439A-D912-CA8D-72419AB537C2}"/>
              </a:ext>
            </a:extLst>
          </p:cNvPr>
          <p:cNvSpPr>
            <a:spLocks noGrp="1"/>
          </p:cNvSpPr>
          <p:nvPr>
            <p:ph type="body" sz="quarter" idx="23"/>
          </p:nvPr>
        </p:nvSpPr>
        <p:spPr>
          <a:xfrm>
            <a:off x="989012" y="1828800"/>
            <a:ext cx="10210800" cy="3773202"/>
          </a:xfrm>
        </p:spPr>
        <p:txBody>
          <a:bodyPr/>
          <a:lstStyle/>
          <a:p>
            <a:pPr marR="0">
              <a:lnSpc>
                <a:spcPct val="100000"/>
              </a:lnSpc>
              <a:spcBef>
                <a:spcPts val="0"/>
              </a:spcBef>
              <a:spcAft>
                <a:spcPts val="0"/>
              </a:spcAft>
            </a:pPr>
            <a:r>
              <a:rPr lang="en-US" sz="3900" dirty="0"/>
              <a:t>He doesn’t intend to go to the Jewish people dispersed among the Greeks and teach the Greeks, does he? What is this remark he made: ‘You will look for me, and you will not find me; and where I am, you cannot come’?</a:t>
            </a:r>
          </a:p>
        </p:txBody>
      </p:sp>
      <p:sp>
        <p:nvSpPr>
          <p:cNvPr id="2" name="Text Placeholder 2">
            <a:extLst>
              <a:ext uri="{FF2B5EF4-FFF2-40B4-BE49-F238E27FC236}">
                <a16:creationId xmlns:a16="http://schemas.microsoft.com/office/drawing/2014/main" id="{989DC22B-28C8-8DFD-97F9-C1878DEF16EA}"/>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7:25-36</a:t>
            </a:r>
            <a:endParaRPr lang="en-US" dirty="0"/>
          </a:p>
        </p:txBody>
      </p:sp>
    </p:spTree>
    <p:extLst>
      <p:ext uri="{BB962C8B-B14F-4D97-AF65-F5344CB8AC3E}">
        <p14:creationId xmlns:p14="http://schemas.microsoft.com/office/powerpoint/2010/main" val="188640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What assumptions </a:t>
            </a:r>
          </a:p>
          <a:p>
            <a:r>
              <a:rPr lang="en-US" sz="4000" b="1" dirty="0"/>
              <a:t>did the Jerusalem crowd make about Jesus’s origins, and why were those assumptions flawed?</a:t>
            </a:r>
          </a:p>
        </p:txBody>
      </p:sp>
    </p:spTree>
    <p:extLst>
      <p:ext uri="{BB962C8B-B14F-4D97-AF65-F5344CB8AC3E}">
        <p14:creationId xmlns:p14="http://schemas.microsoft.com/office/powerpoint/2010/main" val="200887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How can familiarity with Jesus, or even church culture, make it harder to hear Him clearly? What makes it challenging to examine teachings about Jesus carefully?</a:t>
            </a:r>
          </a:p>
        </p:txBody>
      </p:sp>
    </p:spTree>
    <p:extLst>
      <p:ext uri="{BB962C8B-B14F-4D97-AF65-F5344CB8AC3E}">
        <p14:creationId xmlns:p14="http://schemas.microsoft.com/office/powerpoint/2010/main" val="214345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Where might God be </a:t>
            </a:r>
          </a:p>
          <a:p>
            <a:r>
              <a:rPr lang="en-US" sz="4000" b="1" dirty="0"/>
              <a:t>inviting you to move beyond your assumptions about God’s will and do the harder work of pressing in deeply to understand Him better?</a:t>
            </a:r>
          </a:p>
        </p:txBody>
      </p:sp>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Tree>
    <p:extLst>
      <p:ext uri="{BB962C8B-B14F-4D97-AF65-F5344CB8AC3E}">
        <p14:creationId xmlns:p14="http://schemas.microsoft.com/office/powerpoint/2010/main" val="420198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Knowing Jesus Through </a:t>
            </a:r>
            <a:br>
              <a:rPr lang="en-US" sz="5500" dirty="0"/>
            </a:br>
            <a:r>
              <a:rPr lang="en-US" sz="5500" u="sng" dirty="0"/>
              <a:t>Faith</a:t>
            </a:r>
            <a:r>
              <a:rPr lang="en-US" sz="5500" dirty="0"/>
              <a:t> and the </a:t>
            </a:r>
            <a:r>
              <a:rPr lang="en-US" sz="5500" u="sng" dirty="0"/>
              <a:t>Indwelling</a:t>
            </a:r>
            <a:r>
              <a:rPr lang="en-US" sz="5500" dirty="0"/>
              <a:t> of the Holy Spirit.</a:t>
            </a:r>
          </a:p>
        </p:txBody>
      </p:sp>
    </p:spTree>
    <p:extLst>
      <p:ext uri="{BB962C8B-B14F-4D97-AF65-F5344CB8AC3E}">
        <p14:creationId xmlns:p14="http://schemas.microsoft.com/office/powerpoint/2010/main" val="52439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1040058" y="1764038"/>
            <a:ext cx="10141394" cy="4565574"/>
          </a:xfrm>
        </p:spPr>
        <p:txBody>
          <a:bodyPr/>
          <a:lstStyle/>
          <a:p>
            <a:pPr>
              <a:lnSpc>
                <a:spcPct val="100000"/>
              </a:lnSpc>
              <a:spcAft>
                <a:spcPts val="0"/>
              </a:spcAft>
            </a:pPr>
            <a:r>
              <a:rPr lang="en-US" sz="4000" dirty="0"/>
              <a:t>On the last and most important day of the festival, Jesus stood up and cried out, “If anyone is thirsty, let him come to me and drink. The one who believes in me, as the Scripture has said, will have streams of living water flow from deep within him.” </a:t>
            </a:r>
          </a:p>
          <a:p>
            <a:pPr>
              <a:lnSpc>
                <a:spcPct val="100000"/>
              </a:lnSpc>
              <a:spcAft>
                <a:spcPts val="0"/>
              </a:spcAft>
            </a:pP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7:37-39</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E3067-6D1E-8DE3-CCA4-23A75C8DAA4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00EA968-A13E-B381-E408-26482A8DC7F1}"/>
              </a:ext>
            </a:extLst>
          </p:cNvPr>
          <p:cNvSpPr>
            <a:spLocks noGrp="1"/>
          </p:cNvSpPr>
          <p:nvPr>
            <p:ph type="body" sz="quarter" idx="23"/>
          </p:nvPr>
        </p:nvSpPr>
        <p:spPr>
          <a:xfrm>
            <a:off x="1040058" y="1764038"/>
            <a:ext cx="10141394" cy="4565574"/>
          </a:xfrm>
        </p:spPr>
        <p:txBody>
          <a:bodyPr/>
          <a:lstStyle/>
          <a:p>
            <a:pPr>
              <a:lnSpc>
                <a:spcPct val="100000"/>
              </a:lnSpc>
              <a:spcAft>
                <a:spcPts val="0"/>
              </a:spcAft>
            </a:pPr>
            <a:r>
              <a:rPr lang="en-US" sz="4000" dirty="0"/>
              <a:t>He said this about the Spirit. Those who believed in Jesus were going to receive the Spirit, for the Spirit had not yet been given because Jesus had not yet been glorified.</a:t>
            </a:r>
          </a:p>
        </p:txBody>
      </p:sp>
      <p:sp>
        <p:nvSpPr>
          <p:cNvPr id="2" name="Text Placeholder 2">
            <a:extLst>
              <a:ext uri="{FF2B5EF4-FFF2-40B4-BE49-F238E27FC236}">
                <a16:creationId xmlns:a16="http://schemas.microsoft.com/office/drawing/2014/main" id="{C0A6FBF7-2EDC-9834-4690-9D37955993B0}"/>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7:37-39</a:t>
            </a:r>
            <a:endParaRPr lang="en-US" dirty="0"/>
          </a:p>
        </p:txBody>
      </p:sp>
    </p:spTree>
    <p:extLst>
      <p:ext uri="{BB962C8B-B14F-4D97-AF65-F5344CB8AC3E}">
        <p14:creationId xmlns:p14="http://schemas.microsoft.com/office/powerpoint/2010/main" val="3200736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457200"/>
            <a:ext cx="7391399" cy="5943600"/>
          </a:xfrm>
        </p:spPr>
        <p:txBody>
          <a:bodyPr anchor="ctr"/>
          <a:lstStyle/>
          <a:p>
            <a:r>
              <a:rPr lang="en-US" sz="4200" b="1" dirty="0"/>
              <a:t>What does Jesus </a:t>
            </a:r>
          </a:p>
          <a:p>
            <a:r>
              <a:rPr lang="en-US" sz="4200" b="1" dirty="0"/>
              <a:t>promise to those who come to Him? How did John explain that promise?</a:t>
            </a:r>
            <a:endParaRPr lang="en-US" sz="4000" dirty="0"/>
          </a:p>
        </p:txBody>
      </p:sp>
    </p:spTree>
    <p:extLst>
      <p:ext uri="{BB962C8B-B14F-4D97-AF65-F5344CB8AC3E}">
        <p14:creationId xmlns:p14="http://schemas.microsoft.com/office/powerpoint/2010/main" val="1464740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1FA3-1A8B-360A-CF34-2881A9654C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7B2AF1-53CF-B827-B590-E099C5CF8BE3}"/>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3F15454-048F-F657-A0D3-F7134518971D}"/>
              </a:ext>
            </a:extLst>
          </p:cNvPr>
          <p:cNvSpPr>
            <a:spLocks noGrp="1"/>
          </p:cNvSpPr>
          <p:nvPr>
            <p:ph type="body" sz="quarter" idx="19"/>
          </p:nvPr>
        </p:nvSpPr>
        <p:spPr>
          <a:xfrm>
            <a:off x="4037013" y="381000"/>
            <a:ext cx="7391399" cy="5943600"/>
          </a:xfrm>
        </p:spPr>
        <p:txBody>
          <a:bodyPr anchor="ctr"/>
          <a:lstStyle/>
          <a:p>
            <a:r>
              <a:rPr lang="en-US" sz="4200" b="1" dirty="0"/>
              <a:t>What does spiritual </a:t>
            </a:r>
          </a:p>
          <a:p>
            <a:r>
              <a:rPr lang="en-US" sz="4200" b="1" dirty="0"/>
              <a:t>thirst look like in a culture that often denies its need for God?</a:t>
            </a:r>
          </a:p>
        </p:txBody>
      </p:sp>
    </p:spTree>
    <p:extLst>
      <p:ext uri="{BB962C8B-B14F-4D97-AF65-F5344CB8AC3E}">
        <p14:creationId xmlns:p14="http://schemas.microsoft.com/office/powerpoint/2010/main" val="269893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pPr>
              <a:lnSpc>
                <a:spcPct val="100000"/>
              </a:lnSpc>
            </a:pPr>
            <a:endParaRPr lang="en-US" sz="4000" b="0" dirty="0">
              <a:solidFill>
                <a:schemeClr val="accent3"/>
              </a:solidFill>
              <a:latin typeface="Montserrat Light" pitchFamily="2" charset="77"/>
            </a:endParaRPr>
          </a:p>
          <a:p>
            <a:pPr>
              <a:lnSpc>
                <a:spcPct val="100000"/>
              </a:lnSpc>
            </a:pPr>
            <a:endParaRPr lang="en-US" sz="2800" dirty="0">
              <a:solidFill>
                <a:schemeClr val="accent3"/>
              </a:solidFill>
              <a:latin typeface="Montserrat ExtraBold" pitchFamily="2" charset="77"/>
            </a:endParaRPr>
          </a:p>
          <a:p>
            <a:pPr>
              <a:lnSpc>
                <a:spcPct val="100000"/>
              </a:lnSpc>
            </a:pPr>
            <a:r>
              <a:rPr lang="en-US" sz="2800" dirty="0">
                <a:solidFill>
                  <a:schemeClr val="accent3"/>
                </a:solidFill>
                <a:latin typeface="Montserrat ExtraBold" pitchFamily="2" charset="77"/>
              </a:rPr>
              <a:t>Session fifteen:</a:t>
            </a:r>
            <a:r>
              <a:rPr lang="en-US" sz="2800" b="0" dirty="0">
                <a:solidFill>
                  <a:schemeClr val="accent3"/>
                </a:solidFill>
                <a:latin typeface="Montserrat Medium" pitchFamily="2" charset="77"/>
              </a:rPr>
              <a:t> The People’s Divided </a:t>
            </a:r>
          </a:p>
          <a:p>
            <a:pPr>
              <a:lnSpc>
                <a:spcPct val="100000"/>
              </a:lnSpc>
            </a:pPr>
            <a:r>
              <a:rPr lang="en-US" sz="2800" b="0" dirty="0">
                <a:solidFill>
                  <a:schemeClr val="accent3"/>
                </a:solidFill>
                <a:latin typeface="Montserrat Medium" pitchFamily="2" charset="77"/>
              </a:rPr>
              <a:t>Opinions on Jesus</a:t>
            </a:r>
          </a:p>
          <a:p>
            <a:pPr>
              <a:lnSpc>
                <a:spcPct val="100000"/>
              </a:lnSpc>
            </a:pPr>
            <a:endParaRPr lang="en-US" sz="2800" b="0" dirty="0">
              <a:solidFill>
                <a:schemeClr val="accent3"/>
              </a:solidFill>
              <a:latin typeface="Montserrat Medium" pitchFamily="2" charset="77"/>
            </a:endParaRPr>
          </a:p>
          <a:p>
            <a:pPr>
              <a:lnSpc>
                <a:spcPct val="100000"/>
              </a:lnSpc>
            </a:pP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84412" y="39624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88D8-EB58-B7A0-20B9-1836C8D090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F891A0-D516-3CAE-805D-15AAE065AC1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230DFFD5-2236-B45A-3208-23BD5171A1A7}"/>
              </a:ext>
            </a:extLst>
          </p:cNvPr>
          <p:cNvSpPr>
            <a:spLocks noGrp="1"/>
          </p:cNvSpPr>
          <p:nvPr>
            <p:ph type="body" sz="quarter" idx="19"/>
          </p:nvPr>
        </p:nvSpPr>
        <p:spPr>
          <a:xfrm>
            <a:off x="4037013" y="381000"/>
            <a:ext cx="7391399" cy="5943600"/>
          </a:xfrm>
        </p:spPr>
        <p:txBody>
          <a:bodyPr anchor="ctr"/>
          <a:lstStyle/>
          <a:p>
            <a:r>
              <a:rPr lang="en-US" sz="4200" b="1" dirty="0"/>
              <a:t>What might it look </a:t>
            </a:r>
          </a:p>
          <a:p>
            <a:r>
              <a:rPr lang="en-US" sz="4200" b="1" dirty="0"/>
              <a:t>like for you to actively “come to Jesus” in this season, not just believe facts about Him? </a:t>
            </a:r>
          </a:p>
        </p:txBody>
      </p:sp>
    </p:spTree>
    <p:extLst>
      <p:ext uri="{BB962C8B-B14F-4D97-AF65-F5344CB8AC3E}">
        <p14:creationId xmlns:p14="http://schemas.microsoft.com/office/powerpoint/2010/main" val="1611052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000" dirty="0"/>
              <a:t>3. Knowing Jesus Through the </a:t>
            </a:r>
            <a:r>
              <a:rPr lang="en-US" sz="5000" u="sng" dirty="0"/>
              <a:t>Witness</a:t>
            </a:r>
            <a:r>
              <a:rPr lang="en-US" sz="5000" dirty="0"/>
              <a:t> of the </a:t>
            </a:r>
            <a:r>
              <a:rPr lang="en-US" sz="5000" u="sng" dirty="0"/>
              <a:t>Old</a:t>
            </a:r>
            <a:r>
              <a:rPr lang="en-US" sz="5000" dirty="0"/>
              <a:t> </a:t>
            </a:r>
            <a:r>
              <a:rPr lang="en-US" sz="5000" u="sng" dirty="0"/>
              <a:t>Testament</a:t>
            </a:r>
            <a:r>
              <a:rPr lang="en-US" sz="5000" dirty="0"/>
              <a:t>. </a:t>
            </a:r>
          </a:p>
        </p:txBody>
      </p:sp>
    </p:spTree>
    <p:extLst>
      <p:ext uri="{BB962C8B-B14F-4D97-AF65-F5344CB8AC3E}">
        <p14:creationId xmlns:p14="http://schemas.microsoft.com/office/powerpoint/2010/main" val="363179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869278"/>
            <a:ext cx="10270659" cy="4531522"/>
          </a:xfrm>
        </p:spPr>
        <p:txBody>
          <a:bodyPr/>
          <a:lstStyle/>
          <a:p>
            <a:pPr>
              <a:lnSpc>
                <a:spcPct val="112000"/>
              </a:lnSpc>
              <a:spcAft>
                <a:spcPts val="0"/>
              </a:spcAft>
            </a:pPr>
            <a:r>
              <a:rPr lang="en-US" sz="3900" dirty="0"/>
              <a:t>When some from the crowd heard these words, they said, “This truly is the Prophet.” Others said, “This is the Messiah.” But some said, “Surely the Messiah doesn’t come from Galilee, does he? </a:t>
            </a:r>
          </a:p>
          <a:p>
            <a:pPr>
              <a:lnSpc>
                <a:spcPct val="112000"/>
              </a:lnSpc>
              <a:spcAft>
                <a:spcPts val="0"/>
              </a:spcAft>
            </a:pPr>
            <a:r>
              <a:rPr lang="en-US" sz="3600" dirty="0">
                <a:solidFill>
                  <a:srgbClr val="CFBEB2"/>
                </a:solidFill>
              </a:rPr>
              <a:t>→</a:t>
            </a:r>
            <a:endParaRPr lang="en-US" sz="36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7:40-44</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FCCB3-55E7-C58D-660E-270C6FED892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926B39D-41B8-000C-B852-4F24C19EE73C}"/>
              </a:ext>
            </a:extLst>
          </p:cNvPr>
          <p:cNvSpPr>
            <a:spLocks noGrp="1"/>
          </p:cNvSpPr>
          <p:nvPr>
            <p:ph type="body" sz="quarter" idx="23"/>
          </p:nvPr>
        </p:nvSpPr>
        <p:spPr>
          <a:xfrm>
            <a:off x="942741" y="1869278"/>
            <a:ext cx="10270659" cy="4531522"/>
          </a:xfrm>
        </p:spPr>
        <p:txBody>
          <a:bodyPr/>
          <a:lstStyle/>
          <a:p>
            <a:pPr>
              <a:lnSpc>
                <a:spcPct val="112000"/>
              </a:lnSpc>
              <a:spcAft>
                <a:spcPts val="0"/>
              </a:spcAft>
            </a:pPr>
            <a:r>
              <a:rPr lang="en-US" sz="3900" dirty="0"/>
              <a:t>Doesn’t the Scripture say that the </a:t>
            </a:r>
          </a:p>
          <a:p>
            <a:pPr>
              <a:lnSpc>
                <a:spcPct val="112000"/>
              </a:lnSpc>
              <a:spcAft>
                <a:spcPts val="0"/>
              </a:spcAft>
            </a:pPr>
            <a:r>
              <a:rPr lang="en-US" sz="3900" dirty="0"/>
              <a:t>Messiah comes from David’s offspring and from the town of Bethlehem, where David lived?” So the crowd was divided because of him. Some of them wanted to seize him, but no one laid hands on him.</a:t>
            </a:r>
            <a:endParaRPr lang="en-US" sz="3600" dirty="0"/>
          </a:p>
        </p:txBody>
      </p:sp>
      <p:sp>
        <p:nvSpPr>
          <p:cNvPr id="2" name="Text Placeholder 2">
            <a:extLst>
              <a:ext uri="{FF2B5EF4-FFF2-40B4-BE49-F238E27FC236}">
                <a16:creationId xmlns:a16="http://schemas.microsoft.com/office/drawing/2014/main" id="{707C5341-86E0-1C96-52F6-C2C9B2C3E5AE}"/>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7:40-44</a:t>
            </a:r>
            <a:endParaRPr lang="en-US" dirty="0"/>
          </a:p>
        </p:txBody>
      </p:sp>
    </p:spTree>
    <p:extLst>
      <p:ext uri="{BB962C8B-B14F-4D97-AF65-F5344CB8AC3E}">
        <p14:creationId xmlns:p14="http://schemas.microsoft.com/office/powerpoint/2010/main" val="862553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200" b="1" dirty="0"/>
              <a:t>What specific </a:t>
            </a:r>
          </a:p>
          <a:p>
            <a:r>
              <a:rPr lang="en-US" sz="4200" b="1" dirty="0"/>
              <a:t>Old Testament misunderstandings </a:t>
            </a:r>
          </a:p>
          <a:p>
            <a:r>
              <a:rPr lang="en-US" sz="4200" b="1" dirty="0"/>
              <a:t>led some people to </a:t>
            </a:r>
          </a:p>
          <a:p>
            <a:r>
              <a:rPr lang="en-US" sz="4200" b="1" dirty="0"/>
              <a:t>reject Jesus?</a:t>
            </a:r>
          </a:p>
        </p:txBody>
      </p:sp>
    </p:spTree>
    <p:extLst>
      <p:ext uri="{BB962C8B-B14F-4D97-AF65-F5344CB8AC3E}">
        <p14:creationId xmlns:p14="http://schemas.microsoft.com/office/powerpoint/2010/main" val="2555783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How can Scripture </a:t>
            </a:r>
          </a:p>
          <a:p>
            <a:r>
              <a:rPr lang="en-US" sz="4000" b="1" dirty="0"/>
              <a:t>be used defensively and selfishly rather than faithfully?</a:t>
            </a:r>
          </a:p>
        </p:txBody>
      </p:sp>
    </p:spTree>
    <p:extLst>
      <p:ext uri="{BB962C8B-B14F-4D97-AF65-F5344CB8AC3E}">
        <p14:creationId xmlns:p14="http://schemas.microsoft.com/office/powerpoint/2010/main" val="1840241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457200"/>
            <a:ext cx="7391399" cy="5943600"/>
          </a:xfrm>
        </p:spPr>
        <p:txBody>
          <a:bodyPr anchor="ctr"/>
          <a:lstStyle/>
          <a:p>
            <a:r>
              <a:rPr lang="en-US" sz="4000" b="1" dirty="0"/>
              <a:t>What posture should God’s people take in carefully studying the full measure of God’s Word?</a:t>
            </a:r>
          </a:p>
        </p:txBody>
      </p:sp>
    </p:spTree>
    <p:extLst>
      <p:ext uri="{BB962C8B-B14F-4D97-AF65-F5344CB8AC3E}">
        <p14:creationId xmlns:p14="http://schemas.microsoft.com/office/powerpoint/2010/main" val="2496776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A23C2-9A27-84D0-B66D-E3504B88B1B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02D28A-9FE5-94FC-2E0D-FE0A52714B86}"/>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5F22B723-8753-78E6-D810-6C992F041BA4}"/>
              </a:ext>
            </a:extLst>
          </p:cNvPr>
          <p:cNvSpPr>
            <a:spLocks noGrp="1"/>
          </p:cNvSpPr>
          <p:nvPr>
            <p:ph type="body" sz="quarter" idx="19"/>
          </p:nvPr>
        </p:nvSpPr>
        <p:spPr>
          <a:xfrm>
            <a:off x="4037013" y="457200"/>
            <a:ext cx="7391399" cy="5943600"/>
          </a:xfrm>
        </p:spPr>
        <p:txBody>
          <a:bodyPr anchor="ctr"/>
          <a:lstStyle/>
          <a:p>
            <a:r>
              <a:rPr lang="en-US" sz="4000" b="1" dirty="0"/>
              <a:t>What needs to </a:t>
            </a:r>
          </a:p>
          <a:p>
            <a:r>
              <a:rPr lang="en-US" sz="4000" b="1" dirty="0"/>
              <a:t>change in your personal discipleship, as you seek to grow in your knowledge </a:t>
            </a:r>
          </a:p>
          <a:p>
            <a:r>
              <a:rPr lang="en-US" sz="4000" b="1" dirty="0"/>
              <a:t>and understanding of Scripture?</a:t>
            </a:r>
          </a:p>
        </p:txBody>
      </p:sp>
    </p:spTree>
    <p:extLst>
      <p:ext uri="{BB962C8B-B14F-4D97-AF65-F5344CB8AC3E}">
        <p14:creationId xmlns:p14="http://schemas.microsoft.com/office/powerpoint/2010/main" val="504457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736FE31F-E751-E1DC-7305-8E92DA120B1A}"/>
              </a:ext>
            </a:extLst>
          </p:cNvPr>
          <p:cNvSpPr txBox="1">
            <a:spLocks/>
          </p:cNvSpPr>
          <p:nvPr/>
        </p:nvSpPr>
        <p:spPr>
          <a:xfrm>
            <a:off x="624352" y="3124200"/>
            <a:ext cx="10940118" cy="762000"/>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6000">
                <a:solidFill>
                  <a:srgbClr val="867A72"/>
                </a:solidFill>
              </a:rPr>
              <a:t>Deeper focus</a:t>
            </a:r>
            <a:endParaRPr lang="en-US" sz="6000" dirty="0">
              <a:solidFill>
                <a:srgbClr val="867A72"/>
              </a:solidFill>
            </a:endParaRPr>
          </a:p>
        </p:txBody>
      </p:sp>
      <p:cxnSp>
        <p:nvCxnSpPr>
          <p:cNvPr id="5" name="Straight Connector 4">
            <a:extLst>
              <a:ext uri="{FF2B5EF4-FFF2-40B4-BE49-F238E27FC236}">
                <a16:creationId xmlns:a16="http://schemas.microsoft.com/office/drawing/2014/main" id="{6FB63F09-8A8C-FF28-C84E-9C326E091267}"/>
              </a:ext>
            </a:extLst>
          </p:cNvPr>
          <p:cNvCxnSpPr>
            <a:cxnSpLocks/>
          </p:cNvCxnSpPr>
          <p:nvPr/>
        </p:nvCxnSpPr>
        <p:spPr>
          <a:xfrm>
            <a:off x="2246313" y="4114800"/>
            <a:ext cx="7581899"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BCC27795-808A-B70D-6B50-04FA8A19190B}"/>
              </a:ext>
            </a:extLst>
          </p:cNvPr>
          <p:cNvCxnSpPr>
            <a:cxnSpLocks/>
          </p:cNvCxnSpPr>
          <p:nvPr/>
        </p:nvCxnSpPr>
        <p:spPr>
          <a:xfrm>
            <a:off x="2246313" y="2871216"/>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2090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Which group in this passage </a:t>
            </a:r>
          </a:p>
          <a:p>
            <a:pPr>
              <a:lnSpc>
                <a:spcPct val="100000"/>
              </a:lnSpc>
            </a:pPr>
            <a:r>
              <a:rPr lang="en-US" sz="3900" b="1" dirty="0"/>
              <a:t>do you most identify with, </a:t>
            </a:r>
          </a:p>
          <a:p>
            <a:pPr>
              <a:lnSpc>
                <a:spcPct val="100000"/>
              </a:lnSpc>
            </a:pPr>
            <a:r>
              <a:rPr lang="en-US" sz="3900" b="1" dirty="0"/>
              <a:t>and why?</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133600"/>
            <a:ext cx="9982200" cy="3810000"/>
          </a:xfrm>
        </p:spPr>
        <p:txBody>
          <a:bodyPr/>
          <a:lstStyle/>
          <a:p>
            <a:pPr>
              <a:lnSpc>
                <a:spcPct val="100000"/>
              </a:lnSpc>
            </a:pPr>
            <a:r>
              <a:rPr lang="en-US" sz="4000" dirty="0"/>
              <a:t>What does it mean to “come to Jesus,” not as a one-time salvation event, but as an ongoing posture for life?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2E0E1-1AF4-F423-5BE0-948ECFDF7F6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7A716AD-0E31-E281-B026-FF427ADA3C4B}"/>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What tends to cloud people’s vision of Jesus today: lack of understanding, wrong expectations, or resistance to surrender?</a:t>
            </a:r>
          </a:p>
        </p:txBody>
      </p:sp>
      <p:sp>
        <p:nvSpPr>
          <p:cNvPr id="5" name="Title 4">
            <a:extLst>
              <a:ext uri="{FF2B5EF4-FFF2-40B4-BE49-F238E27FC236}">
                <a16:creationId xmlns:a16="http://schemas.microsoft.com/office/drawing/2014/main" id="{231751E0-83AE-C75B-5E98-F3543CA740D9}"/>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2622654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A2884-2707-1884-3EB4-05C62BF8E5C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110692E-F379-01C4-0CEC-462ABF5CEBAE}"/>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How does this passage challenge the way you listen to Jesus’s words now?</a:t>
            </a:r>
          </a:p>
        </p:txBody>
      </p:sp>
      <p:sp>
        <p:nvSpPr>
          <p:cNvPr id="5" name="Title 4">
            <a:extLst>
              <a:ext uri="{FF2B5EF4-FFF2-40B4-BE49-F238E27FC236}">
                <a16:creationId xmlns:a16="http://schemas.microsoft.com/office/drawing/2014/main" id="{D7D5B499-9EF3-0C86-186B-2D65E74482E6}"/>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2279209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Where do you most need Jesus as bread—sustenance and strength?</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5AE9-ACDE-80E0-77F6-3788E15FF26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B6F5CF-A133-1A48-E423-223E4BBC7930}"/>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Where do you most </a:t>
            </a:r>
          </a:p>
          <a:p>
            <a:pPr>
              <a:lnSpc>
                <a:spcPct val="100000"/>
              </a:lnSpc>
            </a:pPr>
            <a:r>
              <a:rPr lang="en-US" sz="4200" b="1" dirty="0"/>
              <a:t>need Him as living water—renewal and life?</a:t>
            </a:r>
          </a:p>
        </p:txBody>
      </p:sp>
      <p:sp>
        <p:nvSpPr>
          <p:cNvPr id="5" name="Title 4">
            <a:extLst>
              <a:ext uri="{FF2B5EF4-FFF2-40B4-BE49-F238E27FC236}">
                <a16:creationId xmlns:a16="http://schemas.microsoft.com/office/drawing/2014/main" id="{C8D29857-1F14-04E0-0DA4-190FB46ED3B2}"/>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079241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457200"/>
            <a:ext cx="7391399" cy="5943600"/>
          </a:xfrm>
        </p:spPr>
        <p:txBody>
          <a:bodyPr anchor="ctr"/>
          <a:lstStyle/>
          <a:p>
            <a:r>
              <a:rPr lang="en-US" sz="3900" b="1"/>
              <a:t>What needs to shift in </a:t>
            </a:r>
          </a:p>
          <a:p>
            <a:r>
              <a:rPr lang="en-US" sz="3900" b="1"/>
              <a:t>your life this week (how you start or end your day, what you watch or listen to, those you spend intentional time with) to stay connected with Christ who quenches our spiritual thirst? </a:t>
            </a:r>
            <a:endParaRPr lang="en-US" sz="3900" b="1" dirty="0"/>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5334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400" b="1" dirty="0"/>
              <a:t>What does it mean to “come to Jesus” on an ongoing basis? What gets in the way from connecting with Him throughout our days? </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Knowing Jesus Through His </a:t>
            </a:r>
            <a:r>
              <a:rPr lang="en-US" sz="5500" u="sng" dirty="0"/>
              <a:t>Words</a:t>
            </a:r>
            <a:r>
              <a:rPr lang="en-US" sz="5500" dirty="0"/>
              <a:t> and </a:t>
            </a:r>
            <a:r>
              <a:rPr lang="en-US" sz="5500" u="sng" dirty="0"/>
              <a:t>Works</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640696" y="1713198"/>
            <a:ext cx="10940118" cy="3773202"/>
          </a:xfrm>
        </p:spPr>
        <p:txBody>
          <a:bodyPr/>
          <a:lstStyle/>
          <a:p>
            <a:pPr marR="0">
              <a:lnSpc>
                <a:spcPct val="100000"/>
              </a:lnSpc>
              <a:spcBef>
                <a:spcPts val="0"/>
              </a:spcBef>
              <a:spcAft>
                <a:spcPts val="0"/>
              </a:spcAft>
            </a:pPr>
            <a:r>
              <a:rPr lang="en-US" sz="3900" dirty="0"/>
              <a:t>Some of the people of Jerusalem were saying, “Isn’t this the man they are trying to kill? Yet look, he’s speaking publicly, and they’re saying nothing to him. Can it be true that the authorities know he is the Messiah? But we know where this man is from. When the Messiah comes, nobody will know where he is from.” </a:t>
            </a: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7:25-36</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DC5B6-E8FD-3540-01E8-5AD4130D5A7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7E2E03F-1AD3-1B1D-D455-C00EAE16551F}"/>
              </a:ext>
            </a:extLst>
          </p:cNvPr>
          <p:cNvSpPr>
            <a:spLocks noGrp="1"/>
          </p:cNvSpPr>
          <p:nvPr>
            <p:ph type="body" sz="quarter" idx="23"/>
          </p:nvPr>
        </p:nvSpPr>
        <p:spPr>
          <a:xfrm>
            <a:off x="640696" y="1713198"/>
            <a:ext cx="10940118" cy="3773202"/>
          </a:xfrm>
        </p:spPr>
        <p:txBody>
          <a:bodyPr/>
          <a:lstStyle/>
          <a:p>
            <a:pPr marR="0">
              <a:lnSpc>
                <a:spcPct val="100000"/>
              </a:lnSpc>
              <a:spcBef>
                <a:spcPts val="0"/>
              </a:spcBef>
              <a:spcAft>
                <a:spcPts val="0"/>
              </a:spcAft>
            </a:pPr>
            <a:r>
              <a:rPr lang="en-US" sz="3900" dirty="0"/>
              <a:t>As he was teaching in the temple, Jesus </a:t>
            </a:r>
          </a:p>
          <a:p>
            <a:pPr marR="0">
              <a:lnSpc>
                <a:spcPct val="100000"/>
              </a:lnSpc>
              <a:spcBef>
                <a:spcPts val="0"/>
              </a:spcBef>
              <a:spcAft>
                <a:spcPts val="0"/>
              </a:spcAft>
            </a:pPr>
            <a:r>
              <a:rPr lang="en-US" sz="3900" dirty="0"/>
              <a:t>cried out, “You know me and you know where I am from. Yet I have not come on my own, but the One who sent me is true. You don’t know him; I know him because I am from him, and </a:t>
            </a:r>
          </a:p>
          <a:p>
            <a:pPr marR="0">
              <a:lnSpc>
                <a:spcPct val="100000"/>
              </a:lnSpc>
              <a:spcBef>
                <a:spcPts val="0"/>
              </a:spcBef>
              <a:spcAft>
                <a:spcPts val="0"/>
              </a:spcAft>
            </a:pPr>
            <a:r>
              <a:rPr lang="en-US" sz="3900" dirty="0"/>
              <a:t>he sent me.”</a:t>
            </a:r>
          </a:p>
          <a:p>
            <a:pPr marR="0">
              <a:lnSpc>
                <a:spcPct val="100000"/>
              </a:lnSpc>
              <a:spcBef>
                <a:spcPts val="0"/>
              </a:spcBef>
              <a:spcAft>
                <a:spcPts val="0"/>
              </a:spcAft>
            </a:pP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9BF45E74-32ED-4B39-495D-9EE406001235}"/>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7:25-36</a:t>
            </a:r>
            <a:endParaRPr lang="en-US" dirty="0"/>
          </a:p>
        </p:txBody>
      </p:sp>
    </p:spTree>
    <p:extLst>
      <p:ext uri="{BB962C8B-B14F-4D97-AF65-F5344CB8AC3E}">
        <p14:creationId xmlns:p14="http://schemas.microsoft.com/office/powerpoint/2010/main" val="211127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956E7-86FE-E3A8-192A-8DB1F3B761C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9892382-8887-4F79-8041-85C0F517723F}"/>
              </a:ext>
            </a:extLst>
          </p:cNvPr>
          <p:cNvSpPr>
            <a:spLocks noGrp="1"/>
          </p:cNvSpPr>
          <p:nvPr>
            <p:ph type="body" sz="quarter" idx="23"/>
          </p:nvPr>
        </p:nvSpPr>
        <p:spPr>
          <a:xfrm>
            <a:off x="640696" y="1713198"/>
            <a:ext cx="10940118" cy="3773202"/>
          </a:xfrm>
        </p:spPr>
        <p:txBody>
          <a:bodyPr/>
          <a:lstStyle/>
          <a:p>
            <a:pPr marR="0">
              <a:lnSpc>
                <a:spcPct val="100000"/>
              </a:lnSpc>
              <a:spcBef>
                <a:spcPts val="0"/>
              </a:spcBef>
              <a:spcAft>
                <a:spcPts val="0"/>
              </a:spcAft>
            </a:pPr>
            <a:r>
              <a:rPr lang="en-US" sz="3900" dirty="0"/>
              <a:t>Then they tried to seize him. Yet no one </a:t>
            </a:r>
          </a:p>
          <a:p>
            <a:pPr marR="0">
              <a:lnSpc>
                <a:spcPct val="100000"/>
              </a:lnSpc>
              <a:spcBef>
                <a:spcPts val="0"/>
              </a:spcBef>
              <a:spcAft>
                <a:spcPts val="0"/>
              </a:spcAft>
            </a:pPr>
            <a:r>
              <a:rPr lang="en-US" sz="3900" dirty="0"/>
              <a:t>laid a hand on him because his hour had not yet come. However, many from the crowd believed in him and said, “When the Messiah comes, he won’t perform more signs than this man has done, will he?”</a:t>
            </a:r>
          </a:p>
          <a:p>
            <a:pPr marR="0">
              <a:lnSpc>
                <a:spcPct val="100000"/>
              </a:lnSpc>
              <a:spcBef>
                <a:spcPts val="0"/>
              </a:spcBef>
              <a:spcAft>
                <a:spcPts val="0"/>
              </a:spcAft>
            </a:pPr>
            <a:r>
              <a:rPr lang="en-US" sz="3900" dirty="0"/>
              <a:t> </a:t>
            </a: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D1E35D5F-113D-A4A3-E44C-0989CDA4BB2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7:25-36</a:t>
            </a:r>
            <a:endParaRPr lang="en-US" dirty="0"/>
          </a:p>
        </p:txBody>
      </p:sp>
    </p:spTree>
    <p:extLst>
      <p:ext uri="{BB962C8B-B14F-4D97-AF65-F5344CB8AC3E}">
        <p14:creationId xmlns:p14="http://schemas.microsoft.com/office/powerpoint/2010/main" val="245718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964BD-2CF9-BCCD-5065-5CA55904EDF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E3F31B4-EEC4-80E2-95C5-26141F4A3D16}"/>
              </a:ext>
            </a:extLst>
          </p:cNvPr>
          <p:cNvSpPr>
            <a:spLocks noGrp="1"/>
          </p:cNvSpPr>
          <p:nvPr>
            <p:ph type="body" sz="quarter" idx="23"/>
          </p:nvPr>
        </p:nvSpPr>
        <p:spPr>
          <a:xfrm>
            <a:off x="640696" y="1713198"/>
            <a:ext cx="10940118" cy="3773202"/>
          </a:xfrm>
        </p:spPr>
        <p:txBody>
          <a:bodyPr/>
          <a:lstStyle/>
          <a:p>
            <a:pPr marR="0">
              <a:lnSpc>
                <a:spcPct val="100000"/>
              </a:lnSpc>
              <a:spcBef>
                <a:spcPts val="0"/>
              </a:spcBef>
              <a:spcAft>
                <a:spcPts val="0"/>
              </a:spcAft>
            </a:pPr>
            <a:r>
              <a:rPr lang="en-US" sz="3900" dirty="0"/>
              <a:t>The Pharisees heard the crowd murmuring these things about him, and so the chief priests and the Pharisees sent servants to arrest him.</a:t>
            </a:r>
          </a:p>
          <a:p>
            <a:pPr marR="0">
              <a:lnSpc>
                <a:spcPct val="100000"/>
              </a:lnSpc>
              <a:spcBef>
                <a:spcPts val="0"/>
              </a:spcBef>
              <a:spcAft>
                <a:spcPts val="0"/>
              </a:spcAft>
            </a:pPr>
            <a:endParaRPr lang="en-US" sz="3900" dirty="0"/>
          </a:p>
          <a:p>
            <a:pPr marR="0">
              <a:lnSpc>
                <a:spcPct val="100000"/>
              </a:lnSpc>
              <a:spcBef>
                <a:spcPts val="0"/>
              </a:spcBef>
              <a:spcAft>
                <a:spcPts val="0"/>
              </a:spcAft>
            </a:pPr>
            <a:r>
              <a:rPr lang="en-US" sz="3900" dirty="0"/>
              <a:t>Then Jesus said, “I am only with you for a short time. Then I’m going to the One who sent me. </a:t>
            </a:r>
          </a:p>
          <a:p>
            <a:pPr marR="0">
              <a:lnSpc>
                <a:spcPct val="100000"/>
              </a:lnSpc>
              <a:spcBef>
                <a:spcPts val="0"/>
              </a:spcBef>
              <a:spcAft>
                <a:spcPts val="0"/>
              </a:spcAft>
            </a:pPr>
            <a:r>
              <a:rPr lang="en-US" sz="3900" dirty="0"/>
              <a:t> </a:t>
            </a: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95B78119-B022-3CB9-454F-1E477FBC90AA}"/>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7:25-36</a:t>
            </a:r>
            <a:endParaRPr lang="en-US" dirty="0"/>
          </a:p>
        </p:txBody>
      </p:sp>
    </p:spTree>
    <p:extLst>
      <p:ext uri="{BB962C8B-B14F-4D97-AF65-F5344CB8AC3E}">
        <p14:creationId xmlns:p14="http://schemas.microsoft.com/office/powerpoint/2010/main" val="1303379206"/>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807F0C-5BF2-402B-9012-B52128A22A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22464</TotalTime>
  <Words>990</Words>
  <Application>Microsoft Macintosh PowerPoint</Application>
  <PresentationFormat>Custom</PresentationFormat>
  <Paragraphs>100</Paragraphs>
  <Slides>34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Discuss</vt:lpstr>
      <vt:lpstr>1. Knowing Jesus Through His Words and Works. </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Discuss</vt:lpstr>
      <vt:lpstr>2. Knowing Jesus Through  Faith and the Indwelling of the Holy Spirit.</vt:lpstr>
      <vt:lpstr>PowerPoint Presentation</vt:lpstr>
      <vt:lpstr>PowerPoint Presentation</vt:lpstr>
      <vt:lpstr>Discuss</vt:lpstr>
      <vt:lpstr>Discuss</vt:lpstr>
      <vt:lpstr>Discuss</vt:lpstr>
      <vt:lpstr>3. Knowing Jesus Through the Witness of the Old Testament. </vt:lpstr>
      <vt:lpstr>PowerPoint Presentation</vt:lpstr>
      <vt:lpstr>PowerPoint Presentation</vt:lpstr>
      <vt:lpstr>Discuss</vt:lpstr>
      <vt:lpstr>Discuss</vt:lpstr>
      <vt:lpstr>Discuss</vt:lpstr>
      <vt:lpstr>Discuss</vt:lpstr>
      <vt:lpstr>PowerPoint Presentation</vt:lpstr>
      <vt:lpstr>Reflect</vt:lpstr>
      <vt:lpstr>Reflect</vt:lpstr>
      <vt:lpstr>Reflect</vt:lpstr>
      <vt:lpstr>Respond</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109</cp:revision>
  <dcterms:created xsi:type="dcterms:W3CDTF">2023-07-06T02:28:58Z</dcterms:created>
  <dcterms:modified xsi:type="dcterms:W3CDTF">2026-02-24T15:15:15Z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