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567" r:id="rId5"/>
    <p:sldId id="833" r:id="rId6"/>
    <p:sldId id="834" r:id="rId7"/>
    <p:sldId id="577" r:id="rId8"/>
    <p:sldId id="579" r:id="rId9"/>
    <p:sldId id="574" r:id="rId10"/>
    <p:sldId id="909" r:id="rId11"/>
    <p:sldId id="632" r:id="rId12"/>
    <p:sldId id="873" r:id="rId13"/>
    <p:sldId id="874" r:id="rId14"/>
    <p:sldId id="793" r:id="rId15"/>
    <p:sldId id="826" r:id="rId16"/>
    <p:sldId id="910" r:id="rId17"/>
    <p:sldId id="911" r:id="rId18"/>
    <p:sldId id="796" r:id="rId19"/>
    <p:sldId id="842" r:id="rId20"/>
    <p:sldId id="843" r:id="rId21"/>
    <p:sldId id="797" r:id="rId22"/>
    <p:sldId id="825" r:id="rId23"/>
    <p:sldId id="912" r:id="rId24"/>
    <p:sldId id="814" r:id="rId25"/>
    <p:sldId id="847" r:id="rId26"/>
    <p:sldId id="848" r:id="rId27"/>
    <p:sldId id="771" r:id="rId28"/>
    <p:sldId id="813" r:id="rId29"/>
    <p:sldId id="913" r:id="rId30"/>
    <p:sldId id="850" r:id="rId31"/>
    <p:sldId id="818" r:id="rId3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24" autoAdjust="0"/>
    <p:restoredTop sz="96056"/>
  </p:normalViewPr>
  <p:slideViewPr>
    <p:cSldViewPr>
      <p:cViewPr varScale="1">
        <p:scale>
          <a:sx n="78" d="100"/>
          <a:sy n="78" d="100"/>
        </p:scale>
        <p:origin x="200" y="1048"/>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10/29/25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10/29/25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25</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007AD-554C-B7C5-3CED-C5691AB26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AE687-1463-7F56-5D41-87F883E42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355DC-A0B0-B713-5014-54E520C6E5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765D78-03A8-3F93-8235-92D9AB93AE44}"/>
              </a:ext>
            </a:extLst>
          </p:cNvPr>
          <p:cNvSpPr>
            <a:spLocks noGrp="1"/>
          </p:cNvSpPr>
          <p:nvPr>
            <p:ph type="sldNum" sz="quarter" idx="5"/>
          </p:nvPr>
        </p:nvSpPr>
        <p:spPr/>
        <p:txBody>
          <a:bodyPr/>
          <a:lstStyle/>
          <a:p>
            <a:fld id="{B0FCC8D5-6D68-A443-97C0-91AE5977134B}" type="slidenum">
              <a:rPr lang="en-US" smtClean="0"/>
              <a:pPr/>
              <a:t>26</a:t>
            </a:fld>
            <a:endParaRPr lang="en-US" dirty="0"/>
          </a:p>
        </p:txBody>
      </p:sp>
    </p:spTree>
    <p:extLst>
      <p:ext uri="{BB962C8B-B14F-4D97-AF65-F5344CB8AC3E}">
        <p14:creationId xmlns:p14="http://schemas.microsoft.com/office/powerpoint/2010/main" val="384630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27</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What did Jesus mean by </a:t>
            </a:r>
          </a:p>
          <a:p>
            <a:r>
              <a:rPr lang="en-US" sz="4000" b="1" dirty="0"/>
              <a:t>“My hour has not yet come”? When would His hour come? (See John 17:1) </a:t>
            </a:r>
          </a:p>
        </p:txBody>
      </p:sp>
    </p:spTree>
    <p:extLst>
      <p:ext uri="{BB962C8B-B14F-4D97-AF65-F5344CB8AC3E}">
        <p14:creationId xmlns:p14="http://schemas.microsoft.com/office/powerpoint/2010/main" val="420198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Followers of Jesus </a:t>
            </a:r>
            <a:br>
              <a:rPr lang="en-US" sz="5500" dirty="0"/>
            </a:br>
            <a:r>
              <a:rPr lang="en-US" sz="5500" u="sng" dirty="0"/>
              <a:t>experience</a:t>
            </a:r>
            <a:r>
              <a:rPr lang="en-US" sz="5500" dirty="0"/>
              <a:t> His </a:t>
            </a:r>
            <a:r>
              <a:rPr lang="en-US" sz="5500" u="sng" dirty="0"/>
              <a:t>power</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Now six stone water jars had been set there for Jewish purification. Each contained twenty or thirty gallons. </a:t>
            </a:r>
          </a:p>
          <a:p>
            <a:pPr marR="0">
              <a:lnSpc>
                <a:spcPct val="112000"/>
              </a:lnSpc>
              <a:spcBef>
                <a:spcPts val="0"/>
              </a:spcBef>
              <a:spcAft>
                <a:spcPts val="0"/>
              </a:spcAft>
            </a:pPr>
            <a:endParaRPr lang="en-US" sz="4300" dirty="0"/>
          </a:p>
          <a:p>
            <a:pPr marR="0">
              <a:lnSpc>
                <a:spcPct val="112000"/>
              </a:lnSpc>
              <a:spcBef>
                <a:spcPts val="0"/>
              </a:spcBef>
              <a:spcAft>
                <a:spcPts val="0"/>
              </a:spcAft>
            </a:pPr>
            <a:r>
              <a:rPr lang="en-US" sz="4300" dirty="0"/>
              <a:t>“Fill the jars with water,” Jesus told them. So they filled them to the brim.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2:6-10</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F21BA-5D10-EA46-A0B2-D06221A988E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AEA9CC7-893B-DF94-223B-3DE98FC5C628}"/>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Then he said to them, “Now draw some out and take it to the headwaiter.” And they did.</a:t>
            </a:r>
          </a:p>
          <a:p>
            <a:pPr marR="0">
              <a:lnSpc>
                <a:spcPct val="112000"/>
              </a:lnSpc>
              <a:spcBef>
                <a:spcPts val="0"/>
              </a:spcBef>
              <a:spcAft>
                <a:spcPts val="0"/>
              </a:spcAft>
            </a:pPr>
            <a:r>
              <a:rPr lang="en-US" sz="4300" dirty="0"/>
              <a:t>When the headwaiter tasted the water (after it had become wine), he did not know where it came from—though the servants who had drawn the water knew.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D4D65306-F8D4-F441-12B8-36DB2743FA77}"/>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2:6-10</a:t>
            </a:r>
            <a:endParaRPr lang="en-US" dirty="0"/>
          </a:p>
        </p:txBody>
      </p:sp>
    </p:spTree>
    <p:extLst>
      <p:ext uri="{BB962C8B-B14F-4D97-AF65-F5344CB8AC3E}">
        <p14:creationId xmlns:p14="http://schemas.microsoft.com/office/powerpoint/2010/main" val="3105863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BF876-DC54-6818-32EF-66A55ABC775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03840A3-FC3F-6B43-6AF0-E3B8832B6415}"/>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He called the groom and told him, “Everyone sets out the fine wine first, then, after people are drunk, the inferior. But you have kept the fine wine until now.”</a:t>
            </a:r>
          </a:p>
        </p:txBody>
      </p:sp>
      <p:sp>
        <p:nvSpPr>
          <p:cNvPr id="2" name="Text Placeholder 2">
            <a:extLst>
              <a:ext uri="{FF2B5EF4-FFF2-40B4-BE49-F238E27FC236}">
                <a16:creationId xmlns:a16="http://schemas.microsoft.com/office/drawing/2014/main" id="{6C3C8360-9A5E-4C38-3E13-CBBABA3DFFF0}"/>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2:6-10</a:t>
            </a:r>
            <a:endParaRPr lang="en-US" dirty="0"/>
          </a:p>
        </p:txBody>
      </p:sp>
    </p:spTree>
    <p:extLst>
      <p:ext uri="{BB962C8B-B14F-4D97-AF65-F5344CB8AC3E}">
        <p14:creationId xmlns:p14="http://schemas.microsoft.com/office/powerpoint/2010/main" val="3164446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How did this miracle </a:t>
            </a:r>
          </a:p>
          <a:p>
            <a:r>
              <a:rPr lang="en-US" sz="4200" b="1" dirty="0"/>
              <a:t>point forward to other symbolism related to the new covenant of Jesus?</a:t>
            </a:r>
          </a:p>
        </p:txBody>
      </p:sp>
    </p:spTree>
    <p:extLst>
      <p:ext uri="{BB962C8B-B14F-4D97-AF65-F5344CB8AC3E}">
        <p14:creationId xmlns:p14="http://schemas.microsoft.com/office/powerpoint/2010/main" val="146474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000" b="1" dirty="0"/>
              <a:t>How did Jesus’s miracle impact more than just the servants and the headwaiter? Can you think of a time when God worked in someone’s life in a powerful way and you indirectly benefitted from it? </a:t>
            </a:r>
          </a:p>
        </p:txBody>
      </p:sp>
    </p:spTree>
    <p:extLst>
      <p:ext uri="{BB962C8B-B14F-4D97-AF65-F5344CB8AC3E}">
        <p14:creationId xmlns:p14="http://schemas.microsoft.com/office/powerpoint/2010/main" val="359010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000" b="1" dirty="0"/>
              <a:t>What evidence can </a:t>
            </a:r>
          </a:p>
          <a:p>
            <a:r>
              <a:rPr lang="en-US" sz="4000" b="1" dirty="0"/>
              <a:t>someone see that Jesus’s transforming power has been at work in your life?</a:t>
            </a:r>
          </a:p>
        </p:txBody>
      </p:sp>
    </p:spTree>
    <p:extLst>
      <p:ext uri="{BB962C8B-B14F-4D97-AF65-F5344CB8AC3E}">
        <p14:creationId xmlns:p14="http://schemas.microsoft.com/office/powerpoint/2010/main" val="10365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Followers of Jesus </a:t>
            </a:r>
            <a:br>
              <a:rPr lang="en-US" sz="5500" dirty="0"/>
            </a:br>
            <a:r>
              <a:rPr lang="en-US" sz="5500" u="sng" dirty="0"/>
              <a:t>behold</a:t>
            </a:r>
            <a:r>
              <a:rPr lang="en-US" sz="5500" dirty="0"/>
              <a:t> His </a:t>
            </a:r>
            <a:r>
              <a:rPr lang="en-US" sz="5500" u="sng" dirty="0"/>
              <a:t>glory</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2021678"/>
            <a:ext cx="10270659" cy="4150522"/>
          </a:xfrm>
        </p:spPr>
        <p:txBody>
          <a:bodyPr/>
          <a:lstStyle/>
          <a:p>
            <a:pPr marR="0">
              <a:lnSpc>
                <a:spcPct val="112000"/>
              </a:lnSpc>
              <a:spcBef>
                <a:spcPts val="0"/>
              </a:spcBef>
              <a:spcAft>
                <a:spcPts val="0"/>
              </a:spcAft>
            </a:pPr>
            <a:r>
              <a:rPr lang="en-US" sz="4300" dirty="0"/>
              <a:t>Jesus did this, the first of His signs, in Cana of Galilee. He revealed His glory, and His disciples believed in Him.</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2:11-12</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00000"/>
              </a:lnSpc>
            </a:pPr>
            <a:r>
              <a:rPr lang="en-US" sz="2800" dirty="0">
                <a:solidFill>
                  <a:schemeClr val="accent3"/>
                </a:solidFill>
                <a:latin typeface="Montserrat ExtraBold" pitchFamily="2" charset="77"/>
              </a:rPr>
              <a:t>Session Four: </a:t>
            </a:r>
            <a:r>
              <a:rPr lang="en-US" sz="2800" b="0" dirty="0">
                <a:solidFill>
                  <a:schemeClr val="accent3"/>
                </a:solidFill>
                <a:latin typeface="Montserrat Medium" pitchFamily="2" charset="77"/>
              </a:rPr>
              <a:t>The wedding</a:t>
            </a:r>
          </a:p>
          <a:p>
            <a:pPr>
              <a:lnSpc>
                <a:spcPct val="100000"/>
              </a:lnSpc>
            </a:pPr>
            <a:r>
              <a:rPr lang="en-US" sz="2800" b="0" dirty="0">
                <a:solidFill>
                  <a:schemeClr val="accent3"/>
                </a:solidFill>
                <a:latin typeface="Montserrat Medium" pitchFamily="2" charset="77"/>
              </a:rPr>
              <a:t>At </a:t>
            </a:r>
            <a:r>
              <a:rPr lang="en-US" sz="2800" b="0" dirty="0" err="1">
                <a:solidFill>
                  <a:schemeClr val="accent3"/>
                </a:solidFill>
                <a:latin typeface="Montserrat Medium" pitchFamily="2" charset="77"/>
              </a:rPr>
              <a:t>cana</a:t>
            </a: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082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F852A-2177-D855-52FB-67D30F02916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72ADA95-48F0-6D56-7B08-6126E9B43CD2}"/>
              </a:ext>
            </a:extLst>
          </p:cNvPr>
          <p:cNvSpPr>
            <a:spLocks noGrp="1"/>
          </p:cNvSpPr>
          <p:nvPr>
            <p:ph type="body" sz="quarter" idx="23"/>
          </p:nvPr>
        </p:nvSpPr>
        <p:spPr>
          <a:xfrm>
            <a:off x="942741" y="2021678"/>
            <a:ext cx="10270659" cy="4150522"/>
          </a:xfrm>
        </p:spPr>
        <p:txBody>
          <a:bodyPr/>
          <a:lstStyle/>
          <a:p>
            <a:pPr marR="0">
              <a:lnSpc>
                <a:spcPct val="112000"/>
              </a:lnSpc>
              <a:spcBef>
                <a:spcPts val="0"/>
              </a:spcBef>
              <a:spcAft>
                <a:spcPts val="0"/>
              </a:spcAft>
            </a:pPr>
            <a:r>
              <a:rPr lang="en-US" sz="4300" dirty="0"/>
              <a:t>After this, he went down to Capernaum, together with his mother, his brothers, and his disciples, and they stayed there only a few days.</a:t>
            </a:r>
          </a:p>
        </p:txBody>
      </p:sp>
      <p:sp>
        <p:nvSpPr>
          <p:cNvPr id="2" name="Text Placeholder 2">
            <a:extLst>
              <a:ext uri="{FF2B5EF4-FFF2-40B4-BE49-F238E27FC236}">
                <a16:creationId xmlns:a16="http://schemas.microsoft.com/office/drawing/2014/main" id="{F33A38BF-58F6-30B5-96C6-BC5314966F21}"/>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2:11-12</a:t>
            </a:r>
            <a:endParaRPr lang="en-US" dirty="0"/>
          </a:p>
        </p:txBody>
      </p:sp>
    </p:spTree>
    <p:extLst>
      <p:ext uri="{BB962C8B-B14F-4D97-AF65-F5344CB8AC3E}">
        <p14:creationId xmlns:p14="http://schemas.microsoft.com/office/powerpoint/2010/main" val="744139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How was Jesus first revealed to you?</a:t>
            </a:r>
          </a:p>
        </p:txBody>
      </p:sp>
    </p:spTree>
    <p:extLst>
      <p:ext uri="{BB962C8B-B14F-4D97-AF65-F5344CB8AC3E}">
        <p14:creationId xmlns:p14="http://schemas.microsoft.com/office/powerpoint/2010/main" val="2555783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The disciples believed </a:t>
            </a:r>
          </a:p>
          <a:p>
            <a:r>
              <a:rPr lang="en-US" sz="4000" b="1" dirty="0"/>
              <a:t>in Jesus, and they immediately followed Him. What does that reveal about what should happen in someone’s life when they put their faith in Christ?</a:t>
            </a:r>
          </a:p>
        </p:txBody>
      </p:sp>
    </p:spTree>
    <p:extLst>
      <p:ext uri="{BB962C8B-B14F-4D97-AF65-F5344CB8AC3E}">
        <p14:creationId xmlns:p14="http://schemas.microsoft.com/office/powerpoint/2010/main" val="184024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000" b="1" dirty="0"/>
              <a:t>Is there someone you are praying will put their faith in Christ? How can this text give you encouragement as you wait and pray?</a:t>
            </a:r>
          </a:p>
        </p:txBody>
      </p:sp>
    </p:spTree>
    <p:extLst>
      <p:ext uri="{BB962C8B-B14F-4D97-AF65-F5344CB8AC3E}">
        <p14:creationId xmlns:p14="http://schemas.microsoft.com/office/powerpoint/2010/main" val="2496776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990600"/>
            <a:ext cx="10940118" cy="685800"/>
          </a:xfrm>
        </p:spPr>
        <p:txBody>
          <a:bodyPr/>
          <a:lstStyle/>
          <a:p>
            <a:r>
              <a:rPr lang="en-US" sz="4800" dirty="0">
                <a:solidFill>
                  <a:srgbClr val="867A72"/>
                </a:solidFill>
              </a:rPr>
              <a:t>Deeper focus</a:t>
            </a: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1905000"/>
            <a:ext cx="10940117" cy="4648200"/>
          </a:xfrm>
        </p:spPr>
        <p:txBody>
          <a:bodyPr/>
          <a:lstStyle/>
          <a:p>
            <a:pPr marR="0">
              <a:lnSpc>
                <a:spcPct val="112000"/>
              </a:lnSpc>
              <a:spcBef>
                <a:spcPts val="0"/>
              </a:spcBef>
              <a:spcAft>
                <a:spcPts val="0"/>
              </a:spcAft>
            </a:pPr>
            <a:r>
              <a:rPr lang="en-US" sz="3600" dirty="0"/>
              <a:t>Warren </a:t>
            </a:r>
            <a:r>
              <a:rPr lang="en-US" sz="3600" dirty="0" err="1"/>
              <a:t>Wiersbe</a:t>
            </a:r>
            <a:r>
              <a:rPr lang="en-US" sz="3600" dirty="0"/>
              <a:t> says, “In this miracle, our Lord brought fullness where there was emptiness, joy where there was disappointment, and something internal for that which was only external.” If someone were to examine your life for a week, what picture of Christ would they see reflected in you?</a:t>
            </a:r>
          </a:p>
        </p:txBody>
      </p:sp>
    </p:spTree>
    <p:extLst>
      <p:ext uri="{BB962C8B-B14F-4D97-AF65-F5344CB8AC3E}">
        <p14:creationId xmlns:p14="http://schemas.microsoft.com/office/powerpoint/2010/main" val="22090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At a wedding, two </a:t>
            </a:r>
          </a:p>
          <a:p>
            <a:pPr>
              <a:lnSpc>
                <a:spcPct val="100000"/>
              </a:lnSpc>
            </a:pPr>
            <a:r>
              <a:rPr lang="en-US" sz="3900" b="1" dirty="0"/>
              <a:t>individuals are transformed into a new family unit, yet they remain unique individuals. How is that like or unlike what happens when we come to faith in Jesus? </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05D8F-9902-90DB-09E7-EFB15F0B405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7D9CE2D-D17E-C90C-C550-E5C3D75AE48C}"/>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Have you ever been surprised by Jesus’s generosity in providing more than you needed? What can you share about that experience?</a:t>
            </a:r>
          </a:p>
        </p:txBody>
      </p:sp>
      <p:sp>
        <p:nvSpPr>
          <p:cNvPr id="5" name="Title 4">
            <a:extLst>
              <a:ext uri="{FF2B5EF4-FFF2-40B4-BE49-F238E27FC236}">
                <a16:creationId xmlns:a16="http://schemas.microsoft.com/office/drawing/2014/main" id="{4FA6E516-EA35-8379-D92B-AA52A8443745}"/>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632342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When was the last time you “beheld His glory”? What could you do this week to spend time worshiping Christ for who He is and for His transforming power at work in your life?</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How closely are </a:t>
            </a:r>
          </a:p>
          <a:p>
            <a:r>
              <a:rPr lang="en-US" sz="4000" b="1" dirty="0"/>
              <a:t>you following Jesus today? Is there something that needs to shift to turn your attention to Jesus and His plans? </a:t>
            </a:r>
          </a:p>
          <a:p>
            <a:r>
              <a:rPr lang="en-US" sz="4000" b="1" dirty="0"/>
              <a:t>Is there a specific work you sense Him calling </a:t>
            </a:r>
          </a:p>
          <a:p>
            <a:r>
              <a:rPr lang="en-US" sz="4000" b="1" dirty="0"/>
              <a:t>you toward?</a:t>
            </a:r>
          </a:p>
        </p:txBody>
      </p:sp>
    </p:spTree>
    <p:extLst>
      <p:ext uri="{BB962C8B-B14F-4D97-AF65-F5344CB8AC3E}">
        <p14:creationId xmlns:p14="http://schemas.microsoft.com/office/powerpoint/2010/main" val="244766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209800"/>
            <a:ext cx="9982200" cy="3810000"/>
          </a:xfrm>
        </p:spPr>
        <p:txBody>
          <a:bodyPr/>
          <a:lstStyle/>
          <a:p>
            <a:pPr>
              <a:lnSpc>
                <a:spcPct val="100000"/>
              </a:lnSpc>
            </a:pPr>
            <a:r>
              <a:rPr lang="en-US" sz="4000" dirty="0"/>
              <a:t>What evidence is there in my life </a:t>
            </a:r>
          </a:p>
          <a:p>
            <a:pPr>
              <a:lnSpc>
                <a:spcPct val="100000"/>
              </a:lnSpc>
            </a:pPr>
            <a:r>
              <a:rPr lang="en-US" sz="4000" dirty="0"/>
              <a:t>that Christ’s transforming power is at </a:t>
            </a:r>
          </a:p>
          <a:p>
            <a:pPr>
              <a:lnSpc>
                <a:spcPct val="100000"/>
              </a:lnSpc>
            </a:pPr>
            <a:r>
              <a:rPr lang="en-US" sz="4000" dirty="0"/>
              <a:t>work in me?</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4572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Can you think of a time </a:t>
            </a:r>
          </a:p>
          <a:p>
            <a:r>
              <a:rPr lang="en-US" sz="3800" b="1" dirty="0"/>
              <a:t>you experienced Jesus’s power at work in your life or in the life of someone you love? How </a:t>
            </a:r>
          </a:p>
          <a:p>
            <a:r>
              <a:rPr lang="en-US" sz="3800" b="1" dirty="0"/>
              <a:t>did that experience help </a:t>
            </a:r>
          </a:p>
          <a:p>
            <a:r>
              <a:rPr lang="en-US" sz="3800" b="1" dirty="0"/>
              <a:t>grow your faith?</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Followers of Jesus </a:t>
            </a:r>
            <a:r>
              <a:rPr lang="en-US" sz="5500" u="sng" dirty="0"/>
              <a:t>submit</a:t>
            </a:r>
            <a:r>
              <a:rPr lang="en-US" sz="5500" dirty="0"/>
              <a:t> </a:t>
            </a:r>
            <a:br>
              <a:rPr lang="en-US" sz="5500" dirty="0"/>
            </a:br>
            <a:r>
              <a:rPr lang="en-US" sz="5500" dirty="0"/>
              <a:t>to His </a:t>
            </a:r>
            <a:r>
              <a:rPr lang="en-US" sz="5500" u="sng" dirty="0"/>
              <a:t>authority</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300" dirty="0"/>
              <a:t>On the third day a wedding took place in Cana of Galilee. Jesus’s mother was there, and Jesus and His disciples were invited to the wedding as well. When the wine ran out, Jesus’s mother told him, “They don’t have any wine.”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2:1-5</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AECCE-630A-CFB8-04E7-B80B3F7A785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8A25D81-D04B-6381-B21A-7874AEAF8C60}"/>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300" dirty="0"/>
              <a:t>“What has this concern of yours to do with me, woman?” Jesus asked. “My hour has not yet come.”</a:t>
            </a:r>
          </a:p>
          <a:p>
            <a:pPr marR="0">
              <a:lnSpc>
                <a:spcPct val="100000"/>
              </a:lnSpc>
              <a:spcBef>
                <a:spcPts val="0"/>
              </a:spcBef>
              <a:spcAft>
                <a:spcPts val="0"/>
              </a:spcAft>
            </a:pPr>
            <a:endParaRPr lang="en-US" sz="4300" dirty="0"/>
          </a:p>
          <a:p>
            <a:pPr marR="0">
              <a:lnSpc>
                <a:spcPct val="100000"/>
              </a:lnSpc>
              <a:spcBef>
                <a:spcPts val="0"/>
              </a:spcBef>
              <a:spcAft>
                <a:spcPts val="0"/>
              </a:spcAft>
            </a:pPr>
            <a:r>
              <a:rPr lang="en-US" sz="4300" dirty="0"/>
              <a:t>“Do whatever he tells you,” his mother told the servants.</a:t>
            </a:r>
          </a:p>
        </p:txBody>
      </p:sp>
      <p:sp>
        <p:nvSpPr>
          <p:cNvPr id="2" name="Text Placeholder 2">
            <a:extLst>
              <a:ext uri="{FF2B5EF4-FFF2-40B4-BE49-F238E27FC236}">
                <a16:creationId xmlns:a16="http://schemas.microsoft.com/office/drawing/2014/main" id="{44657F6D-571B-2684-9D67-04F07C129C7E}"/>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2:1-5</a:t>
            </a:r>
            <a:endParaRPr lang="en-US" dirty="0"/>
          </a:p>
        </p:txBody>
      </p:sp>
    </p:spTree>
    <p:extLst>
      <p:ext uri="{BB962C8B-B14F-4D97-AF65-F5344CB8AC3E}">
        <p14:creationId xmlns:p14="http://schemas.microsoft.com/office/powerpoint/2010/main" val="220291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Have you ever experienced something going wrong at a wedding? What happened? </a:t>
            </a:r>
          </a:p>
        </p:txBody>
      </p:sp>
    </p:spTree>
    <p:extLst>
      <p:ext uri="{BB962C8B-B14F-4D97-AF65-F5344CB8AC3E}">
        <p14:creationId xmlns:p14="http://schemas.microsoft.com/office/powerpoint/2010/main" val="200887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Why do you think Mary petitioned Jesus to intervene? What do her actions reveal about her character and her faith?</a:t>
            </a:r>
          </a:p>
        </p:txBody>
      </p:sp>
    </p:spTree>
    <p:extLst>
      <p:ext uri="{BB962C8B-B14F-4D97-AF65-F5344CB8AC3E}">
        <p14:creationId xmlns:p14="http://schemas.microsoft.com/office/powerpoint/2010/main" val="2143452592"/>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21319</TotalTime>
  <Words>792</Words>
  <Application>Microsoft Macintosh PowerPoint</Application>
  <PresentationFormat>Custom</PresentationFormat>
  <Paragraphs>77</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Followers of Jesus submit  to His authority. </vt:lpstr>
      <vt:lpstr>PowerPoint Presentation</vt:lpstr>
      <vt:lpstr>PowerPoint Presentation</vt:lpstr>
      <vt:lpstr>Discuss</vt:lpstr>
      <vt:lpstr>Discuss</vt:lpstr>
      <vt:lpstr>Discuss</vt:lpstr>
      <vt:lpstr>2. Followers of Jesus  experience His power.</vt:lpstr>
      <vt:lpstr>PowerPoint Presentation</vt:lpstr>
      <vt:lpstr>PowerPoint Presentation</vt:lpstr>
      <vt:lpstr>PowerPoint Presentation</vt:lpstr>
      <vt:lpstr>Discuss</vt:lpstr>
      <vt:lpstr>Discuss</vt:lpstr>
      <vt:lpstr>Discuss</vt:lpstr>
      <vt:lpstr>3. Followers of Jesus  behold His glory.</vt:lpstr>
      <vt:lpstr>PowerPoint Presentation</vt:lpstr>
      <vt:lpstr>PowerPoint Presentation</vt:lpstr>
      <vt:lpstr>Discuss</vt:lpstr>
      <vt:lpstr>Discuss</vt:lpstr>
      <vt:lpstr>Discuss</vt:lpstr>
      <vt:lpstr>PowerPoint Presentation</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90</cp:revision>
  <dcterms:created xsi:type="dcterms:W3CDTF">2023-07-06T02:28:58Z</dcterms:created>
  <dcterms:modified xsi:type="dcterms:W3CDTF">2025-10-29T18:42:27Z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