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567" r:id="rId5"/>
    <p:sldId id="833" r:id="rId6"/>
    <p:sldId id="834" r:id="rId7"/>
    <p:sldId id="577" r:id="rId8"/>
    <p:sldId id="579" r:id="rId9"/>
    <p:sldId id="574" r:id="rId10"/>
    <p:sldId id="988" r:id="rId11"/>
    <p:sldId id="989" r:id="rId12"/>
    <p:sldId id="990" r:id="rId13"/>
    <p:sldId id="632" r:id="rId14"/>
    <p:sldId id="873" r:id="rId15"/>
    <p:sldId id="874" r:id="rId16"/>
    <p:sldId id="793" r:id="rId17"/>
    <p:sldId id="826" r:id="rId18"/>
    <p:sldId id="991" r:id="rId19"/>
    <p:sldId id="992" r:id="rId20"/>
    <p:sldId id="993" r:id="rId21"/>
    <p:sldId id="994" r:id="rId22"/>
    <p:sldId id="796" r:id="rId23"/>
    <p:sldId id="918" r:id="rId24"/>
    <p:sldId id="919" r:id="rId25"/>
    <p:sldId id="797" r:id="rId26"/>
    <p:sldId id="825" r:id="rId27"/>
    <p:sldId id="995" r:id="rId28"/>
    <p:sldId id="996" r:id="rId29"/>
    <p:sldId id="997" r:id="rId30"/>
    <p:sldId id="998" r:id="rId31"/>
    <p:sldId id="999" r:id="rId32"/>
    <p:sldId id="1000" r:id="rId33"/>
    <p:sldId id="1001" r:id="rId34"/>
    <p:sldId id="814" r:id="rId35"/>
    <p:sldId id="847" r:id="rId36"/>
    <p:sldId id="848" r:id="rId37"/>
    <p:sldId id="771" r:id="rId38"/>
    <p:sldId id="850" r:id="rId39"/>
    <p:sldId id="818"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3" autoAdjust="0"/>
    <p:restoredTop sz="96056"/>
  </p:normalViewPr>
  <p:slideViewPr>
    <p:cSldViewPr>
      <p:cViewPr varScale="1">
        <p:scale>
          <a:sx n="105" d="100"/>
          <a:sy n="105" d="100"/>
        </p:scale>
        <p:origin x="208" y="48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1/5/26</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1/5/26</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35</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What did the crowd misunderstand about why Jesus had performed the miracle of feeding them?</a:t>
            </a:r>
          </a:p>
        </p:txBody>
      </p:sp>
    </p:spTree>
    <p:extLst>
      <p:ext uri="{BB962C8B-B14F-4D97-AF65-F5344CB8AC3E}">
        <p14:creationId xmlns:p14="http://schemas.microsoft.com/office/powerpoint/2010/main" val="200887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How does Jesus </a:t>
            </a:r>
          </a:p>
          <a:p>
            <a:r>
              <a:rPr lang="en-US" sz="4000" b="1" dirty="0"/>
              <a:t>redefine what it means to “work for God”?</a:t>
            </a:r>
          </a:p>
        </p:txBody>
      </p:sp>
    </p:spTree>
    <p:extLst>
      <p:ext uri="{BB962C8B-B14F-4D97-AF65-F5344CB8AC3E}">
        <p14:creationId xmlns:p14="http://schemas.microsoft.com/office/powerpoint/2010/main" val="214345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How do we still chase “perishable bread” in our own lives—things that satisfy only for a moment?</a:t>
            </a:r>
          </a:p>
        </p:txBody>
      </p:sp>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Tree>
    <p:extLst>
      <p:ext uri="{BB962C8B-B14F-4D97-AF65-F5344CB8AC3E}">
        <p14:creationId xmlns:p14="http://schemas.microsoft.com/office/powerpoint/2010/main" val="420198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a:t>
            </a:r>
            <a:r>
              <a:rPr lang="en-US" sz="5500" u="sng" dirty="0"/>
              <a:t>Receiving</a:t>
            </a:r>
            <a:r>
              <a:rPr lang="en-US" sz="5500" dirty="0"/>
              <a:t> </a:t>
            </a:r>
            <a:br>
              <a:rPr lang="en-US" sz="5500" dirty="0"/>
            </a:br>
            <a:r>
              <a:rPr lang="en-US" sz="5500" dirty="0"/>
              <a:t>the </a:t>
            </a:r>
            <a:r>
              <a:rPr lang="en-US" sz="5500" u="sng" dirty="0"/>
              <a:t>Bread</a:t>
            </a:r>
            <a:r>
              <a:rPr lang="en-US" sz="5500" dirty="0"/>
              <a:t> of Life.</a:t>
            </a:r>
          </a:p>
        </p:txBody>
      </p:sp>
    </p:spTree>
    <p:extLst>
      <p:ext uri="{BB962C8B-B14F-4D97-AF65-F5344CB8AC3E}">
        <p14:creationId xmlns:p14="http://schemas.microsoft.com/office/powerpoint/2010/main" val="52439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752600"/>
            <a:ext cx="10833988" cy="4565574"/>
          </a:xfrm>
        </p:spPr>
        <p:txBody>
          <a:bodyPr/>
          <a:lstStyle/>
          <a:p>
            <a:pPr>
              <a:lnSpc>
                <a:spcPct val="112000"/>
              </a:lnSpc>
              <a:spcAft>
                <a:spcPts val="0"/>
              </a:spcAft>
            </a:pPr>
            <a:r>
              <a:rPr lang="en-US" sz="4000" dirty="0"/>
              <a:t>“What sign, then, are you going to do so that we may see and believe you?” they asked. “What are you going to perform? Our ancestors ate the manna in the wilderness, just as it is written: He gave them bread from heaven to eat.” </a:t>
            </a: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6:30-40</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B35B8-E719-35CC-5F64-A7DA55FE575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DCD0E71-FFA9-DBB4-5F5A-5CB3401445FA}"/>
              </a:ext>
            </a:extLst>
          </p:cNvPr>
          <p:cNvSpPr>
            <a:spLocks noGrp="1"/>
          </p:cNvSpPr>
          <p:nvPr>
            <p:ph type="body" sz="quarter" idx="23"/>
          </p:nvPr>
        </p:nvSpPr>
        <p:spPr>
          <a:xfrm>
            <a:off x="677418" y="1752600"/>
            <a:ext cx="10833988" cy="4565574"/>
          </a:xfrm>
        </p:spPr>
        <p:txBody>
          <a:bodyPr/>
          <a:lstStyle/>
          <a:p>
            <a:pPr>
              <a:lnSpc>
                <a:spcPct val="112000"/>
              </a:lnSpc>
              <a:spcAft>
                <a:spcPts val="0"/>
              </a:spcAft>
            </a:pPr>
            <a:r>
              <a:rPr lang="en-US" sz="4000" dirty="0"/>
              <a:t>Jesus said to them, “Truly I tell you, Moses didn’t give you the bread from heaven, but my Father gives you the true bread from heaven. For the bread of God is the one who comes down from heaven and gives life to the world.”</a:t>
            </a:r>
          </a:p>
          <a:p>
            <a:pPr>
              <a:lnSpc>
                <a:spcPct val="112000"/>
              </a:lnSpc>
              <a:spcAft>
                <a:spcPts val="0"/>
              </a:spcAft>
            </a:pP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188CB8F7-4637-8280-9D96-1B489806006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6:30-40</a:t>
            </a:r>
            <a:endParaRPr lang="en-US" dirty="0"/>
          </a:p>
        </p:txBody>
      </p:sp>
    </p:spTree>
    <p:extLst>
      <p:ext uri="{BB962C8B-B14F-4D97-AF65-F5344CB8AC3E}">
        <p14:creationId xmlns:p14="http://schemas.microsoft.com/office/powerpoint/2010/main" val="61205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D8BD2-3BC0-2B39-FA98-F6C6DE12325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C6E6344-D061-16BC-3F52-1B992F17744D}"/>
              </a:ext>
            </a:extLst>
          </p:cNvPr>
          <p:cNvSpPr>
            <a:spLocks noGrp="1"/>
          </p:cNvSpPr>
          <p:nvPr>
            <p:ph type="body" sz="quarter" idx="23"/>
          </p:nvPr>
        </p:nvSpPr>
        <p:spPr>
          <a:xfrm>
            <a:off x="677418" y="1752600"/>
            <a:ext cx="10833988" cy="4565574"/>
          </a:xfrm>
        </p:spPr>
        <p:txBody>
          <a:bodyPr/>
          <a:lstStyle/>
          <a:p>
            <a:pPr>
              <a:lnSpc>
                <a:spcPct val="112000"/>
              </a:lnSpc>
              <a:spcAft>
                <a:spcPts val="0"/>
              </a:spcAft>
            </a:pPr>
            <a:r>
              <a:rPr lang="en-US" sz="4000" dirty="0"/>
              <a:t>Then they said, “Sir, give us this bread always.”</a:t>
            </a:r>
          </a:p>
          <a:p>
            <a:pPr>
              <a:lnSpc>
                <a:spcPct val="112000"/>
              </a:lnSpc>
              <a:spcAft>
                <a:spcPts val="0"/>
              </a:spcAft>
            </a:pPr>
            <a:endParaRPr lang="en-US" sz="4000" dirty="0"/>
          </a:p>
          <a:p>
            <a:pPr>
              <a:lnSpc>
                <a:spcPct val="112000"/>
              </a:lnSpc>
              <a:spcAft>
                <a:spcPts val="0"/>
              </a:spcAft>
            </a:pPr>
            <a:r>
              <a:rPr lang="en-US" sz="4000" dirty="0"/>
              <a:t>“I am the bread of life,” Jesus told them. “No one who comes to me will ever be hungry, and no one who believes in me will ever be thirsty again.  </a:t>
            </a: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CFB94730-42C4-6D0E-4932-B72EAF99E4E7}"/>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6:30-40</a:t>
            </a:r>
            <a:endParaRPr lang="en-US" dirty="0"/>
          </a:p>
        </p:txBody>
      </p:sp>
    </p:spTree>
    <p:extLst>
      <p:ext uri="{BB962C8B-B14F-4D97-AF65-F5344CB8AC3E}">
        <p14:creationId xmlns:p14="http://schemas.microsoft.com/office/powerpoint/2010/main" val="346690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91FFE-E41D-2E90-8AF7-3D3303CC4C5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43ACF51-8CDF-0305-E6B2-74F047B07B62}"/>
              </a:ext>
            </a:extLst>
          </p:cNvPr>
          <p:cNvSpPr>
            <a:spLocks noGrp="1"/>
          </p:cNvSpPr>
          <p:nvPr>
            <p:ph type="body" sz="quarter" idx="23"/>
          </p:nvPr>
        </p:nvSpPr>
        <p:spPr>
          <a:xfrm>
            <a:off x="677418" y="1752600"/>
            <a:ext cx="10833988" cy="4565574"/>
          </a:xfrm>
        </p:spPr>
        <p:txBody>
          <a:bodyPr/>
          <a:lstStyle/>
          <a:p>
            <a:pPr>
              <a:lnSpc>
                <a:spcPct val="112000"/>
              </a:lnSpc>
              <a:spcAft>
                <a:spcPts val="0"/>
              </a:spcAft>
            </a:pPr>
            <a:r>
              <a:rPr lang="en-US" sz="4000" dirty="0"/>
              <a:t>But as I told you, you’ve seen me, and yet you do not believe. Everyone the Father gives me will come to me, and the one who comes to me I will never cast out. For I have come down from heaven, not to do my own will, but the will of him who sent me. </a:t>
            </a: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59204AC0-F4EE-76F3-C4B2-9C3E3679D2D7}"/>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6:30-40</a:t>
            </a:r>
            <a:endParaRPr lang="en-US" dirty="0"/>
          </a:p>
        </p:txBody>
      </p:sp>
    </p:spTree>
    <p:extLst>
      <p:ext uri="{BB962C8B-B14F-4D97-AF65-F5344CB8AC3E}">
        <p14:creationId xmlns:p14="http://schemas.microsoft.com/office/powerpoint/2010/main" val="3174954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57FB4-0660-43C3-569C-EBFEF89B424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F2C7AD8-C256-EB06-6515-AC5B77A8851D}"/>
              </a:ext>
            </a:extLst>
          </p:cNvPr>
          <p:cNvSpPr>
            <a:spLocks noGrp="1"/>
          </p:cNvSpPr>
          <p:nvPr>
            <p:ph type="body" sz="quarter" idx="23"/>
          </p:nvPr>
        </p:nvSpPr>
        <p:spPr>
          <a:xfrm>
            <a:off x="677418" y="1752600"/>
            <a:ext cx="10833988" cy="4565574"/>
          </a:xfrm>
        </p:spPr>
        <p:txBody>
          <a:bodyPr/>
          <a:lstStyle/>
          <a:p>
            <a:pPr>
              <a:lnSpc>
                <a:spcPct val="112000"/>
              </a:lnSpc>
              <a:spcAft>
                <a:spcPts val="0"/>
              </a:spcAft>
            </a:pPr>
            <a:r>
              <a:rPr lang="en-US" sz="4000" dirty="0"/>
              <a:t>This is the will of him who sent me: that I should lose none of those he has given me but should raise them up on the last day. For this is the will of my Father: that everyone who sees the Son and believes in him will have eternal life, and I will raise him up on the last day.”</a:t>
            </a:r>
            <a:endParaRPr lang="en-US" sz="4300" dirty="0"/>
          </a:p>
        </p:txBody>
      </p:sp>
      <p:sp>
        <p:nvSpPr>
          <p:cNvPr id="2" name="Text Placeholder 2">
            <a:extLst>
              <a:ext uri="{FF2B5EF4-FFF2-40B4-BE49-F238E27FC236}">
                <a16:creationId xmlns:a16="http://schemas.microsoft.com/office/drawing/2014/main" id="{0AFF7757-C56C-BBF5-B47F-4A660F0345D5}"/>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6:30-40</a:t>
            </a:r>
            <a:endParaRPr lang="en-US" dirty="0"/>
          </a:p>
        </p:txBody>
      </p:sp>
    </p:spTree>
    <p:extLst>
      <p:ext uri="{BB962C8B-B14F-4D97-AF65-F5344CB8AC3E}">
        <p14:creationId xmlns:p14="http://schemas.microsoft.com/office/powerpoint/2010/main" val="255717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457200"/>
            <a:ext cx="7391399" cy="5943600"/>
          </a:xfrm>
        </p:spPr>
        <p:txBody>
          <a:bodyPr anchor="ctr"/>
          <a:lstStyle/>
          <a:p>
            <a:r>
              <a:rPr lang="en-US" sz="4200" b="1" dirty="0"/>
              <a:t>What does it mean that Jesus “came down from heaven”? How is He better manna than the people received in the wilderness?</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pPr>
              <a:lnSpc>
                <a:spcPct val="100000"/>
              </a:lnSpc>
            </a:pPr>
            <a:endParaRPr lang="en-US" sz="4000" b="0" dirty="0">
              <a:solidFill>
                <a:schemeClr val="accent3"/>
              </a:solidFill>
              <a:latin typeface="Montserrat Light" pitchFamily="2" charset="77"/>
            </a:endParaRPr>
          </a:p>
          <a:p>
            <a:pPr>
              <a:lnSpc>
                <a:spcPct val="100000"/>
              </a:lnSpc>
            </a:pPr>
            <a:endParaRPr lang="en-US" sz="2800" dirty="0">
              <a:solidFill>
                <a:schemeClr val="accent3"/>
              </a:solidFill>
              <a:latin typeface="Montserrat ExtraBold" pitchFamily="2" charset="77"/>
            </a:endParaRPr>
          </a:p>
          <a:p>
            <a:pPr>
              <a:lnSpc>
                <a:spcPct val="100000"/>
              </a:lnSpc>
            </a:pPr>
            <a:r>
              <a:rPr lang="en-US" sz="2800" dirty="0">
                <a:solidFill>
                  <a:schemeClr val="accent3"/>
                </a:solidFill>
                <a:latin typeface="Montserrat ExtraBold" pitchFamily="2" charset="77"/>
              </a:rPr>
              <a:t>Session Twelve:</a:t>
            </a:r>
            <a:r>
              <a:rPr lang="en-US" sz="2800" b="0" dirty="0">
                <a:solidFill>
                  <a:schemeClr val="accent3"/>
                </a:solidFill>
                <a:latin typeface="Montserrat Medium" pitchFamily="2" charset="77"/>
              </a:rPr>
              <a:t> The bread of life</a:t>
            </a:r>
          </a:p>
          <a:p>
            <a:pPr>
              <a:lnSpc>
                <a:spcPct val="100000"/>
              </a:lnSpc>
            </a:pPr>
            <a:endParaRPr lang="en-US" sz="2800" b="0" dirty="0">
              <a:solidFill>
                <a:schemeClr val="accent3"/>
              </a:solidFill>
              <a:latin typeface="Montserrat Medium" pitchFamily="2" charset="77"/>
            </a:endParaRPr>
          </a:p>
          <a:p>
            <a:pPr>
              <a:lnSpc>
                <a:spcPct val="100000"/>
              </a:lnSpc>
            </a:pP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844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How did Jesus correct the people’s misunderstanding of Moses’s role? Where might we be giving wrong credit for things God has done or is doing?</a:t>
            </a:r>
          </a:p>
        </p:txBody>
      </p:sp>
    </p:spTree>
    <p:extLst>
      <p:ext uri="{BB962C8B-B14F-4D97-AF65-F5344CB8AC3E}">
        <p14:creationId xmlns:p14="http://schemas.microsoft.com/office/powerpoint/2010/main" val="269893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88D8-EB58-B7A0-20B9-1836C8D090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F891A0-D516-3CAE-805D-15AAE065AC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30DFFD5-2236-B45A-3208-23BD5171A1A7}"/>
              </a:ext>
            </a:extLst>
          </p:cNvPr>
          <p:cNvSpPr>
            <a:spLocks noGrp="1"/>
          </p:cNvSpPr>
          <p:nvPr>
            <p:ph type="body" sz="quarter" idx="19"/>
          </p:nvPr>
        </p:nvSpPr>
        <p:spPr>
          <a:xfrm>
            <a:off x="4037013" y="381000"/>
            <a:ext cx="7391399" cy="5943600"/>
          </a:xfrm>
        </p:spPr>
        <p:txBody>
          <a:bodyPr anchor="ctr"/>
          <a:lstStyle/>
          <a:p>
            <a:r>
              <a:rPr lang="en-US" sz="4200" b="1" dirty="0"/>
              <a:t>What does “receiving” </a:t>
            </a:r>
          </a:p>
          <a:p>
            <a:r>
              <a:rPr lang="en-US" sz="4200" b="1" dirty="0"/>
              <a:t>the Bread of Life look in your daily rhythms of prayer, worship, and dependence?</a:t>
            </a:r>
          </a:p>
        </p:txBody>
      </p:sp>
    </p:spTree>
    <p:extLst>
      <p:ext uri="{BB962C8B-B14F-4D97-AF65-F5344CB8AC3E}">
        <p14:creationId xmlns:p14="http://schemas.microsoft.com/office/powerpoint/2010/main" val="1611052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a:t>
            </a:r>
            <a:r>
              <a:rPr lang="en-US" sz="5500" u="sng" dirty="0"/>
              <a:t>Surrendering</a:t>
            </a:r>
            <a:r>
              <a:rPr lang="en-US" sz="5500" dirty="0"/>
              <a:t> to the </a:t>
            </a:r>
            <a:br>
              <a:rPr lang="en-US" sz="5500" dirty="0"/>
            </a:br>
            <a:r>
              <a:rPr lang="en-US" sz="5500" u="sng" dirty="0"/>
              <a:t>Bread</a:t>
            </a:r>
            <a:r>
              <a:rPr lang="en-US" sz="5500" dirty="0"/>
              <a:t> of </a:t>
            </a:r>
            <a:r>
              <a:rPr lang="en-US" sz="5500" u="sng" dirty="0"/>
              <a:t>Life</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640678"/>
            <a:ext cx="10270659" cy="4531522"/>
          </a:xfrm>
        </p:spPr>
        <p:txBody>
          <a:bodyPr/>
          <a:lstStyle/>
          <a:p>
            <a:pPr>
              <a:lnSpc>
                <a:spcPct val="112000"/>
              </a:lnSpc>
              <a:spcAft>
                <a:spcPts val="0"/>
              </a:spcAft>
            </a:pPr>
            <a:r>
              <a:rPr lang="en-US" sz="3900" dirty="0"/>
              <a:t>Therefore the Jews started grumbling about him because he said, “I am the bread that came down from heaven.” They were saying, “Isn’t this Jesus the son of Joseph, whose father and mother we know? How can he now say, ‘I have come down from heaven’?” </a:t>
            </a: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6:41-59</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A0499-8A9D-5A04-4331-D427C884C8B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54571EF-0289-111E-F2E1-68EB63C3F56D}"/>
              </a:ext>
            </a:extLst>
          </p:cNvPr>
          <p:cNvSpPr>
            <a:spLocks noGrp="1"/>
          </p:cNvSpPr>
          <p:nvPr>
            <p:ph type="body" sz="quarter" idx="23"/>
          </p:nvPr>
        </p:nvSpPr>
        <p:spPr>
          <a:xfrm>
            <a:off x="942741" y="1640678"/>
            <a:ext cx="10270659" cy="4531522"/>
          </a:xfrm>
        </p:spPr>
        <p:txBody>
          <a:bodyPr/>
          <a:lstStyle/>
          <a:p>
            <a:pPr>
              <a:lnSpc>
                <a:spcPct val="112000"/>
              </a:lnSpc>
              <a:spcAft>
                <a:spcPts val="0"/>
              </a:spcAft>
            </a:pPr>
            <a:r>
              <a:rPr lang="en-US" sz="3900" dirty="0"/>
              <a:t>Jesus answered them, “Stop grumbling among yourselves. No one can come to me unless the Father who sent me draws him, and I will raise him up on the last day. It is written in the Prophets: And they will all be taught by God. </a:t>
            </a: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182FFDFD-4515-F2AD-B7B8-EA35D29DA1C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6:41-59</a:t>
            </a:r>
            <a:endParaRPr lang="en-US" dirty="0"/>
          </a:p>
        </p:txBody>
      </p:sp>
    </p:spTree>
    <p:extLst>
      <p:ext uri="{BB962C8B-B14F-4D97-AF65-F5344CB8AC3E}">
        <p14:creationId xmlns:p14="http://schemas.microsoft.com/office/powerpoint/2010/main" val="1198519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DB200-3E98-33FF-D189-22B2B4BB6FD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502EEB5-E24D-0562-5B64-2B66EA764E3C}"/>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Everyone who has listened to and learned from the Father comes to me—not that anyone has seen the Father except the one who is from God. He has seen the Father.</a:t>
            </a:r>
          </a:p>
          <a:p>
            <a:pPr>
              <a:lnSpc>
                <a:spcPct val="112000"/>
              </a:lnSpc>
              <a:spcAft>
                <a:spcPts val="0"/>
              </a:spcAft>
            </a:pP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7B922C99-33DF-45D8-300B-B5814A67AF66}"/>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6:41-59</a:t>
            </a:r>
            <a:endParaRPr lang="en-US" dirty="0"/>
          </a:p>
        </p:txBody>
      </p:sp>
    </p:spTree>
    <p:extLst>
      <p:ext uri="{BB962C8B-B14F-4D97-AF65-F5344CB8AC3E}">
        <p14:creationId xmlns:p14="http://schemas.microsoft.com/office/powerpoint/2010/main" val="2068157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67C8-5131-2D49-1721-A17BDEEB977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8497FEB-CB2F-C1FD-C407-31EC7EA956EA}"/>
              </a:ext>
            </a:extLst>
          </p:cNvPr>
          <p:cNvSpPr>
            <a:spLocks noGrp="1"/>
          </p:cNvSpPr>
          <p:nvPr>
            <p:ph type="body" sz="quarter" idx="23"/>
          </p:nvPr>
        </p:nvSpPr>
        <p:spPr>
          <a:xfrm>
            <a:off x="942741" y="1600200"/>
            <a:ext cx="10270659" cy="4531522"/>
          </a:xfrm>
        </p:spPr>
        <p:txBody>
          <a:bodyPr/>
          <a:lstStyle/>
          <a:p>
            <a:pPr>
              <a:lnSpc>
                <a:spcPct val="112000"/>
              </a:lnSpc>
              <a:spcAft>
                <a:spcPts val="0"/>
              </a:spcAft>
            </a:pPr>
            <a:r>
              <a:rPr lang="en-US" sz="3900" dirty="0"/>
              <a:t>“Truly I tell you, anyone who believes has eternal life. I am the bread of life. Your ancestors ate the manna in the wilderness, and they died. This is the bread that comes down from heaven so that anyone may eat of it and not die. I am the living bread that came down from heaven.  </a:t>
            </a: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63F16548-08A4-C0D0-E246-453E63D5CE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6:41-59</a:t>
            </a:r>
            <a:endParaRPr lang="en-US" dirty="0"/>
          </a:p>
        </p:txBody>
      </p:sp>
    </p:spTree>
    <p:extLst>
      <p:ext uri="{BB962C8B-B14F-4D97-AF65-F5344CB8AC3E}">
        <p14:creationId xmlns:p14="http://schemas.microsoft.com/office/powerpoint/2010/main" val="3443414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DE5B9-19AB-B800-CC43-EB64767854B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B81355C-5582-82D9-B361-6F4F1C9D0257}"/>
              </a:ext>
            </a:extLst>
          </p:cNvPr>
          <p:cNvSpPr>
            <a:spLocks noGrp="1"/>
          </p:cNvSpPr>
          <p:nvPr>
            <p:ph type="body" sz="quarter" idx="23"/>
          </p:nvPr>
        </p:nvSpPr>
        <p:spPr>
          <a:xfrm>
            <a:off x="942741" y="1600200"/>
            <a:ext cx="10270659" cy="4531522"/>
          </a:xfrm>
        </p:spPr>
        <p:txBody>
          <a:bodyPr/>
          <a:lstStyle/>
          <a:p>
            <a:pPr>
              <a:lnSpc>
                <a:spcPct val="112000"/>
              </a:lnSpc>
              <a:spcAft>
                <a:spcPts val="0"/>
              </a:spcAft>
            </a:pPr>
            <a:r>
              <a:rPr lang="en-US" sz="3900" dirty="0"/>
              <a:t>If anyone eats of this bread he will live forever. The bread that I will give for the life of the world is my flesh.”</a:t>
            </a:r>
          </a:p>
          <a:p>
            <a:pPr>
              <a:lnSpc>
                <a:spcPct val="112000"/>
              </a:lnSpc>
              <a:spcAft>
                <a:spcPts val="0"/>
              </a:spcAft>
            </a:pPr>
            <a:endParaRPr lang="en-US" sz="3900" dirty="0"/>
          </a:p>
          <a:p>
            <a:pPr>
              <a:lnSpc>
                <a:spcPct val="112000"/>
              </a:lnSpc>
              <a:spcAft>
                <a:spcPts val="0"/>
              </a:spcAft>
            </a:pPr>
            <a:r>
              <a:rPr lang="en-US" sz="3900" dirty="0"/>
              <a:t>At that, the Jews argued among themselves, “How can this man give us his flesh to eat?”</a:t>
            </a:r>
          </a:p>
          <a:p>
            <a:pPr>
              <a:lnSpc>
                <a:spcPct val="112000"/>
              </a:lnSpc>
              <a:spcAft>
                <a:spcPts val="0"/>
              </a:spcAft>
            </a:pP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06B91637-0646-EA58-BE11-488117B89C3E}"/>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6:41-59</a:t>
            </a:r>
            <a:endParaRPr lang="en-US" dirty="0"/>
          </a:p>
        </p:txBody>
      </p:sp>
    </p:spTree>
    <p:extLst>
      <p:ext uri="{BB962C8B-B14F-4D97-AF65-F5344CB8AC3E}">
        <p14:creationId xmlns:p14="http://schemas.microsoft.com/office/powerpoint/2010/main" val="762938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EC9AD-CA2D-F968-921D-2B2C9AE4F81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FB0B927-A409-867B-B05D-10F31FF26DA5}"/>
              </a:ext>
            </a:extLst>
          </p:cNvPr>
          <p:cNvSpPr>
            <a:spLocks noGrp="1"/>
          </p:cNvSpPr>
          <p:nvPr>
            <p:ph type="body" sz="quarter" idx="23"/>
          </p:nvPr>
        </p:nvSpPr>
        <p:spPr>
          <a:xfrm>
            <a:off x="899224" y="1600200"/>
            <a:ext cx="10452988" cy="4531522"/>
          </a:xfrm>
        </p:spPr>
        <p:txBody>
          <a:bodyPr/>
          <a:lstStyle/>
          <a:p>
            <a:pPr>
              <a:lnSpc>
                <a:spcPct val="112000"/>
              </a:lnSpc>
              <a:spcAft>
                <a:spcPts val="0"/>
              </a:spcAft>
            </a:pPr>
            <a:r>
              <a:rPr lang="en-US" sz="3900" dirty="0"/>
              <a:t>So Jesus said to them, “Truly I tell you, unless you eat the flesh of the Son of Man and drink his blood, you do not have life in yourselves. The one who eats my flesh and drinks my blood has eternal life, and I will raise him up on the last day, because my flesh is true food and my blood is true drink. </a:t>
            </a: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1669F7AC-D028-1111-4BC3-8F3E6C7EAE57}"/>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6:41-59</a:t>
            </a:r>
            <a:endParaRPr lang="en-US" dirty="0"/>
          </a:p>
        </p:txBody>
      </p:sp>
    </p:spTree>
    <p:extLst>
      <p:ext uri="{BB962C8B-B14F-4D97-AF65-F5344CB8AC3E}">
        <p14:creationId xmlns:p14="http://schemas.microsoft.com/office/powerpoint/2010/main" val="2547496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D52EA-9287-87D8-7C81-62693033D49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EEEDFA6-F110-4451-BFFF-733281E9B67A}"/>
              </a:ext>
            </a:extLst>
          </p:cNvPr>
          <p:cNvSpPr>
            <a:spLocks noGrp="1"/>
          </p:cNvSpPr>
          <p:nvPr>
            <p:ph type="body" sz="quarter" idx="23"/>
          </p:nvPr>
        </p:nvSpPr>
        <p:spPr>
          <a:xfrm>
            <a:off x="899224" y="1524000"/>
            <a:ext cx="10452988" cy="4531522"/>
          </a:xfrm>
        </p:spPr>
        <p:txBody>
          <a:bodyPr/>
          <a:lstStyle/>
          <a:p>
            <a:pPr>
              <a:lnSpc>
                <a:spcPct val="112000"/>
              </a:lnSpc>
              <a:spcAft>
                <a:spcPts val="0"/>
              </a:spcAft>
            </a:pPr>
            <a:r>
              <a:rPr lang="en-US" sz="3900" dirty="0"/>
              <a:t> The one who eats my flesh and drinks my blood remains in me, and I in him. Just as the living Father sent me and I live because of the Father, so the one who feeds on me will live because of me. This is the bread that came down from heaven; it is not like the manna your ancestors ate—and they died. </a:t>
            </a: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846BF09B-B433-96E5-2AB8-712E660A9BC6}"/>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6:41-59</a:t>
            </a:r>
            <a:endParaRPr lang="en-US" dirty="0"/>
          </a:p>
        </p:txBody>
      </p:sp>
    </p:spTree>
    <p:extLst>
      <p:ext uri="{BB962C8B-B14F-4D97-AF65-F5344CB8AC3E}">
        <p14:creationId xmlns:p14="http://schemas.microsoft.com/office/powerpoint/2010/main" val="49847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133600"/>
            <a:ext cx="9982200" cy="3810000"/>
          </a:xfrm>
        </p:spPr>
        <p:txBody>
          <a:bodyPr/>
          <a:lstStyle/>
          <a:p>
            <a:pPr>
              <a:lnSpc>
                <a:spcPct val="100000"/>
              </a:lnSpc>
            </a:pPr>
            <a:r>
              <a:rPr lang="en-US" sz="4000" dirty="0"/>
              <a:t>Jesus declared Himself the Bread </a:t>
            </a:r>
          </a:p>
          <a:p>
            <a:pPr>
              <a:lnSpc>
                <a:spcPct val="100000"/>
              </a:lnSpc>
            </a:pPr>
            <a:r>
              <a:rPr lang="en-US" sz="4000" dirty="0"/>
              <a:t>of Life and taught that He is the source of eternal sustenance. God will provide for our needs. We are to pursue growing faith as we trust in Him.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7AED4-2977-A914-5F77-7357CB746C5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9DD67BF-1308-12A3-7907-7D976B985A8A}"/>
              </a:ext>
            </a:extLst>
          </p:cNvPr>
          <p:cNvSpPr>
            <a:spLocks noGrp="1"/>
          </p:cNvSpPr>
          <p:nvPr>
            <p:ph type="body" sz="quarter" idx="23"/>
          </p:nvPr>
        </p:nvSpPr>
        <p:spPr>
          <a:xfrm>
            <a:off x="899224" y="2198541"/>
            <a:ext cx="10452988" cy="3745059"/>
          </a:xfrm>
        </p:spPr>
        <p:txBody>
          <a:bodyPr/>
          <a:lstStyle/>
          <a:p>
            <a:pPr>
              <a:lnSpc>
                <a:spcPct val="112000"/>
              </a:lnSpc>
              <a:spcAft>
                <a:spcPts val="0"/>
              </a:spcAft>
            </a:pPr>
            <a:r>
              <a:rPr lang="en-US" sz="3900" dirty="0"/>
              <a:t>The one who eats this bread will live forever.”</a:t>
            </a:r>
          </a:p>
          <a:p>
            <a:pPr>
              <a:lnSpc>
                <a:spcPct val="112000"/>
              </a:lnSpc>
              <a:spcAft>
                <a:spcPts val="0"/>
              </a:spcAft>
            </a:pPr>
            <a:endParaRPr lang="en-US" sz="3900" dirty="0"/>
          </a:p>
          <a:p>
            <a:pPr>
              <a:lnSpc>
                <a:spcPct val="112000"/>
              </a:lnSpc>
              <a:spcAft>
                <a:spcPts val="0"/>
              </a:spcAft>
            </a:pPr>
            <a:r>
              <a:rPr lang="en-US" sz="3900" dirty="0"/>
              <a:t>He said these things while teaching in the synagogue in Capernaum.</a:t>
            </a:r>
          </a:p>
        </p:txBody>
      </p:sp>
      <p:sp>
        <p:nvSpPr>
          <p:cNvPr id="2" name="Text Placeholder 2">
            <a:extLst>
              <a:ext uri="{FF2B5EF4-FFF2-40B4-BE49-F238E27FC236}">
                <a16:creationId xmlns:a16="http://schemas.microsoft.com/office/drawing/2014/main" id="{1077F1B9-2901-8979-A10D-E1ACE934833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6:41-59</a:t>
            </a:r>
            <a:endParaRPr lang="en-US" dirty="0"/>
          </a:p>
        </p:txBody>
      </p:sp>
    </p:spTree>
    <p:extLst>
      <p:ext uri="{BB962C8B-B14F-4D97-AF65-F5344CB8AC3E}">
        <p14:creationId xmlns:p14="http://schemas.microsoft.com/office/powerpoint/2010/main" val="789747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200" b="1" dirty="0"/>
              <a:t>Why did this teaching offend so many of Jesus’s followers?</a:t>
            </a:r>
          </a:p>
        </p:txBody>
      </p:sp>
    </p:spTree>
    <p:extLst>
      <p:ext uri="{BB962C8B-B14F-4D97-AF65-F5344CB8AC3E}">
        <p14:creationId xmlns:p14="http://schemas.microsoft.com/office/powerpoint/2010/main" val="255578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What does it mean to </a:t>
            </a:r>
          </a:p>
          <a:p>
            <a:r>
              <a:rPr lang="en-US" sz="4000" b="1" dirty="0"/>
              <a:t>“eat” and “drink” Christ in a spiritual sense?</a:t>
            </a:r>
          </a:p>
        </p:txBody>
      </p:sp>
    </p:spTree>
    <p:extLst>
      <p:ext uri="{BB962C8B-B14F-4D97-AF65-F5344CB8AC3E}">
        <p14:creationId xmlns:p14="http://schemas.microsoft.com/office/powerpoint/2010/main" val="1840241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457200"/>
            <a:ext cx="7391399" cy="5943600"/>
          </a:xfrm>
        </p:spPr>
        <p:txBody>
          <a:bodyPr anchor="ctr"/>
          <a:lstStyle/>
          <a:p>
            <a:r>
              <a:rPr lang="en-US" sz="4000" b="1" dirty="0"/>
              <a:t>What might it look like </a:t>
            </a:r>
          </a:p>
          <a:p>
            <a:r>
              <a:rPr lang="en-US" sz="4000" b="1" dirty="0"/>
              <a:t>for you to fully surrender </a:t>
            </a:r>
          </a:p>
          <a:p>
            <a:r>
              <a:rPr lang="en-US" sz="4000" b="1" dirty="0"/>
              <a:t>to Jesus as the Bread of Life—trusting Him as </a:t>
            </a:r>
          </a:p>
          <a:p>
            <a:r>
              <a:rPr lang="en-US" sz="4000" b="1" dirty="0"/>
              <a:t>your source of strength </a:t>
            </a:r>
          </a:p>
          <a:p>
            <a:r>
              <a:rPr lang="en-US" sz="4000" b="1" dirty="0"/>
              <a:t>and hope?</a:t>
            </a:r>
          </a:p>
        </p:txBody>
      </p:sp>
    </p:spTree>
    <p:extLst>
      <p:ext uri="{BB962C8B-B14F-4D97-AF65-F5344CB8AC3E}">
        <p14:creationId xmlns:p14="http://schemas.microsoft.com/office/powerpoint/2010/main" val="2496776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736FE31F-E751-E1DC-7305-8E92DA120B1A}"/>
              </a:ext>
            </a:extLst>
          </p:cNvPr>
          <p:cNvSpPr txBox="1">
            <a:spLocks/>
          </p:cNvSpPr>
          <p:nvPr/>
        </p:nvSpPr>
        <p:spPr>
          <a:xfrm>
            <a:off x="624352" y="3124200"/>
            <a:ext cx="10940118" cy="762000"/>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6000">
                <a:solidFill>
                  <a:srgbClr val="867A72"/>
                </a:solidFill>
              </a:rPr>
              <a:t>Deeper focus</a:t>
            </a:r>
            <a:endParaRPr lang="en-US" sz="6000" dirty="0">
              <a:solidFill>
                <a:srgbClr val="867A72"/>
              </a:solidFill>
            </a:endParaRPr>
          </a:p>
        </p:txBody>
      </p:sp>
      <p:cxnSp>
        <p:nvCxnSpPr>
          <p:cNvPr id="5" name="Straight Connector 4">
            <a:extLst>
              <a:ext uri="{FF2B5EF4-FFF2-40B4-BE49-F238E27FC236}">
                <a16:creationId xmlns:a16="http://schemas.microsoft.com/office/drawing/2014/main" id="{6FB63F09-8A8C-FF28-C84E-9C326E091267}"/>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BCC27795-808A-B70D-6B50-04FA8A19190B}"/>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How has Jesus met your deepest hunger?</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457200"/>
            <a:ext cx="7391399" cy="5943600"/>
          </a:xfrm>
        </p:spPr>
        <p:txBody>
          <a:bodyPr anchor="ctr"/>
          <a:lstStyle/>
          <a:p>
            <a:r>
              <a:rPr lang="en-US" sz="4000" b="1" dirty="0"/>
              <a:t>What “perishable </a:t>
            </a:r>
          </a:p>
          <a:p>
            <a:r>
              <a:rPr lang="en-US" sz="4000" b="1" dirty="0"/>
              <a:t>breads” compete for your attention? How can you grow your “taste” for the </a:t>
            </a:r>
          </a:p>
          <a:p>
            <a:r>
              <a:rPr lang="en-US" sz="4000" b="1" dirty="0"/>
              <a:t>Bread of Life?</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5334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400" b="1" dirty="0"/>
              <a:t>What is something you feel like you need every day? What happens if you can’t get it for that day? What are the things we need from God every day? How do we seek those and receive them?</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a:t>
            </a:r>
            <a:r>
              <a:rPr lang="en-US" sz="5500" u="sng" dirty="0"/>
              <a:t>Believing</a:t>
            </a:r>
            <a:r>
              <a:rPr lang="en-US" sz="5500" dirty="0"/>
              <a:t> in the </a:t>
            </a:r>
            <a:br>
              <a:rPr lang="en-US" sz="5500" dirty="0"/>
            </a:br>
            <a:r>
              <a:rPr lang="en-US" sz="5500" u="sng" dirty="0"/>
              <a:t>Bread</a:t>
            </a:r>
            <a:r>
              <a:rPr lang="en-US" sz="5500" dirty="0"/>
              <a:t> of </a:t>
            </a:r>
            <a:r>
              <a:rPr lang="en-US" sz="5500" u="sng" dirty="0"/>
              <a:t>Life</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640696" y="1447800"/>
            <a:ext cx="10940117" cy="3773202"/>
          </a:xfrm>
        </p:spPr>
        <p:txBody>
          <a:bodyPr/>
          <a:lstStyle/>
          <a:p>
            <a:pPr marR="0">
              <a:lnSpc>
                <a:spcPct val="100000"/>
              </a:lnSpc>
              <a:spcBef>
                <a:spcPts val="0"/>
              </a:spcBef>
              <a:spcAft>
                <a:spcPts val="0"/>
              </a:spcAft>
            </a:pPr>
            <a:r>
              <a:rPr lang="en-US" sz="3900" dirty="0"/>
              <a:t>The next day, the crowd that had stayed on </a:t>
            </a:r>
          </a:p>
          <a:p>
            <a:pPr marR="0">
              <a:lnSpc>
                <a:spcPct val="100000"/>
              </a:lnSpc>
              <a:spcBef>
                <a:spcPts val="0"/>
              </a:spcBef>
              <a:spcAft>
                <a:spcPts val="0"/>
              </a:spcAft>
            </a:pPr>
            <a:r>
              <a:rPr lang="en-US" sz="3900" dirty="0"/>
              <a:t>the other side of the sea saw there had been only one boat. They also saw that Jesus had </a:t>
            </a:r>
          </a:p>
          <a:p>
            <a:pPr marR="0">
              <a:lnSpc>
                <a:spcPct val="100000"/>
              </a:lnSpc>
              <a:spcBef>
                <a:spcPts val="0"/>
              </a:spcBef>
              <a:spcAft>
                <a:spcPts val="0"/>
              </a:spcAft>
            </a:pPr>
            <a:r>
              <a:rPr lang="en-US" sz="3900" dirty="0"/>
              <a:t>not boarded the boat with his disciples, but that his disciples had gone off alone. Some </a:t>
            </a:r>
          </a:p>
          <a:p>
            <a:pPr marR="0">
              <a:lnSpc>
                <a:spcPct val="100000"/>
              </a:lnSpc>
              <a:spcBef>
                <a:spcPts val="0"/>
              </a:spcBef>
              <a:spcAft>
                <a:spcPts val="0"/>
              </a:spcAft>
            </a:pPr>
            <a:r>
              <a:rPr lang="en-US" sz="3900" dirty="0"/>
              <a:t>boats from Tiberias came near the place </a:t>
            </a:r>
          </a:p>
          <a:p>
            <a:pPr marR="0">
              <a:lnSpc>
                <a:spcPct val="100000"/>
              </a:lnSpc>
              <a:spcBef>
                <a:spcPts val="0"/>
              </a:spcBef>
              <a:spcAft>
                <a:spcPts val="0"/>
              </a:spcAft>
            </a:pPr>
            <a:r>
              <a:rPr lang="en-US" sz="3900" dirty="0"/>
              <a:t>where they had eaten the bread after the </a:t>
            </a:r>
          </a:p>
          <a:p>
            <a:pPr marR="0">
              <a:lnSpc>
                <a:spcPct val="100000"/>
              </a:lnSpc>
              <a:spcBef>
                <a:spcPts val="0"/>
              </a:spcBef>
              <a:spcAft>
                <a:spcPts val="0"/>
              </a:spcAft>
            </a:pPr>
            <a:r>
              <a:rPr lang="en-US" sz="3900" dirty="0"/>
              <a:t>Lord had given thanks. </a:t>
            </a: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6:22-29</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D2FBC-71C7-994D-BBC6-6C74BD1D0B9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7C0B543-91DC-F7D2-1FEC-F016B454E252}"/>
              </a:ext>
            </a:extLst>
          </p:cNvPr>
          <p:cNvSpPr>
            <a:spLocks noGrp="1"/>
          </p:cNvSpPr>
          <p:nvPr>
            <p:ph type="body" sz="quarter" idx="23"/>
          </p:nvPr>
        </p:nvSpPr>
        <p:spPr>
          <a:xfrm>
            <a:off x="640696" y="1636998"/>
            <a:ext cx="10940117" cy="3773202"/>
          </a:xfrm>
        </p:spPr>
        <p:txBody>
          <a:bodyPr/>
          <a:lstStyle/>
          <a:p>
            <a:pPr marR="0">
              <a:lnSpc>
                <a:spcPct val="100000"/>
              </a:lnSpc>
              <a:spcBef>
                <a:spcPts val="0"/>
              </a:spcBef>
              <a:spcAft>
                <a:spcPts val="0"/>
              </a:spcAft>
            </a:pPr>
            <a:r>
              <a:rPr lang="en-US" sz="4000" dirty="0"/>
              <a:t>When the crowd saw that neither Jesus </a:t>
            </a:r>
          </a:p>
          <a:p>
            <a:pPr marR="0">
              <a:lnSpc>
                <a:spcPct val="100000"/>
              </a:lnSpc>
              <a:spcBef>
                <a:spcPts val="0"/>
              </a:spcBef>
              <a:spcAft>
                <a:spcPts val="0"/>
              </a:spcAft>
            </a:pPr>
            <a:r>
              <a:rPr lang="en-US" sz="4000" dirty="0"/>
              <a:t>nor his disciples were there, they got into the boats and went to Capernaum looking for Jesus. When they found him on the other side of the sea, they said to him, “Rabbi, </a:t>
            </a:r>
          </a:p>
          <a:p>
            <a:pPr marR="0">
              <a:lnSpc>
                <a:spcPct val="100000"/>
              </a:lnSpc>
              <a:spcBef>
                <a:spcPts val="0"/>
              </a:spcBef>
              <a:spcAft>
                <a:spcPts val="0"/>
              </a:spcAft>
            </a:pPr>
            <a:r>
              <a:rPr lang="en-US" sz="4000" dirty="0"/>
              <a:t>when did you get here?”</a:t>
            </a:r>
          </a:p>
          <a:p>
            <a:pPr marR="0">
              <a:lnSpc>
                <a:spcPct val="100000"/>
              </a:lnSpc>
              <a:spcBef>
                <a:spcPts val="0"/>
              </a:spcBef>
              <a:spcAft>
                <a:spcPts val="0"/>
              </a:spcAft>
            </a:pP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5A0CD007-F783-AB41-7458-F23D36587065}"/>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6:22-29</a:t>
            </a:r>
            <a:endParaRPr lang="en-US" dirty="0"/>
          </a:p>
        </p:txBody>
      </p:sp>
    </p:spTree>
    <p:extLst>
      <p:ext uri="{BB962C8B-B14F-4D97-AF65-F5344CB8AC3E}">
        <p14:creationId xmlns:p14="http://schemas.microsoft.com/office/powerpoint/2010/main" val="149730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D8909-8ACD-B98F-6FBF-1654C1B7E4D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ADD6E08-8880-D241-F6C8-9338FEF57A39}"/>
              </a:ext>
            </a:extLst>
          </p:cNvPr>
          <p:cNvSpPr>
            <a:spLocks noGrp="1"/>
          </p:cNvSpPr>
          <p:nvPr>
            <p:ph type="body" sz="quarter" idx="23"/>
          </p:nvPr>
        </p:nvSpPr>
        <p:spPr>
          <a:xfrm>
            <a:off x="640696" y="1636998"/>
            <a:ext cx="10940117" cy="3773202"/>
          </a:xfrm>
        </p:spPr>
        <p:txBody>
          <a:bodyPr/>
          <a:lstStyle/>
          <a:p>
            <a:pPr marR="0">
              <a:lnSpc>
                <a:spcPct val="100000"/>
              </a:lnSpc>
              <a:spcBef>
                <a:spcPts val="0"/>
              </a:spcBef>
              <a:spcAft>
                <a:spcPts val="0"/>
              </a:spcAft>
            </a:pPr>
            <a:r>
              <a:rPr lang="en-US" sz="4000" dirty="0"/>
              <a:t>Jesus answered, “Truly I tell you, you are looking for me, not because you saw the signs, but because you ate the loaves and were filled. Don’t work for the food that perishes but for the food that lasts for eternal life, which the Son of Man will give you, because God the Father has set his seal of approval on him.”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F0428F64-34E8-11B6-6A9F-E34B8F72318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6:22-29</a:t>
            </a:r>
            <a:endParaRPr lang="en-US" dirty="0"/>
          </a:p>
        </p:txBody>
      </p:sp>
    </p:spTree>
    <p:extLst>
      <p:ext uri="{BB962C8B-B14F-4D97-AF65-F5344CB8AC3E}">
        <p14:creationId xmlns:p14="http://schemas.microsoft.com/office/powerpoint/2010/main" val="88433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D1868-D8B8-6482-E5AB-2F8CBD95C82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4D7B7F3-27D0-44FE-8770-A5AAC01278A1}"/>
              </a:ext>
            </a:extLst>
          </p:cNvPr>
          <p:cNvSpPr>
            <a:spLocks noGrp="1"/>
          </p:cNvSpPr>
          <p:nvPr>
            <p:ph type="body" sz="quarter" idx="23"/>
          </p:nvPr>
        </p:nvSpPr>
        <p:spPr>
          <a:xfrm>
            <a:off x="989012" y="1865598"/>
            <a:ext cx="10287001" cy="3773202"/>
          </a:xfrm>
        </p:spPr>
        <p:txBody>
          <a:bodyPr/>
          <a:lstStyle/>
          <a:p>
            <a:pPr marR="0">
              <a:lnSpc>
                <a:spcPct val="100000"/>
              </a:lnSpc>
              <a:spcBef>
                <a:spcPts val="0"/>
              </a:spcBef>
              <a:spcAft>
                <a:spcPts val="0"/>
              </a:spcAft>
            </a:pPr>
            <a:r>
              <a:rPr lang="en-US" sz="4000" dirty="0"/>
              <a:t>“What can we do to perform the works of God?” they asked.</a:t>
            </a:r>
          </a:p>
          <a:p>
            <a:pPr marR="0">
              <a:lnSpc>
                <a:spcPct val="100000"/>
              </a:lnSpc>
              <a:spcBef>
                <a:spcPts val="0"/>
              </a:spcBef>
              <a:spcAft>
                <a:spcPts val="0"/>
              </a:spcAft>
            </a:pPr>
            <a:endParaRPr lang="en-US" sz="4000" dirty="0"/>
          </a:p>
          <a:p>
            <a:pPr marR="0">
              <a:lnSpc>
                <a:spcPct val="100000"/>
              </a:lnSpc>
              <a:spcBef>
                <a:spcPts val="0"/>
              </a:spcBef>
              <a:spcAft>
                <a:spcPts val="0"/>
              </a:spcAft>
            </a:pPr>
            <a:r>
              <a:rPr lang="en-US" sz="4000" dirty="0"/>
              <a:t>Jesus replied, “This is the work of God—that you believe in the one he has sent.”</a:t>
            </a:r>
          </a:p>
          <a:p>
            <a:pPr marR="0">
              <a:lnSpc>
                <a:spcPct val="100000"/>
              </a:lnSpc>
              <a:spcBef>
                <a:spcPts val="0"/>
              </a:spcBef>
              <a:spcAft>
                <a:spcPts val="0"/>
              </a:spcAft>
            </a:pPr>
            <a:endParaRPr lang="en-US" sz="4000" dirty="0"/>
          </a:p>
        </p:txBody>
      </p:sp>
      <p:sp>
        <p:nvSpPr>
          <p:cNvPr id="2" name="Text Placeholder 2">
            <a:extLst>
              <a:ext uri="{FF2B5EF4-FFF2-40B4-BE49-F238E27FC236}">
                <a16:creationId xmlns:a16="http://schemas.microsoft.com/office/drawing/2014/main" id="{DF9D3186-CAE5-6159-BEF0-A2327B53420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6:22-29</a:t>
            </a:r>
            <a:endParaRPr lang="en-US" dirty="0"/>
          </a:p>
        </p:txBody>
      </p:sp>
    </p:spTree>
    <p:extLst>
      <p:ext uri="{BB962C8B-B14F-4D97-AF65-F5344CB8AC3E}">
        <p14:creationId xmlns:p14="http://schemas.microsoft.com/office/powerpoint/2010/main" val="2582295145"/>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21581</TotalTime>
  <Words>1335</Words>
  <Application>Microsoft Macintosh PowerPoint</Application>
  <PresentationFormat>Custom</PresentationFormat>
  <Paragraphs>99</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Believing in the  Bread of Life. </vt:lpstr>
      <vt:lpstr>PowerPoint Presentation</vt:lpstr>
      <vt:lpstr>PowerPoint Presentation</vt:lpstr>
      <vt:lpstr>PowerPoint Presentation</vt:lpstr>
      <vt:lpstr>PowerPoint Presentation</vt:lpstr>
      <vt:lpstr>Discuss</vt:lpstr>
      <vt:lpstr>Discuss</vt:lpstr>
      <vt:lpstr>Discuss</vt:lpstr>
      <vt:lpstr>2. Receiving  the Bread of Life.</vt:lpstr>
      <vt:lpstr>PowerPoint Presentation</vt:lpstr>
      <vt:lpstr>PowerPoint Presentation</vt:lpstr>
      <vt:lpstr>PowerPoint Presentation</vt:lpstr>
      <vt:lpstr>PowerPoint Presentation</vt:lpstr>
      <vt:lpstr>PowerPoint Presentation</vt:lpstr>
      <vt:lpstr>Discuss</vt:lpstr>
      <vt:lpstr>Discuss</vt:lpstr>
      <vt:lpstr>Discuss</vt:lpstr>
      <vt:lpstr>3. Surrendering to the  Bread of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PowerPoint Presentation</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102</cp:revision>
  <dcterms:created xsi:type="dcterms:W3CDTF">2023-07-06T02:28:58Z</dcterms:created>
  <dcterms:modified xsi:type="dcterms:W3CDTF">2026-01-05T21:13:45Z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