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handoutMasterIdLst>
    <p:handoutMasterId r:id="rId35"/>
  </p:handoutMasterIdLst>
  <p:sldIdLst>
    <p:sldId id="567" r:id="rId5"/>
    <p:sldId id="833" r:id="rId6"/>
    <p:sldId id="834" r:id="rId7"/>
    <p:sldId id="577" r:id="rId8"/>
    <p:sldId id="579" r:id="rId9"/>
    <p:sldId id="574" r:id="rId10"/>
    <p:sldId id="1129" r:id="rId11"/>
    <p:sldId id="632" r:id="rId12"/>
    <p:sldId id="873" r:id="rId13"/>
    <p:sldId id="874" r:id="rId14"/>
    <p:sldId id="1130" r:id="rId15"/>
    <p:sldId id="793" r:id="rId16"/>
    <p:sldId id="826" r:id="rId17"/>
    <p:sldId id="1131" r:id="rId18"/>
    <p:sldId id="796" r:id="rId19"/>
    <p:sldId id="918" r:id="rId20"/>
    <p:sldId id="1125" r:id="rId21"/>
    <p:sldId id="797" r:id="rId22"/>
    <p:sldId id="825" r:id="rId23"/>
    <p:sldId id="1132" r:id="rId24"/>
    <p:sldId id="814" r:id="rId25"/>
    <p:sldId id="847" r:id="rId26"/>
    <p:sldId id="848" r:id="rId27"/>
    <p:sldId id="771" r:id="rId28"/>
    <p:sldId id="1004" r:id="rId29"/>
    <p:sldId id="1047" r:id="rId30"/>
    <p:sldId id="1133" r:id="rId31"/>
    <p:sldId id="1036" r:id="rId32"/>
    <p:sldId id="818"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049" autoAdjust="0"/>
    <p:restoredTop sz="96056"/>
  </p:normalViewPr>
  <p:slideViewPr>
    <p:cSldViewPr>
      <p:cViewPr varScale="1">
        <p:scale>
          <a:sx n="85" d="100"/>
          <a:sy n="85" d="100"/>
        </p:scale>
        <p:origin x="200" y="896"/>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4/21/26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4/21/26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25</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26</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6782-70D9-A99F-7A84-9ADCD2734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746E-A254-8BE9-1489-9C0B26347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7AED7-7576-248E-F5E4-994E34433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072BE-9D81-D20B-22BD-DF76C8DF1B84}"/>
              </a:ext>
            </a:extLst>
          </p:cNvPr>
          <p:cNvSpPr>
            <a:spLocks noGrp="1"/>
          </p:cNvSpPr>
          <p:nvPr>
            <p:ph type="sldNum" sz="quarter" idx="5"/>
          </p:nvPr>
        </p:nvSpPr>
        <p:spPr/>
        <p:txBody>
          <a:bodyPr/>
          <a:lstStyle/>
          <a:p>
            <a:fld id="{B0FCC8D5-6D68-A443-97C0-91AE5977134B}" type="slidenum">
              <a:rPr lang="en-US" smtClean="0"/>
              <a:pPr/>
              <a:t>27</a:t>
            </a:fld>
            <a:endParaRPr lang="en-US" dirty="0"/>
          </a:p>
        </p:txBody>
      </p:sp>
    </p:spTree>
    <p:extLst>
      <p:ext uri="{BB962C8B-B14F-4D97-AF65-F5344CB8AC3E}">
        <p14:creationId xmlns:p14="http://schemas.microsoft.com/office/powerpoint/2010/main" val="2488403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A57E-BA62-FE4C-30F4-5D109AC89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A1B92-4002-D8FE-2647-380F7AAE6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B9DDC-533D-466C-0B31-C3F9CA083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B75C5-8FC4-9DE4-A816-15F90F944C38}"/>
              </a:ext>
            </a:extLst>
          </p:cNvPr>
          <p:cNvSpPr>
            <a:spLocks noGrp="1"/>
          </p:cNvSpPr>
          <p:nvPr>
            <p:ph type="sldNum" sz="quarter" idx="5"/>
          </p:nvPr>
        </p:nvSpPr>
        <p:spPr/>
        <p:txBody>
          <a:bodyPr/>
          <a:lstStyle/>
          <a:p>
            <a:fld id="{B0FCC8D5-6D68-A443-97C0-91AE5977134B}" type="slidenum">
              <a:rPr lang="en-US" smtClean="0"/>
              <a:pPr/>
              <a:t>28</a:t>
            </a:fld>
            <a:endParaRPr lang="en-US" dirty="0"/>
          </a:p>
        </p:txBody>
      </p:sp>
    </p:spTree>
    <p:extLst>
      <p:ext uri="{BB962C8B-B14F-4D97-AF65-F5344CB8AC3E}">
        <p14:creationId xmlns:p14="http://schemas.microsoft.com/office/powerpoint/2010/main" val="1259023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00000"/>
              </a:lnSpc>
            </a:pPr>
            <a:endParaRPr lang="en-US" sz="2800" dirty="0">
              <a:solidFill>
                <a:schemeClr val="accent3"/>
              </a:solidFill>
              <a:latin typeface="Montserrat ExtraBold" pitchFamily="2" charset="77"/>
            </a:endParaRPr>
          </a:p>
          <a:p>
            <a:pPr>
              <a:lnSpc>
                <a:spcPct val="100000"/>
              </a:lnSpc>
            </a:pPr>
            <a:r>
              <a:rPr lang="en-US" sz="2800" dirty="0">
                <a:solidFill>
                  <a:schemeClr val="accent3"/>
                </a:solidFill>
                <a:latin typeface="Montserrat ExtraBold" pitchFamily="2" charset="77"/>
              </a:rPr>
              <a:t>Session twenty-five:</a:t>
            </a:r>
            <a:r>
              <a:rPr lang="en-US" sz="2800" b="0" dirty="0">
                <a:solidFill>
                  <a:schemeClr val="accent3"/>
                </a:solidFill>
                <a:latin typeface="Montserrat Medium" pitchFamily="2" charset="77"/>
              </a:rPr>
              <a:t> Jesus Anointed </a:t>
            </a:r>
          </a:p>
          <a:p>
            <a:pPr>
              <a:lnSpc>
                <a:spcPct val="100000"/>
              </a:lnSpc>
            </a:pPr>
            <a:r>
              <a:rPr lang="en-US" sz="2800" b="0" dirty="0">
                <a:solidFill>
                  <a:schemeClr val="accent3"/>
                </a:solidFill>
                <a:latin typeface="Montserrat Medium" pitchFamily="2" charset="77"/>
              </a:rPr>
              <a:t>at Bethany</a:t>
            </a: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9624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What would it look like for you to live as Mary modeled in this passage? </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Do gifts communicate love to you? What makes a gift special—it’s value, it’s meaning, or the person who gives it? Why? </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True </a:t>
            </a:r>
            <a:r>
              <a:rPr lang="en-US" sz="5500" u="sng" dirty="0"/>
              <a:t>Devotion</a:t>
            </a:r>
            <a:r>
              <a:rPr lang="en-US" sz="5500" dirty="0"/>
              <a:t> Gives </a:t>
            </a:r>
            <a:br>
              <a:rPr lang="en-US" sz="5500" dirty="0"/>
            </a:br>
            <a:r>
              <a:rPr lang="en-US" sz="5500" dirty="0"/>
              <a:t>Jesus Our Most Valuable </a:t>
            </a:r>
            <a:r>
              <a:rPr lang="en-US" sz="5500" u="sng" dirty="0"/>
              <a:t>Treasure</a:t>
            </a:r>
            <a:r>
              <a:rPr lang="en-US" sz="5500" dirty="0"/>
              <a:t>.</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1752600"/>
            <a:ext cx="10940118" cy="3773202"/>
          </a:xfrm>
        </p:spPr>
        <p:txBody>
          <a:bodyPr/>
          <a:lstStyle/>
          <a:p>
            <a:pPr marR="0">
              <a:lnSpc>
                <a:spcPct val="100000"/>
              </a:lnSpc>
              <a:spcBef>
                <a:spcPts val="0"/>
              </a:spcBef>
              <a:spcAft>
                <a:spcPts val="0"/>
              </a:spcAft>
            </a:pPr>
            <a:r>
              <a:rPr lang="en-US" sz="3900" dirty="0"/>
              <a:t>Six days before the Passover, Jesus came to Bethany where Lazarus was, the one Jesus had raised from the dead. So they gave a dinner for him there; Martha was serving them, and Lazarus was one of those reclining at the table with him.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12:1-3</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7FF49-222A-5435-5321-DA5FCD01FF2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D6A3A28-E4B8-1898-6A6C-6C83657F61D9}"/>
              </a:ext>
            </a:extLst>
          </p:cNvPr>
          <p:cNvSpPr>
            <a:spLocks noGrp="1"/>
          </p:cNvSpPr>
          <p:nvPr>
            <p:ph type="body" sz="quarter" idx="23"/>
          </p:nvPr>
        </p:nvSpPr>
        <p:spPr>
          <a:xfrm>
            <a:off x="640696" y="1752600"/>
            <a:ext cx="10940118" cy="3773202"/>
          </a:xfrm>
        </p:spPr>
        <p:txBody>
          <a:bodyPr/>
          <a:lstStyle/>
          <a:p>
            <a:pPr marR="0">
              <a:lnSpc>
                <a:spcPct val="100000"/>
              </a:lnSpc>
              <a:spcBef>
                <a:spcPts val="0"/>
              </a:spcBef>
              <a:spcAft>
                <a:spcPts val="0"/>
              </a:spcAft>
            </a:pPr>
            <a:r>
              <a:rPr lang="en-US" sz="3900" dirty="0"/>
              <a:t>Then Mary took a pound of perfume, pure and expensive nard, anointed Jesus’s feet, and wiped his feet with her hair. So the house was filled with the fragrance of the perfume.</a:t>
            </a:r>
          </a:p>
        </p:txBody>
      </p:sp>
      <p:sp>
        <p:nvSpPr>
          <p:cNvPr id="2" name="Text Placeholder 2">
            <a:extLst>
              <a:ext uri="{FF2B5EF4-FFF2-40B4-BE49-F238E27FC236}">
                <a16:creationId xmlns:a16="http://schemas.microsoft.com/office/drawing/2014/main" id="{E04F01BE-2C9C-786A-DDB4-D55A34C2814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12:1-3</a:t>
            </a:r>
            <a:endParaRPr lang="en-US" dirty="0"/>
          </a:p>
        </p:txBody>
      </p:sp>
    </p:spTree>
    <p:extLst>
      <p:ext uri="{BB962C8B-B14F-4D97-AF65-F5344CB8AC3E}">
        <p14:creationId xmlns:p14="http://schemas.microsoft.com/office/powerpoint/2010/main" val="1422747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What details in verses 1-3 highlight the costliness of Mary’s gift? </a:t>
            </a:r>
          </a:p>
        </p:txBody>
      </p:sp>
    </p:spTree>
    <p:extLst>
      <p:ext uri="{BB962C8B-B14F-4D97-AF65-F5344CB8AC3E}">
        <p14:creationId xmlns:p14="http://schemas.microsoft.com/office/powerpoint/2010/main" val="200887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What did Mary’s posture reveal about her heart?</a:t>
            </a:r>
          </a:p>
        </p:txBody>
      </p:sp>
    </p:spTree>
    <p:extLst>
      <p:ext uri="{BB962C8B-B14F-4D97-AF65-F5344CB8AC3E}">
        <p14:creationId xmlns:p14="http://schemas.microsoft.com/office/powerpoint/2010/main" val="2143452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3800" b="1" dirty="0"/>
              <a:t>In Mark 14:9, Jesus said, “Truly I tell you, wherever the gospel is proclaimed in the whole world, what she has done will also be told in memory of her.” What “fragrance” do you want to leave as your legacy in </a:t>
            </a:r>
          </a:p>
          <a:p>
            <a:r>
              <a:rPr lang="en-US" sz="3800" b="1" dirty="0"/>
              <a:t>the world? </a:t>
            </a:r>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D1F26-BBE9-3BD9-7A7D-4BEF11EBBFB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D694E56-EC50-1C7D-E363-541E114F17F2}"/>
              </a:ext>
            </a:extLst>
          </p:cNvPr>
          <p:cNvSpPr>
            <a:spLocks noGrp="1"/>
          </p:cNvSpPr>
          <p:nvPr>
            <p:ph type="body" sz="quarter" idx="19"/>
          </p:nvPr>
        </p:nvSpPr>
        <p:spPr>
          <a:xfrm>
            <a:off x="4037013" y="457200"/>
            <a:ext cx="7391399" cy="5943600"/>
          </a:xfrm>
        </p:spPr>
        <p:txBody>
          <a:bodyPr anchor="ctr"/>
          <a:lstStyle/>
          <a:p>
            <a:r>
              <a:rPr lang="en-US" sz="4000" b="1" dirty="0"/>
              <a:t>How might that </a:t>
            </a:r>
          </a:p>
          <a:p>
            <a:r>
              <a:rPr lang="en-US" sz="4000" b="1" dirty="0"/>
              <a:t>desire change the way you serve and worship the </a:t>
            </a:r>
          </a:p>
          <a:p>
            <a:r>
              <a:rPr lang="en-US" sz="4000" b="1" dirty="0"/>
              <a:t>Lord today?</a:t>
            </a:r>
          </a:p>
        </p:txBody>
      </p:sp>
      <p:sp>
        <p:nvSpPr>
          <p:cNvPr id="5" name="Title 4">
            <a:extLst>
              <a:ext uri="{FF2B5EF4-FFF2-40B4-BE49-F238E27FC236}">
                <a16:creationId xmlns:a16="http://schemas.microsoft.com/office/drawing/2014/main" id="{E8E6E24B-B000-4845-85D5-26D98EA9F9C2}"/>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3043426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50000"/>
              </a:lnSpc>
              <a:spcBef>
                <a:spcPts val="0"/>
              </a:spcBef>
              <a:spcAft>
                <a:spcPts val="0"/>
              </a:spcAft>
            </a:pPr>
            <a:r>
              <a:rPr lang="en-US" sz="5500" dirty="0"/>
              <a:t>2. Misplaced </a:t>
            </a:r>
            <a:r>
              <a:rPr lang="en-US" sz="5500" u="sng" dirty="0"/>
              <a:t>Priorities</a:t>
            </a:r>
            <a:r>
              <a:rPr lang="en-US" sz="5500" dirty="0"/>
              <a:t> </a:t>
            </a:r>
            <a:br>
              <a:rPr lang="en-US" sz="5500" dirty="0"/>
            </a:br>
            <a:r>
              <a:rPr lang="en-US" sz="5500" dirty="0"/>
              <a:t>Minimize Jesus’s </a:t>
            </a:r>
            <a:r>
              <a:rPr lang="en-US" sz="5500" u="sng" dirty="0"/>
              <a:t>Worth</a:t>
            </a:r>
            <a:r>
              <a:rPr lang="en-US" sz="5500" dirty="0"/>
              <a:t>.</a:t>
            </a:r>
          </a:p>
        </p:txBody>
      </p:sp>
    </p:spTree>
    <p:extLst>
      <p:ext uri="{BB962C8B-B14F-4D97-AF65-F5344CB8AC3E}">
        <p14:creationId xmlns:p14="http://schemas.microsoft.com/office/powerpoint/2010/main" val="524395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Then one of his disciples, Judas Iscariot (who was about to betray him), said, “Why wasn’t this perfume sold for three hundred denarii and given to the poor?” He didn’t say this because he cared about the poor but because he was a thief. </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12:4-8</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E4AB8-FBD0-5875-D6E8-DAFA2E53D75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0A928ED-7078-2F7E-F970-6836647502F5}"/>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He was in charge of the money-bag and would steal part of what was put in it.</a:t>
            </a:r>
          </a:p>
          <a:p>
            <a:pPr>
              <a:lnSpc>
                <a:spcPct val="100000"/>
              </a:lnSpc>
              <a:spcAft>
                <a:spcPts val="0"/>
              </a:spcAft>
            </a:pPr>
            <a:endParaRPr lang="en-US" sz="4000" dirty="0"/>
          </a:p>
          <a:p>
            <a:pPr>
              <a:lnSpc>
                <a:spcPct val="100000"/>
              </a:lnSpc>
              <a:spcAft>
                <a:spcPts val="0"/>
              </a:spcAft>
            </a:pPr>
            <a:r>
              <a:rPr lang="en-US" sz="4000" dirty="0"/>
              <a:t>Jesus answered, “Leave her alone; she has kept it for the day of my burial. For you always have the poor with you, but you do not always have me.”</a:t>
            </a:r>
          </a:p>
        </p:txBody>
      </p:sp>
      <p:sp>
        <p:nvSpPr>
          <p:cNvPr id="2" name="Text Placeholder 2">
            <a:extLst>
              <a:ext uri="{FF2B5EF4-FFF2-40B4-BE49-F238E27FC236}">
                <a16:creationId xmlns:a16="http://schemas.microsoft.com/office/drawing/2014/main" id="{5486C9B7-369F-3DF0-A6D5-8037FEDC8D4F}"/>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12:4-8</a:t>
            </a:r>
            <a:endParaRPr lang="en-US" dirty="0"/>
          </a:p>
        </p:txBody>
      </p:sp>
    </p:spTree>
    <p:extLst>
      <p:ext uri="{BB962C8B-B14F-4D97-AF65-F5344CB8AC3E}">
        <p14:creationId xmlns:p14="http://schemas.microsoft.com/office/powerpoint/2010/main" val="1243289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What reason did Judas give for critiquing the gift, and what was his real motive?</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Why do we sometimes criticize others’ devotion, and what does that potentially reveal about our own hearts?</a:t>
            </a:r>
          </a:p>
        </p:txBody>
      </p:sp>
    </p:spTree>
    <p:extLst>
      <p:ext uri="{BB962C8B-B14F-4D97-AF65-F5344CB8AC3E}">
        <p14:creationId xmlns:p14="http://schemas.microsoft.com/office/powerpoint/2010/main" val="2698932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1C51-AF9F-20C9-6015-87FACCC013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19071A-D361-39B3-7520-8C4D47173956}"/>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C57AFEB1-C0F4-FAF1-D106-473D0B8BA2EA}"/>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Where might you be choosing practicality over worship of God?</a:t>
            </a:r>
          </a:p>
        </p:txBody>
      </p:sp>
    </p:spTree>
    <p:extLst>
      <p:ext uri="{BB962C8B-B14F-4D97-AF65-F5344CB8AC3E}">
        <p14:creationId xmlns:p14="http://schemas.microsoft.com/office/powerpoint/2010/main" val="3883494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a:t>
            </a:r>
            <a:r>
              <a:rPr lang="en-US" sz="5000" u="sng" dirty="0"/>
              <a:t>Rejecting</a:t>
            </a:r>
            <a:r>
              <a:rPr lang="en-US" sz="5000" dirty="0"/>
              <a:t> Jesus Leads </a:t>
            </a:r>
            <a:br>
              <a:rPr lang="en-US" sz="5000" dirty="0"/>
            </a:br>
            <a:r>
              <a:rPr lang="en-US" sz="5000" dirty="0"/>
              <a:t>to Deeper Spiritual </a:t>
            </a:r>
            <a:r>
              <a:rPr lang="en-US" sz="5000" u="sng" dirty="0"/>
              <a:t>Blindness</a:t>
            </a:r>
            <a:r>
              <a:rPr lang="en-US" sz="5000" dirty="0"/>
              <a:t>. </a:t>
            </a:r>
          </a:p>
        </p:txBody>
      </p:sp>
    </p:spTree>
    <p:extLst>
      <p:ext uri="{BB962C8B-B14F-4D97-AF65-F5344CB8AC3E}">
        <p14:creationId xmlns:p14="http://schemas.microsoft.com/office/powerpoint/2010/main" val="3631798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Then a large crowd of the Jews learned he was there. They came not only because of Jesus but also to see Lazarus, the one he had raised from the dead.</a:t>
            </a:r>
          </a:p>
          <a:p>
            <a:pPr>
              <a:lnSpc>
                <a:spcPct val="112000"/>
              </a:lnSpc>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12:9-11</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4E20E-7DD3-D2A6-0EBE-042EC24EC88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0D1AA76-2DF8-26CF-8C18-F534D59EA12A}"/>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But the chief priests had decided to kill Lazarus also, because he was the reason many of the Jews were deserting them and believing in Jesus.</a:t>
            </a:r>
          </a:p>
        </p:txBody>
      </p:sp>
      <p:sp>
        <p:nvSpPr>
          <p:cNvPr id="2" name="Text Placeholder 2">
            <a:extLst>
              <a:ext uri="{FF2B5EF4-FFF2-40B4-BE49-F238E27FC236}">
                <a16:creationId xmlns:a16="http://schemas.microsoft.com/office/drawing/2014/main" id="{402732E0-7981-D217-BF32-972A9949F6EF}"/>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12:9-11</a:t>
            </a:r>
            <a:endParaRPr lang="en-US" dirty="0"/>
          </a:p>
        </p:txBody>
      </p:sp>
    </p:spTree>
    <p:extLst>
      <p:ext uri="{BB962C8B-B14F-4D97-AF65-F5344CB8AC3E}">
        <p14:creationId xmlns:p14="http://schemas.microsoft.com/office/powerpoint/2010/main" val="2039588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Lazarus drew a crowd </a:t>
            </a:r>
          </a:p>
          <a:p>
            <a:r>
              <a:rPr lang="en-US" sz="4200" b="1" dirty="0"/>
              <a:t>and led many to believe. Can you remember a story of God’s activity that bolstered your faith?</a:t>
            </a:r>
          </a:p>
        </p:txBody>
      </p:sp>
    </p:spTree>
    <p:extLst>
      <p:ext uri="{BB962C8B-B14F-4D97-AF65-F5344CB8AC3E}">
        <p14:creationId xmlns:p14="http://schemas.microsoft.com/office/powerpoint/2010/main" val="2555783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How did the Pharisees plot move them closer to their own destruction? What is the warning for us in this?</a:t>
            </a:r>
          </a:p>
        </p:txBody>
      </p:sp>
    </p:spTree>
    <p:extLst>
      <p:ext uri="{BB962C8B-B14F-4D97-AF65-F5344CB8AC3E}">
        <p14:creationId xmlns:p14="http://schemas.microsoft.com/office/powerpoint/2010/main" val="1840241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How might spiritual </a:t>
            </a:r>
          </a:p>
          <a:p>
            <a:r>
              <a:rPr lang="en-US" sz="4000" b="1" dirty="0"/>
              <a:t>pride creep up on believers, and why should we be on the lookout for it? </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Read 2 Corinthians 2:15. </a:t>
            </a:r>
          </a:p>
          <a:p>
            <a:pPr>
              <a:lnSpc>
                <a:spcPct val="100000"/>
              </a:lnSpc>
            </a:pPr>
            <a:r>
              <a:rPr lang="en-US" sz="3900" b="1" dirty="0"/>
              <a:t>Are you living as the fragrance of Christ or of something or someone else?</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Read Ephesians 5:2. How are you walking in love? Where is this a challenge?</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CE8A-4E9B-820E-93A1-787D7A08E14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F0A6F1-522A-F8C9-C02B-392FA031BAE6}"/>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Read Hebrews 3:15. While our salvation as believers is secure, there are still times we can harden our hearts to what God wants to teach us. How can we be on guard for that tendency, and what should we do if we sense this hardness has taken root in us? </a:t>
            </a:r>
          </a:p>
        </p:txBody>
      </p:sp>
      <p:sp>
        <p:nvSpPr>
          <p:cNvPr id="5" name="Title 4">
            <a:extLst>
              <a:ext uri="{FF2B5EF4-FFF2-40B4-BE49-F238E27FC236}">
                <a16:creationId xmlns:a16="http://schemas.microsoft.com/office/drawing/2014/main" id="{07EC4A3B-8658-5E90-CDEA-2CF7D6A5E6B4}"/>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804256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F04B-958A-3C04-99A3-8D106BE3710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13422AF-83CF-3D19-014B-2E1793A418DB}"/>
              </a:ext>
            </a:extLst>
          </p:cNvPr>
          <p:cNvSpPr>
            <a:spLocks noGrp="1"/>
          </p:cNvSpPr>
          <p:nvPr>
            <p:ph type="body" sz="quarter" idx="19"/>
          </p:nvPr>
        </p:nvSpPr>
        <p:spPr>
          <a:xfrm>
            <a:off x="608012" y="609600"/>
            <a:ext cx="7659904" cy="5791199"/>
          </a:xfrm>
        </p:spPr>
        <p:txBody>
          <a:bodyPr anchor="ctr"/>
          <a:lstStyle/>
          <a:p>
            <a:pPr>
              <a:lnSpc>
                <a:spcPct val="100000"/>
              </a:lnSpc>
            </a:pPr>
            <a:r>
              <a:rPr lang="en-US" sz="4200" b="1" dirty="0"/>
              <a:t>Which character in </a:t>
            </a:r>
          </a:p>
          <a:p>
            <a:pPr>
              <a:lnSpc>
                <a:spcPct val="100000"/>
              </a:lnSpc>
            </a:pPr>
            <a:r>
              <a:rPr lang="en-US" sz="4200" b="1" dirty="0"/>
              <a:t>today’s text can you relate to most, and why? </a:t>
            </a:r>
          </a:p>
        </p:txBody>
      </p:sp>
      <p:sp>
        <p:nvSpPr>
          <p:cNvPr id="5" name="Title 4">
            <a:extLst>
              <a:ext uri="{FF2B5EF4-FFF2-40B4-BE49-F238E27FC236}">
                <a16:creationId xmlns:a16="http://schemas.microsoft.com/office/drawing/2014/main" id="{B4C9205F-901D-AE7D-5204-E315A59614C5}"/>
              </a:ext>
            </a:extLst>
          </p:cNvPr>
          <p:cNvSpPr>
            <a:spLocks noGrp="1"/>
          </p:cNvSpPr>
          <p:nvPr>
            <p:ph type="title"/>
          </p:nvPr>
        </p:nvSpPr>
        <p:spPr>
          <a:xfrm>
            <a:off x="9066212" y="5029200"/>
            <a:ext cx="2956082" cy="914400"/>
          </a:xfrm>
        </p:spPr>
        <p:txBody>
          <a:bodyPr>
            <a:noAutofit/>
          </a:bodyPr>
          <a:lstStyle/>
          <a:p>
            <a:pPr>
              <a:lnSpc>
                <a:spcPct val="150000"/>
              </a:lnSpc>
            </a:pPr>
            <a:r>
              <a:rPr lang="en-US" sz="4500" dirty="0"/>
              <a:t>Respond</a:t>
            </a:r>
          </a:p>
        </p:txBody>
      </p:sp>
    </p:spTree>
    <p:extLst>
      <p:ext uri="{BB962C8B-B14F-4D97-AF65-F5344CB8AC3E}">
        <p14:creationId xmlns:p14="http://schemas.microsoft.com/office/powerpoint/2010/main" val="3283623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dirty="0"/>
              <a:t>What might it look like </a:t>
            </a:r>
          </a:p>
          <a:p>
            <a:r>
              <a:rPr lang="en-US" sz="3900" b="1" dirty="0"/>
              <a:t>for you to live like Mary did in this passage? What would need to change for you to engage more whole-heartedly in worship? </a:t>
            </a:r>
          </a:p>
        </p:txBody>
      </p:sp>
    </p:spTree>
    <p:extLst>
      <p:ext uri="{BB962C8B-B14F-4D97-AF65-F5344CB8AC3E}">
        <p14:creationId xmlns:p14="http://schemas.microsoft.com/office/powerpoint/2010/main" val="24476650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Props1.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807F0C-5BF2-402B-9012-B52128A22ACF}">
  <ds:schemaRefs>
    <ds:schemaRef ds:uri="http://schemas.microsoft.com/sharepoint/v3/contenttype/forms"/>
  </ds:schemaRefs>
</ds:datastoreItem>
</file>

<file path=customXml/itemProps3.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22667</TotalTime>
  <Words>719</Words>
  <Application>Microsoft Macintosh PowerPoint</Application>
  <PresentationFormat>Custom</PresentationFormat>
  <Paragraphs>72</Paragraphs>
  <Slides>29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True Devotion Gives  Jesus Our Most Valuable Treasure.</vt:lpstr>
      <vt:lpstr>PowerPoint Presentation</vt:lpstr>
      <vt:lpstr>PowerPoint Presentation</vt:lpstr>
      <vt:lpstr>Discuss</vt:lpstr>
      <vt:lpstr>Discuss</vt:lpstr>
      <vt:lpstr>Discuss</vt:lpstr>
      <vt:lpstr>Discuss</vt:lpstr>
      <vt:lpstr>2. Misplaced Priorities  Minimize Jesus’s Worth.</vt:lpstr>
      <vt:lpstr>PowerPoint Presentation</vt:lpstr>
      <vt:lpstr>PowerPoint Presentation</vt:lpstr>
      <vt:lpstr>Discuss</vt:lpstr>
      <vt:lpstr>Discuss</vt:lpstr>
      <vt:lpstr>Discuss</vt:lpstr>
      <vt:lpstr>3. Rejecting Jesus Leads  to Deeper Spiritual Blindness. </vt:lpstr>
      <vt:lpstr>PowerPoint Presentation</vt:lpstr>
      <vt:lpstr>PowerPoint Presentation</vt:lpstr>
      <vt:lpstr>Discuss</vt:lpstr>
      <vt:lpstr>Discuss</vt:lpstr>
      <vt:lpstr>Discuss</vt:lpstr>
      <vt:lpstr>PowerPoint Presentation</vt:lpstr>
      <vt:lpstr>Reflect</vt:lpstr>
      <vt:lpstr>Reflect</vt:lpstr>
      <vt:lpstr>Reflect</vt:lpstr>
      <vt:lpstr>Respond</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sarah robinson</cp:lastModifiedBy>
  <cp:revision>126</cp:revision>
  <dcterms:created xsi:type="dcterms:W3CDTF">2023-07-06T02:28:58Z</dcterms:created>
  <dcterms:modified xsi:type="dcterms:W3CDTF">2026-04-22T03:03:40Z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