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D8EAAC-8BA6-4BFE-9F71-3736BF4CCA30}" v="15" dt="2025-09-27T17:28:07.5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F34452A-72A2-4060-AAE7-2F74DEC00624}" type="datetimeFigureOut">
              <a:rPr lang="en-US" smtClean="0"/>
              <a:t>9/24/2025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6671DEE-9F28-436E-A81A-364E0ABA1687}" type="slidenum">
              <a:rPr lang="en-US" smtClean="0"/>
              <a:t>‹#›</a:t>
            </a:fld>
            <a:endParaRPr lang="en-US"/>
          </a:p>
        </p:txBody>
      </p:sp>
    </p:spTree>
    <p:extLst>
      <p:ext uri="{BB962C8B-B14F-4D97-AF65-F5344CB8AC3E}">
        <p14:creationId xmlns:p14="http://schemas.microsoft.com/office/powerpoint/2010/main" val="3110142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D69555-EE48-4B19-812B-4E1068DBF976}"/>
              </a:ext>
            </a:extLst>
          </p:cNvPr>
          <p:cNvSpPr/>
          <p:nvPr/>
        </p:nvSpPr>
        <p:spPr>
          <a:xfrm>
            <a:off x="7573754" y="0"/>
            <a:ext cx="461824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57">
            <a:extLst>
              <a:ext uri="{FF2B5EF4-FFF2-40B4-BE49-F238E27FC236}">
                <a16:creationId xmlns:a16="http://schemas.microsoft.com/office/drawing/2014/main" id="{57AEB73D-F521-4B19-820F-12DB6BCC8406}"/>
              </a:ext>
            </a:extLst>
          </p:cNvPr>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 name="Title 1"/>
          <p:cNvSpPr>
            <a:spLocks noGrp="1"/>
          </p:cNvSpPr>
          <p:nvPr>
            <p:ph type="ctrTitle"/>
          </p:nvPr>
        </p:nvSpPr>
        <p:spPr>
          <a:xfrm>
            <a:off x="855388" y="863068"/>
            <a:ext cx="6007691" cy="4985916"/>
          </a:xfrm>
        </p:spPr>
        <p:txBody>
          <a:bodyPr anchor="ctr">
            <a:noAutofit/>
          </a:bodyPr>
          <a:lstStyle>
            <a:lvl1pPr algn="l">
              <a:lnSpc>
                <a:spcPct val="125000"/>
              </a:lnSpc>
              <a:defRPr sz="6000" b="0" cap="all" spc="150" baseline="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197352" y="863068"/>
            <a:ext cx="3351729" cy="5120069"/>
          </a:xfrm>
        </p:spPr>
        <p:txBody>
          <a:bodyPr anchor="ctr">
            <a:normAutofit/>
          </a:bodyPr>
          <a:lstStyle>
            <a:lvl1pPr marL="0" indent="0" algn="l">
              <a:lnSpc>
                <a:spcPct val="150000"/>
              </a:lnSpc>
              <a:buNone/>
              <a:defRPr sz="2400" b="0" cap="none"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Rectangle 6">
            <a:extLst>
              <a:ext uri="{FF2B5EF4-FFF2-40B4-BE49-F238E27FC236}">
                <a16:creationId xmlns:a16="http://schemas.microsoft.com/office/drawing/2014/main" id="{6B72EEBA-3A5D-41CE-8465-A45A0F65674E}"/>
              </a:ext>
            </a:extLst>
          </p:cNvPr>
          <p:cNvSpPr/>
          <p:nvPr/>
        </p:nvSpPr>
        <p:spPr>
          <a:xfrm rot="5400000">
            <a:off x="410121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ate Placeholder 12">
            <a:extLst>
              <a:ext uri="{FF2B5EF4-FFF2-40B4-BE49-F238E27FC236}">
                <a16:creationId xmlns:a16="http://schemas.microsoft.com/office/drawing/2014/main" id="{79F4CF2F-CDFA-4A37-837C-819D5238EAB4}"/>
              </a:ext>
            </a:extLst>
          </p:cNvPr>
          <p:cNvSpPr>
            <a:spLocks noGrp="1"/>
          </p:cNvSpPr>
          <p:nvPr>
            <p:ph type="dt" sz="half" idx="10"/>
          </p:nvPr>
        </p:nvSpPr>
        <p:spPr>
          <a:xfrm>
            <a:off x="8197353" y="6309360"/>
            <a:ext cx="2151134" cy="457200"/>
          </a:xfrm>
        </p:spPr>
        <p:txBody>
          <a:bodyPr/>
          <a:lstStyle/>
          <a:p>
            <a:pPr algn="l"/>
            <a:fld id="{BC1ACF62-A1A2-4C1F-B8BD-043F62DCA929}" type="datetime1">
              <a:rPr lang="en-US" smtClean="0"/>
              <a:t>9/24/2025</a:t>
            </a:fld>
            <a:endParaRPr lang="en-US" dirty="0"/>
          </a:p>
        </p:txBody>
      </p:sp>
      <p:sp>
        <p:nvSpPr>
          <p:cNvPr id="15" name="Footer Placeholder 14">
            <a:extLst>
              <a:ext uri="{FF2B5EF4-FFF2-40B4-BE49-F238E27FC236}">
                <a16:creationId xmlns:a16="http://schemas.microsoft.com/office/drawing/2014/main" id="{CFECE62A-61A4-407D-8F0B-D459CD977C75}"/>
              </a:ext>
            </a:extLst>
          </p:cNvPr>
          <p:cNvSpPr>
            <a:spLocks noGrp="1"/>
          </p:cNvSpPr>
          <p:nvPr>
            <p:ph type="ftr" sz="quarter" idx="11"/>
          </p:nvPr>
        </p:nvSpPr>
        <p:spPr>
          <a:xfrm>
            <a:off x="855388" y="6309360"/>
            <a:ext cx="6007691" cy="457200"/>
          </a:xfrm>
        </p:spPr>
        <p:txBody>
          <a:bodyPr/>
          <a:lstStyle>
            <a:lvl1pPr algn="r">
              <a:defRPr/>
            </a:lvl1pPr>
          </a:lstStyle>
          <a:p>
            <a:pPr algn="l"/>
            <a:endParaRPr lang="en-US" dirty="0"/>
          </a:p>
        </p:txBody>
      </p:sp>
      <p:sp>
        <p:nvSpPr>
          <p:cNvPr id="27" name="Slide Number Placeholder 26">
            <a:extLst>
              <a:ext uri="{FF2B5EF4-FFF2-40B4-BE49-F238E27FC236}">
                <a16:creationId xmlns:a16="http://schemas.microsoft.com/office/drawing/2014/main" id="{99FE60A9-FE2A-451F-9244-60FCE7FE9AD7}"/>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800059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D49EF4-ABF4-4A45-8C7D-E30ED59CB84D}" type="datetime1">
              <a:rPr lang="en-US" smtClean="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extLst>
      <p:ext uri="{BB962C8B-B14F-4D97-AF65-F5344CB8AC3E}">
        <p14:creationId xmlns:p14="http://schemas.microsoft.com/office/powerpoint/2010/main" val="2675806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439CBFCD-997B-48EA-8B2E-6C97323A7033}" type="datetime1">
              <a:rPr lang="en-US" smtClean="0"/>
              <a:t>9/24/2025</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a:t>
            </a:fld>
            <a:endParaRPr lang="en-US" dirty="0"/>
          </a:p>
        </p:txBody>
      </p:sp>
      <p:cxnSp>
        <p:nvCxnSpPr>
          <p:cNvPr id="7" name="Straight Connector 6" title="Rule Line">
            <a:extLst>
              <a:ext uri="{FF2B5EF4-FFF2-40B4-BE49-F238E27FC236}">
                <a16:creationId xmlns:a16="http://schemas.microsoft.com/office/drawing/2014/main"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0915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B7CD31-5E31-4661-9C48-C2E1F64EC3F5}" type="datetime1">
              <a:rPr lang="en-US" smtClean="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extLst>
      <p:ext uri="{BB962C8B-B14F-4D97-AF65-F5344CB8AC3E}">
        <p14:creationId xmlns:p14="http://schemas.microsoft.com/office/powerpoint/2010/main" val="3313290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BFD12B6-57DE-4B63-A723-500B050FB7DD}"/>
              </a:ext>
            </a:extLst>
          </p:cNvPr>
          <p:cNvSpPr/>
          <p:nvPr/>
        </p:nvSpPr>
        <p:spPr>
          <a:xfrm>
            <a:off x="0" y="4215384"/>
            <a:ext cx="12192000" cy="264261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5316" y="1406284"/>
            <a:ext cx="10593694" cy="2597841"/>
          </a:xfrm>
        </p:spPr>
        <p:txBody>
          <a:bodyPr anchor="b">
            <a:normAutofit/>
          </a:bodyPr>
          <a:lstStyle>
            <a:lvl1pPr algn="ctr">
              <a:lnSpc>
                <a:spcPct val="125000"/>
              </a:lnSpc>
              <a:defRPr sz="4400" baseline="0">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818312" y="4527856"/>
            <a:ext cx="6559018" cy="1570245"/>
          </a:xfrm>
        </p:spPr>
        <p:txBody>
          <a:bodyPr anchor="t">
            <a:normAutofit/>
          </a:bodyPr>
          <a:lstStyle>
            <a:lvl1pPr marL="0" indent="0" algn="ctr">
              <a:lnSpc>
                <a:spcPct val="130000"/>
              </a:lnSpc>
              <a:spcBef>
                <a:spcPts val="0"/>
              </a:spcBef>
              <a:buNone/>
              <a:defRPr sz="2400" b="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5F1E2E75-4758-4930-8024-39287C962987}"/>
              </a:ext>
            </a:extLst>
          </p:cNvPr>
          <p:cNvSpPr>
            <a:spLocks noGrp="1"/>
          </p:cNvSpPr>
          <p:nvPr>
            <p:ph type="dt" sz="half" idx="10"/>
          </p:nvPr>
        </p:nvSpPr>
        <p:spPr/>
        <p:txBody>
          <a:bodyPr/>
          <a:lstStyle/>
          <a:p>
            <a:fld id="{8B2BF3EE-13C2-41C4-9915-47ED0AEEB107}" type="datetime1">
              <a:rPr lang="en-US" smtClean="0"/>
              <a:t>9/24/2025</a:t>
            </a:fld>
            <a:endParaRPr lang="en-US" dirty="0"/>
          </a:p>
        </p:txBody>
      </p:sp>
      <p:sp>
        <p:nvSpPr>
          <p:cNvPr id="8" name="Footer Placeholder 7">
            <a:extLst>
              <a:ext uri="{FF2B5EF4-FFF2-40B4-BE49-F238E27FC236}">
                <a16:creationId xmlns:a16="http://schemas.microsoft.com/office/drawing/2014/main" id="{488B9949-402C-42C2-9A94-16590FC0C592}"/>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39D83F6-DAF4-4876-AA41-F246EC970F7D}"/>
              </a:ext>
            </a:extLst>
          </p:cNvPr>
          <p:cNvSpPr>
            <a:spLocks noGrp="1"/>
          </p:cNvSpPr>
          <p:nvPr>
            <p:ph type="sldNum" sz="quarter" idx="12"/>
          </p:nvPr>
        </p:nvSpPr>
        <p:spPr/>
        <p:txBody>
          <a:bodyPr/>
          <a:lstStyle/>
          <a:p>
            <a:fld id="{FAEF9944-A4F6-4C59-AEBD-678D6480B8EA}" type="slidenum">
              <a:rPr lang="en-US" smtClean="0"/>
              <a:pPr/>
              <a:t>‹#›</a:t>
            </a:fld>
            <a:endParaRPr lang="en-US" dirty="0"/>
          </a:p>
        </p:txBody>
      </p:sp>
      <p:sp>
        <p:nvSpPr>
          <p:cNvPr id="11" name="Rectangle 10">
            <a:extLst>
              <a:ext uri="{FF2B5EF4-FFF2-40B4-BE49-F238E27FC236}">
                <a16:creationId xmlns:a16="http://schemas.microsoft.com/office/drawing/2014/main" id="{91613A19-DDA2-44F6-9ED4-F87771C684B8}"/>
              </a:ext>
            </a:extLst>
          </p:cNvPr>
          <p:cNvSpPr/>
          <p:nvPr/>
        </p:nvSpPr>
        <p:spPr>
          <a:xfrm>
            <a:off x="0" y="4215384"/>
            <a:ext cx="1218895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0211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hasCustomPrompt="1"/>
          </p:nvPr>
        </p:nvSpPr>
        <p:spPr>
          <a:xfrm>
            <a:off x="5376670" y="705114"/>
            <a:ext cx="6172412" cy="2403846"/>
          </a:xfrm>
        </p:spPr>
        <p:txBody>
          <a:bodyPr anchor="b"/>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376670" y="3749040"/>
            <a:ext cx="6172411" cy="2346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075D3F-E455-4A23-887F-54841013F275}" type="datetime1">
              <a:rPr lang="en-US" smtClean="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dirty="0"/>
              <a:t>‹#›</a:t>
            </a:fld>
            <a:endParaRPr lang="en-US" dirty="0"/>
          </a:p>
        </p:txBody>
      </p:sp>
      <p:sp>
        <p:nvSpPr>
          <p:cNvPr id="10" name="Rectangle 9">
            <a:extLst>
              <a:ext uri="{FF2B5EF4-FFF2-40B4-BE49-F238E27FC236}">
                <a16:creationId xmlns:a16="http://schemas.microsoft.com/office/drawing/2014/main" id="{5CE6B9B5-A5D1-4099-B52B-78F39AB0AFCB}"/>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6017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6667" y="658999"/>
            <a:ext cx="6166422" cy="457200"/>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76668" y="1116199"/>
            <a:ext cx="6166422" cy="20621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376668" y="3623098"/>
            <a:ext cx="6166421" cy="457200"/>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5376670" y="4102370"/>
            <a:ext cx="6166419" cy="206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687C67-EB81-4DC7-8D9E-EEA85C294FFD}" type="datetime1">
              <a:rPr lang="en-US" smtClean="0"/>
              <a:t>9/24/2025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dirty="0"/>
              <a:t>‹#›</a:t>
            </a:fld>
            <a:endParaRPr lang="en-US" dirty="0"/>
          </a:p>
        </p:txBody>
      </p:sp>
      <p:sp>
        <p:nvSpPr>
          <p:cNvPr id="10" name="Title 9">
            <a:extLst>
              <a:ext uri="{FF2B5EF4-FFF2-40B4-BE49-F238E27FC236}">
                <a16:creationId xmlns:a16="http://schemas.microsoft.com/office/drawing/2014/main" id="{D26B370B-8381-431F-9492-0EA1205113EE}"/>
              </a:ext>
            </a:extLst>
          </p:cNvPr>
          <p:cNvSpPr>
            <a:spLocks noGrp="1"/>
          </p:cNvSpPr>
          <p:nvPr>
            <p:ph type="title"/>
          </p:nvPr>
        </p:nvSpPr>
        <p:spPr/>
        <p:txBody>
          <a:bodyPr/>
          <a:lstStyle/>
          <a:p>
            <a:r>
              <a:rPr lang="en-US"/>
              <a:t>Click to edit Master title style</a:t>
            </a:r>
          </a:p>
        </p:txBody>
      </p:sp>
      <p:sp>
        <p:nvSpPr>
          <p:cNvPr id="12" name="Rectangle 11">
            <a:extLst>
              <a:ext uri="{FF2B5EF4-FFF2-40B4-BE49-F238E27FC236}">
                <a16:creationId xmlns:a16="http://schemas.microsoft.com/office/drawing/2014/main" id="{DCA89085-2231-4A9C-B23C-B199A9DD26C5}"/>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4064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023EC0D-E2F7-40C4-9AD8-0BDF73045CC2}" type="datetime1">
              <a:rPr lang="en-US" smtClean="0"/>
              <a:t>9/24/2025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t>‹#›</a:t>
            </a:fld>
            <a:endParaRPr lang="en-US" dirty="0"/>
          </a:p>
        </p:txBody>
      </p:sp>
    </p:spTree>
    <p:extLst>
      <p:ext uri="{BB962C8B-B14F-4D97-AF65-F5344CB8AC3E}">
        <p14:creationId xmlns:p14="http://schemas.microsoft.com/office/powerpoint/2010/main" val="3379809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C7CF41D3-C6B9-4E99-9321-87C4E2168F46}"/>
              </a:ext>
            </a:extLst>
          </p:cNvPr>
          <p:cNvSpPr>
            <a:spLocks noGrp="1"/>
          </p:cNvSpPr>
          <p:nvPr>
            <p:ph type="dt" sz="half" idx="10"/>
          </p:nvPr>
        </p:nvSpPr>
        <p:spPr/>
        <p:txBody>
          <a:bodyPr/>
          <a:lstStyle/>
          <a:p>
            <a:fld id="{F9FEEA54-BBB6-4C7D-9FE2-8A2C9A818EA5}" type="datetime1">
              <a:rPr lang="en-US" smtClean="0"/>
              <a:t>9/24/2025</a:t>
            </a:fld>
            <a:endParaRPr lang="en-US" dirty="0"/>
          </a:p>
        </p:txBody>
      </p:sp>
      <p:sp>
        <p:nvSpPr>
          <p:cNvPr id="6" name="Footer Placeholder 5">
            <a:extLst>
              <a:ext uri="{FF2B5EF4-FFF2-40B4-BE49-F238E27FC236}">
                <a16:creationId xmlns:a16="http://schemas.microsoft.com/office/drawing/2014/main" id="{8B5BC6EB-07B1-46AF-AC33-E998BC6AA43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3E3A0C1-6562-4819-9E88-4C1378FD5DE4}"/>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871423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ACA29BA-0143-49FF-8608-DB1623D99537}"/>
              </a:ext>
            </a:extLst>
          </p:cNvPr>
          <p:cNvSpPr/>
          <p:nvPr/>
        </p:nvSpPr>
        <p:spPr>
          <a:xfrm>
            <a:off x="0" y="0"/>
            <a:ext cx="8248592"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753015" y="640079"/>
            <a:ext cx="2796066" cy="2551751"/>
          </a:xfrm>
        </p:spPr>
        <p:txBody>
          <a:bodyPr anchor="b">
            <a:normAutofit/>
          </a:bodyPr>
          <a:lstStyle>
            <a:lvl1pPr algn="l">
              <a:lnSpc>
                <a:spcPct val="135000"/>
              </a:lnSpc>
              <a:defRPr sz="3200"/>
            </a:lvl1pPr>
          </a:lstStyle>
          <a:p>
            <a:r>
              <a:rPr lang="en-US"/>
              <a:t>Click to edit Master title style</a:t>
            </a:r>
            <a:endParaRPr lang="en-US" dirty="0"/>
          </a:p>
        </p:txBody>
      </p:sp>
      <p:sp>
        <p:nvSpPr>
          <p:cNvPr id="3" name="Content Placeholder 2"/>
          <p:cNvSpPr>
            <a:spLocks noGrp="1"/>
          </p:cNvSpPr>
          <p:nvPr>
            <p:ph idx="1"/>
          </p:nvPr>
        </p:nvSpPr>
        <p:spPr>
          <a:xfrm>
            <a:off x="638818" y="640078"/>
            <a:ext cx="6969693" cy="5455921"/>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hasCustomPrompt="1"/>
          </p:nvPr>
        </p:nvSpPr>
        <p:spPr>
          <a:xfrm>
            <a:off x="8753015" y="3223803"/>
            <a:ext cx="2796066" cy="2872197"/>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3010CF18-370D-4E80-AE4C-396FFDFCAE5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9">
            <a:extLst>
              <a:ext uri="{FF2B5EF4-FFF2-40B4-BE49-F238E27FC236}">
                <a16:creationId xmlns:a16="http://schemas.microsoft.com/office/drawing/2014/main" id="{C5EBFE9C-5A22-4462-9C51-E00C03F55C3D}"/>
              </a:ext>
            </a:extLst>
          </p:cNvPr>
          <p:cNvSpPr>
            <a:spLocks noGrp="1"/>
          </p:cNvSpPr>
          <p:nvPr>
            <p:ph type="dt" sz="half" idx="10"/>
          </p:nvPr>
        </p:nvSpPr>
        <p:spPr>
          <a:xfrm>
            <a:off x="8753015" y="6309360"/>
            <a:ext cx="1734207" cy="457200"/>
          </a:xfrm>
        </p:spPr>
        <p:txBody>
          <a:bodyPr/>
          <a:lstStyle>
            <a:lvl1pPr algn="l">
              <a:defRPr/>
            </a:lvl1pPr>
          </a:lstStyle>
          <a:p>
            <a:fld id="{C1F5C7D0-3B68-430F-8CDE-D0B4C6AA9EAC}" type="datetime1">
              <a:rPr lang="en-US" smtClean="0"/>
              <a:t>9/24/2025</a:t>
            </a:fld>
            <a:endParaRPr lang="en-US" dirty="0"/>
          </a:p>
        </p:txBody>
      </p:sp>
      <p:sp>
        <p:nvSpPr>
          <p:cNvPr id="11" name="Footer Placeholder 10">
            <a:extLst>
              <a:ext uri="{FF2B5EF4-FFF2-40B4-BE49-F238E27FC236}">
                <a16:creationId xmlns:a16="http://schemas.microsoft.com/office/drawing/2014/main" id="{2EBBFF2E-AA66-4B76-9139-CB000B5A45D5}"/>
              </a:ext>
            </a:extLst>
          </p:cNvPr>
          <p:cNvSpPr>
            <a:spLocks noGrp="1"/>
          </p:cNvSpPr>
          <p:nvPr>
            <p:ph type="ftr" sz="quarter" idx="11"/>
          </p:nvPr>
        </p:nvSpPr>
        <p:spPr>
          <a:xfrm>
            <a:off x="638818" y="6309360"/>
            <a:ext cx="6993867" cy="457200"/>
          </a:xfrm>
        </p:spPr>
        <p:txBody>
          <a:bodyPr/>
          <a:lstStyle/>
          <a:p>
            <a:endParaRPr lang="en-US" dirty="0"/>
          </a:p>
        </p:txBody>
      </p:sp>
      <p:sp>
        <p:nvSpPr>
          <p:cNvPr id="12" name="Slide Number Placeholder 11">
            <a:extLst>
              <a:ext uri="{FF2B5EF4-FFF2-40B4-BE49-F238E27FC236}">
                <a16:creationId xmlns:a16="http://schemas.microsoft.com/office/drawing/2014/main" id="{A44F64C4-BF20-4F6B-B650-57C71C828A68}"/>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860096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4996" y="640079"/>
            <a:ext cx="2714085" cy="2695903"/>
          </a:xfrm>
        </p:spPr>
        <p:txBody>
          <a:bodyPr anchor="b">
            <a:noAutofit/>
          </a:bodyPr>
          <a:lstStyle>
            <a:lvl1pPr algn="l">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248592"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hasCustomPrompt="1"/>
          </p:nvPr>
        </p:nvSpPr>
        <p:spPr>
          <a:xfrm>
            <a:off x="8834996" y="3429000"/>
            <a:ext cx="2714085" cy="2508026"/>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90949BC8-9ABF-49F6-851C-5DB0B86CA70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a:extLst>
              <a:ext uri="{FF2B5EF4-FFF2-40B4-BE49-F238E27FC236}">
                <a16:creationId xmlns:a16="http://schemas.microsoft.com/office/drawing/2014/main" id="{04E1EE21-E3FA-4D43-B224-C664959637B0}"/>
              </a:ext>
            </a:extLst>
          </p:cNvPr>
          <p:cNvSpPr>
            <a:spLocks noGrp="1"/>
          </p:cNvSpPr>
          <p:nvPr>
            <p:ph type="dt" sz="half" idx="10"/>
          </p:nvPr>
        </p:nvSpPr>
        <p:spPr>
          <a:xfrm>
            <a:off x="8834997" y="6309360"/>
            <a:ext cx="1645920" cy="457200"/>
          </a:xfrm>
        </p:spPr>
        <p:txBody>
          <a:bodyPr/>
          <a:lstStyle/>
          <a:p>
            <a:fld id="{878EC0D8-07BA-48BA-B444-1DB8A79805BD}" type="datetime1">
              <a:rPr lang="en-US" smtClean="0"/>
              <a:t>9/24/2025</a:t>
            </a:fld>
            <a:endParaRPr lang="en-US" dirty="0"/>
          </a:p>
        </p:txBody>
      </p:sp>
      <p:sp>
        <p:nvSpPr>
          <p:cNvPr id="7" name="Slide Number Placeholder 6">
            <a:extLst>
              <a:ext uri="{FF2B5EF4-FFF2-40B4-BE49-F238E27FC236}">
                <a16:creationId xmlns:a16="http://schemas.microsoft.com/office/drawing/2014/main" id="{A32D7F83-8993-4ED4-9F02-663CC085052F}"/>
              </a:ext>
            </a:extLst>
          </p:cNvPr>
          <p:cNvSpPr>
            <a:spLocks noGrp="1"/>
          </p:cNvSpPr>
          <p:nvPr>
            <p:ph type="sldNum" sz="quarter" idx="12"/>
          </p:nvPr>
        </p:nvSpPr>
        <p:spPr/>
        <p:txBody>
          <a:bodyPr/>
          <a:lstStyle/>
          <a:p>
            <a:fld id="{FAEF9944-A4F6-4C59-AEBD-678D6480B8EA}" type="slidenum">
              <a:rPr lang="en-US" smtClean="0"/>
              <a:pPr/>
              <a:t>‹#›</a:t>
            </a:fld>
            <a:endParaRPr lang="en-US" dirty="0"/>
          </a:p>
        </p:txBody>
      </p:sp>
      <p:sp>
        <p:nvSpPr>
          <p:cNvPr id="6" name="Footer Placeholder 5">
            <a:extLst>
              <a:ext uri="{FF2B5EF4-FFF2-40B4-BE49-F238E27FC236}">
                <a16:creationId xmlns:a16="http://schemas.microsoft.com/office/drawing/2014/main" id="{8E3678B7-E511-4CE1-BEE5-89E959B9BFD6}"/>
              </a:ext>
            </a:extLst>
          </p:cNvPr>
          <p:cNvSpPr>
            <a:spLocks noGrp="1"/>
          </p:cNvSpPr>
          <p:nvPr>
            <p:ph type="ftr" sz="quarter" idx="11"/>
          </p:nvPr>
        </p:nvSpPr>
        <p:spPr>
          <a:xfrm>
            <a:off x="640080" y="6309360"/>
            <a:ext cx="4946592" cy="457200"/>
          </a:xfrm>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p>
        </p:txBody>
      </p:sp>
    </p:spTree>
    <p:extLst>
      <p:ext uri="{BB962C8B-B14F-4D97-AF65-F5344CB8AC3E}">
        <p14:creationId xmlns:p14="http://schemas.microsoft.com/office/powerpoint/2010/main" val="1173697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786F82F-1B47-46ED-8EAE-53EF71E59E9A}"/>
              </a:ext>
            </a:extLst>
          </p:cNvPr>
          <p:cNvSpPr/>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2918" y="705113"/>
            <a:ext cx="3411973" cy="5197498"/>
          </a:xfrm>
          <a:prstGeom prst="rect">
            <a:avLst/>
          </a:prstGeom>
        </p:spPr>
        <p:txBody>
          <a:bodyPr vert="horz" lIns="109728" tIns="109728" rIns="109728" bIns="9144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76671" y="705113"/>
            <a:ext cx="6172412" cy="5197497"/>
          </a:xfrm>
          <a:prstGeom prst="rect">
            <a:avLst/>
          </a:prstGeom>
        </p:spPr>
        <p:txBody>
          <a:bodyPr vert="horz" lIns="109728" tIns="109728" rIns="109728" bIns="9144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2917" y="6309360"/>
            <a:ext cx="3411973"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fld id="{8C2F3613-DC3B-487A-8CB2-005FEAE15986}" type="datetime1">
              <a:rPr lang="en-US" smtClean="0"/>
              <a:t>9/24/2025</a:t>
            </a:fld>
            <a:endParaRPr lang="en-US" dirty="0"/>
          </a:p>
        </p:txBody>
      </p:sp>
      <p:sp>
        <p:nvSpPr>
          <p:cNvPr id="5" name="Footer Placeholder 4"/>
          <p:cNvSpPr>
            <a:spLocks noGrp="1"/>
          </p:cNvSpPr>
          <p:nvPr>
            <p:ph type="ftr" sz="quarter" idx="3"/>
          </p:nvPr>
        </p:nvSpPr>
        <p:spPr>
          <a:xfrm>
            <a:off x="5376670" y="6309360"/>
            <a:ext cx="4946592"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10569202" y="6309360"/>
            <a:ext cx="979879" cy="457200"/>
          </a:xfrm>
          <a:prstGeom prst="rect">
            <a:avLst/>
          </a:prstGeom>
        </p:spPr>
        <p:txBody>
          <a:bodyPr vert="horz" lIns="109728" tIns="109728" rIns="109728" bIns="91440" rtlCol="0" anchor="b"/>
          <a:lstStyle>
            <a:lvl1pPr algn="r">
              <a:defRPr sz="1600" b="1" spc="150" baseline="0">
                <a:solidFill>
                  <a:schemeClr val="tx1">
                    <a:lumMod val="75000"/>
                    <a:lumOff val="25000"/>
                  </a:schemeClr>
                </a:solidFill>
                <a:latin typeface="+mj-lt"/>
              </a:defRPr>
            </a:lvl1pPr>
          </a:lstStyle>
          <a:p>
            <a:fld id="{FAEF9944-A4F6-4C59-AEBD-678D6480B8EA}" type="slidenum">
              <a:rPr lang="en-US" smtClean="0"/>
              <a:pPr/>
              <a:t>‹#›</a:t>
            </a:fld>
            <a:endParaRPr lang="en-US" dirty="0"/>
          </a:p>
        </p:txBody>
      </p:sp>
      <p:sp>
        <p:nvSpPr>
          <p:cNvPr id="21" name="Rectangle 20">
            <a:extLst>
              <a:ext uri="{FF2B5EF4-FFF2-40B4-BE49-F238E27FC236}">
                <a16:creationId xmlns:a16="http://schemas.microsoft.com/office/drawing/2014/main" id="{EF1BAF6F-6275-4646-9C59-331B29B9550F}"/>
              </a:ext>
            </a:extLst>
          </p:cNvPr>
          <p:cNvSpPr/>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4895995"/>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41" r:id="rId4"/>
    <p:sldLayoutId id="2147483742" r:id="rId5"/>
    <p:sldLayoutId id="2147483747" r:id="rId6"/>
    <p:sldLayoutId id="2147483743" r:id="rId7"/>
    <p:sldLayoutId id="2147483744" r:id="rId8"/>
    <p:sldLayoutId id="2147483745" r:id="rId9"/>
    <p:sldLayoutId id="2147483746" r:id="rId10"/>
    <p:sldLayoutId id="2147483748" r:id="rId11"/>
  </p:sldLayoutIdLst>
  <p:hf hdr="0" ftr="0" dt="0"/>
  <p:txStyles>
    <p:titleStyle>
      <a:lvl1pPr algn="l" defTabSz="914400" rtl="0" eaLnBrk="1" latinLnBrk="0" hangingPunct="1">
        <a:lnSpc>
          <a:spcPct val="150000"/>
        </a:lnSpc>
        <a:spcBef>
          <a:spcPct val="0"/>
        </a:spcBef>
        <a:buNone/>
        <a:defRPr sz="36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1"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B725BC23-E0DD-4037-B2B8-7B6FA64543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0">
            <a:extLst>
              <a:ext uri="{FF2B5EF4-FFF2-40B4-BE49-F238E27FC236}">
                <a16:creationId xmlns:a16="http://schemas.microsoft.com/office/drawing/2014/main" id="{199EE120-2D35-4A48-BAAE-238F986A13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6072" cy="1804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3" descr="Rainbow on sky">
            <a:extLst>
              <a:ext uri="{FF2B5EF4-FFF2-40B4-BE49-F238E27FC236}">
                <a16:creationId xmlns:a16="http://schemas.microsoft.com/office/drawing/2014/main" id="{2BB90F4C-5A2F-F51C-119C-4C36E0B4EA6E}"/>
              </a:ext>
            </a:extLst>
          </p:cNvPr>
          <p:cNvPicPr>
            <a:picLocks noChangeAspect="1"/>
          </p:cNvPicPr>
          <p:nvPr/>
        </p:nvPicPr>
        <p:blipFill>
          <a:blip r:embed="rId2"/>
          <a:srcRect l="7580" r="24008" b="-2"/>
          <a:stretch>
            <a:fillRect/>
          </a:stretch>
        </p:blipFill>
        <p:spPr>
          <a:xfrm>
            <a:off x="20" y="1804072"/>
            <a:ext cx="4458058" cy="4349801"/>
          </a:xfrm>
          <a:prstGeom prst="rect">
            <a:avLst/>
          </a:prstGeom>
        </p:spPr>
      </p:pic>
      <p:sp>
        <p:nvSpPr>
          <p:cNvPr id="13" name="Rectangle 12">
            <a:extLst>
              <a:ext uri="{FF2B5EF4-FFF2-40B4-BE49-F238E27FC236}">
                <a16:creationId xmlns:a16="http://schemas.microsoft.com/office/drawing/2014/main" id="{552F9EAC-0C70-441C-AC78-65174C2857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740090"/>
            <a:ext cx="7765922" cy="442752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19AD26-C811-E5EC-63F2-94312D920A55}"/>
              </a:ext>
            </a:extLst>
          </p:cNvPr>
          <p:cNvSpPr>
            <a:spLocks noGrp="1"/>
          </p:cNvSpPr>
          <p:nvPr>
            <p:ph type="ctrTitle"/>
          </p:nvPr>
        </p:nvSpPr>
        <p:spPr>
          <a:xfrm>
            <a:off x="4882101" y="2146851"/>
            <a:ext cx="6666980" cy="2658269"/>
          </a:xfrm>
        </p:spPr>
        <p:txBody>
          <a:bodyPr anchor="b">
            <a:normAutofit fontScale="90000"/>
          </a:bodyPr>
          <a:lstStyle/>
          <a:p>
            <a:r>
              <a:rPr lang="en-US" sz="3200" dirty="0"/>
              <a:t>Paul’s advice to timothy and </a:t>
            </a:r>
            <a:r>
              <a:rPr lang="en-US" sz="3200" dirty="0" err="1"/>
              <a:t>titus</a:t>
            </a:r>
            <a:r>
              <a:rPr lang="en-US" sz="3200" dirty="0"/>
              <a:t> about the qualities potential church leaders should demonstrate</a:t>
            </a:r>
          </a:p>
        </p:txBody>
      </p:sp>
      <p:sp>
        <p:nvSpPr>
          <p:cNvPr id="3" name="Subtitle 2">
            <a:extLst>
              <a:ext uri="{FF2B5EF4-FFF2-40B4-BE49-F238E27FC236}">
                <a16:creationId xmlns:a16="http://schemas.microsoft.com/office/drawing/2014/main" id="{FFEE5757-1331-0E5D-33C5-2F694D175C91}"/>
              </a:ext>
            </a:extLst>
          </p:cNvPr>
          <p:cNvSpPr>
            <a:spLocks noGrp="1"/>
          </p:cNvSpPr>
          <p:nvPr>
            <p:ph type="subTitle" idx="1"/>
          </p:nvPr>
        </p:nvSpPr>
        <p:spPr>
          <a:xfrm>
            <a:off x="4882102" y="4810937"/>
            <a:ext cx="6666980" cy="1172200"/>
          </a:xfrm>
        </p:spPr>
        <p:txBody>
          <a:bodyPr anchor="t">
            <a:normAutofit fontScale="92500" lnSpcReduction="20000"/>
          </a:bodyPr>
          <a:lstStyle/>
          <a:p>
            <a:r>
              <a:rPr lang="en-US" dirty="0"/>
              <a:t>Larry Perkins, Ph.D.</a:t>
            </a:r>
          </a:p>
          <a:p>
            <a:r>
              <a:rPr lang="en-US" dirty="0"/>
              <a:t>October 1, 2025</a:t>
            </a:r>
          </a:p>
        </p:txBody>
      </p:sp>
      <p:sp>
        <p:nvSpPr>
          <p:cNvPr id="15" name="Rectangle 14">
            <a:extLst>
              <a:ext uri="{FF2B5EF4-FFF2-40B4-BE49-F238E27FC236}">
                <a16:creationId xmlns:a16="http://schemas.microsoft.com/office/drawing/2014/main" id="{0D48F6B8-EF56-4340-982E-F4D6F5DC2F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753806"/>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C596C40-FEA6-4867-853D-CF37DE3B6B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49" y="6167615"/>
            <a:ext cx="12192001"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DC7C5E2-274E-49A3-A8E0-46A5B8CAC3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610942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D6CF8D2C-9E01-48EC-8DDF-8A1FF60AED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52AA77A8-354C-4288-EA6C-DB7FE7AF78A6}"/>
              </a:ext>
            </a:extLst>
          </p:cNvPr>
          <p:cNvSpPr>
            <a:spLocks noGrp="1"/>
          </p:cNvSpPr>
          <p:nvPr>
            <p:ph type="sldNum" sz="quarter" idx="12"/>
          </p:nvPr>
        </p:nvSpPr>
        <p:spPr/>
        <p:txBody>
          <a:bodyPr/>
          <a:lstStyle/>
          <a:p>
            <a:fld id="{FAEF9944-A4F6-4C59-AEBD-678D6480B8EA}" type="slidenum">
              <a:rPr lang="en-US" smtClean="0"/>
              <a:pPr/>
              <a:t>1</a:t>
            </a:fld>
            <a:endParaRPr lang="en-US" dirty="0"/>
          </a:p>
        </p:txBody>
      </p:sp>
    </p:spTree>
    <p:extLst>
      <p:ext uri="{BB962C8B-B14F-4D97-AF65-F5344CB8AC3E}">
        <p14:creationId xmlns:p14="http://schemas.microsoft.com/office/powerpoint/2010/main" val="3256668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First Text</a:t>
            </a:r>
            <a:br>
              <a:rPr lang="en-US" dirty="0">
                <a:solidFill>
                  <a:schemeClr val="bg1"/>
                </a:solidFill>
              </a:rPr>
            </a:br>
            <a:r>
              <a:rPr lang="en-US" dirty="0">
                <a:solidFill>
                  <a:schemeClr val="bg1"/>
                </a:solidFill>
              </a:rPr>
              <a:t>1 Tim 3:2 (5:7; 6:14)</a:t>
            </a:r>
            <a:br>
              <a:rPr lang="en-US" dirty="0">
                <a:solidFill>
                  <a:schemeClr val="bg1"/>
                </a:solidFill>
              </a:rPr>
            </a:br>
            <a:r>
              <a:rPr lang="en-US" dirty="0">
                <a:solidFill>
                  <a:schemeClr val="bg1"/>
                </a:solidFill>
              </a:rPr>
              <a:t>Tit 1:6-7 (1 Tim 3:10)</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7" y="1952825"/>
            <a:ext cx="7185193" cy="3635693"/>
          </a:xfrm>
        </p:spPr>
        <p:txBody>
          <a:bodyPr>
            <a:noAutofit/>
          </a:bodyPr>
          <a:lstStyle/>
          <a:p>
            <a:pPr algn="ctr"/>
            <a:endParaRPr lang="en-US" sz="1400" dirty="0"/>
          </a:p>
          <a:p>
            <a:pPr algn="ctr"/>
            <a:r>
              <a:rPr lang="en-US" sz="1400" dirty="0"/>
              <a:t>“being above reproach” </a:t>
            </a:r>
          </a:p>
          <a:p>
            <a:pPr marL="342900" indent="-342900">
              <a:buAutoNum type="arabicPeriod"/>
            </a:pPr>
            <a:r>
              <a:rPr lang="en-US" sz="1400" dirty="0"/>
              <a:t>First qualification Paul mentions: </a:t>
            </a:r>
          </a:p>
          <a:p>
            <a:r>
              <a:rPr lang="en-US" sz="1400" dirty="0"/>
              <a:t>Secular usage</a:t>
            </a:r>
          </a:p>
          <a:p>
            <a:r>
              <a:rPr lang="en-US" sz="1400" dirty="0"/>
              <a:t>	The other adjective </a:t>
            </a:r>
            <a:r>
              <a:rPr lang="en-US" sz="1400" i="1" dirty="0" err="1"/>
              <a:t>anepilēmptos</a:t>
            </a:r>
            <a:r>
              <a:rPr lang="en-US" sz="1400" dirty="0"/>
              <a:t> – not open to attack, criticism or censure in the public domain. Used in inscriptions to describe people who have served as benefactors in their communities and are perceived to have acted virtuously. </a:t>
            </a:r>
          </a:p>
          <a:p>
            <a:r>
              <a:rPr lang="en-US" sz="1400" dirty="0"/>
              <a:t>	Xenophon uses it to describe Persians who have become members of the class of elders. They are people who have enjoyed all public </a:t>
            </a:r>
            <a:r>
              <a:rPr lang="en-US" sz="1400" dirty="0" err="1"/>
              <a:t>honours</a:t>
            </a:r>
            <a:r>
              <a:rPr lang="en-US" sz="1400" dirty="0"/>
              <a:t> and distinctions.</a:t>
            </a:r>
          </a:p>
          <a:p>
            <a:pPr algn="ctr"/>
            <a:endParaRPr lang="en-US" sz="1400" dirty="0"/>
          </a:p>
        </p:txBody>
      </p:sp>
      <p:sp>
        <p:nvSpPr>
          <p:cNvPr id="4" name="Slide Number Placeholder 3">
            <a:extLst>
              <a:ext uri="{FF2B5EF4-FFF2-40B4-BE49-F238E27FC236}">
                <a16:creationId xmlns:a16="http://schemas.microsoft.com/office/drawing/2014/main" id="{C91A9978-EF9F-5C16-DFBB-B1DC2519B00A}"/>
              </a:ext>
            </a:extLst>
          </p:cNvPr>
          <p:cNvSpPr>
            <a:spLocks noGrp="1"/>
          </p:cNvSpPr>
          <p:nvPr>
            <p:ph type="sldNum" sz="quarter" idx="12"/>
          </p:nvPr>
        </p:nvSpPr>
        <p:spPr/>
        <p:txBody>
          <a:bodyPr/>
          <a:lstStyle/>
          <a:p>
            <a:fld id="{FAEF9944-A4F6-4C59-AEBD-678D6480B8EA}" type="slidenum">
              <a:rPr lang="en-US" smtClean="0"/>
              <a:t>10</a:t>
            </a:fld>
            <a:endParaRPr lang="en-US" dirty="0"/>
          </a:p>
        </p:txBody>
      </p:sp>
    </p:spTree>
    <p:extLst>
      <p:ext uri="{BB962C8B-B14F-4D97-AF65-F5344CB8AC3E}">
        <p14:creationId xmlns:p14="http://schemas.microsoft.com/office/powerpoint/2010/main" val="1316943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First Text</a:t>
            </a:r>
            <a:br>
              <a:rPr lang="en-US" dirty="0">
                <a:solidFill>
                  <a:schemeClr val="bg1"/>
                </a:solidFill>
              </a:rPr>
            </a:br>
            <a:r>
              <a:rPr lang="en-US" dirty="0">
                <a:solidFill>
                  <a:schemeClr val="bg1"/>
                </a:solidFill>
              </a:rPr>
              <a:t>1 Tim 3:2 (5:7; 6:14)</a:t>
            </a:r>
            <a:br>
              <a:rPr lang="en-US" dirty="0">
                <a:solidFill>
                  <a:schemeClr val="bg1"/>
                </a:solidFill>
              </a:rPr>
            </a:br>
            <a:r>
              <a:rPr lang="en-US" dirty="0">
                <a:solidFill>
                  <a:schemeClr val="bg1"/>
                </a:solidFill>
              </a:rPr>
              <a:t>Tit 1:6-7 (1 Tim 3:10)</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7" y="1952825"/>
            <a:ext cx="7185193" cy="3635693"/>
          </a:xfrm>
        </p:spPr>
        <p:txBody>
          <a:bodyPr>
            <a:noAutofit/>
          </a:bodyPr>
          <a:lstStyle/>
          <a:p>
            <a:pPr algn="ctr"/>
            <a:endParaRPr lang="en-US" sz="1400" dirty="0"/>
          </a:p>
          <a:p>
            <a:pPr algn="ctr"/>
            <a:r>
              <a:rPr lang="en-US" sz="1400" dirty="0"/>
              <a:t>“being above reproach” </a:t>
            </a:r>
          </a:p>
          <a:p>
            <a:pPr marL="342900" indent="-342900">
              <a:buAutoNum type="arabicPeriod"/>
            </a:pPr>
            <a:r>
              <a:rPr lang="en-US" sz="1400" dirty="0"/>
              <a:t>First qualification Paul mentions: </a:t>
            </a:r>
          </a:p>
          <a:p>
            <a:r>
              <a:rPr lang="en-US" sz="1400" dirty="0"/>
              <a:t>	What do these terms mean when applied to potential church leaders in the first century? Our phrase “to have a good reputation” communicates the sense well. What first century Greek society valued as a good reputation may be different from what 21</a:t>
            </a:r>
            <a:r>
              <a:rPr lang="en-US" sz="1400" baseline="30000" dirty="0"/>
              <a:t>st</a:t>
            </a:r>
            <a:r>
              <a:rPr lang="en-US" sz="1400" dirty="0"/>
              <a:t> century Canadian society values as a good reputation. I suspect the qualities that follow in 1 Tim 3:2-7 and Tit 1:6-9 provide such a definition. They are people living in such way that does not generate public accusations of wrong-doing (generally or in the church).</a:t>
            </a:r>
          </a:p>
        </p:txBody>
      </p:sp>
      <p:sp>
        <p:nvSpPr>
          <p:cNvPr id="4" name="Slide Number Placeholder 3">
            <a:extLst>
              <a:ext uri="{FF2B5EF4-FFF2-40B4-BE49-F238E27FC236}">
                <a16:creationId xmlns:a16="http://schemas.microsoft.com/office/drawing/2014/main" id="{C546C620-1B96-AD86-C38A-EFACA3A4E7AB}"/>
              </a:ext>
            </a:extLst>
          </p:cNvPr>
          <p:cNvSpPr>
            <a:spLocks noGrp="1"/>
          </p:cNvSpPr>
          <p:nvPr>
            <p:ph type="sldNum" sz="quarter" idx="12"/>
          </p:nvPr>
        </p:nvSpPr>
        <p:spPr/>
        <p:txBody>
          <a:bodyPr/>
          <a:lstStyle/>
          <a:p>
            <a:fld id="{FAEF9944-A4F6-4C59-AEBD-678D6480B8EA}" type="slidenum">
              <a:rPr lang="en-US" smtClean="0"/>
              <a:t>11</a:t>
            </a:fld>
            <a:endParaRPr lang="en-US" dirty="0"/>
          </a:p>
        </p:txBody>
      </p:sp>
    </p:spTree>
    <p:extLst>
      <p:ext uri="{BB962C8B-B14F-4D97-AF65-F5344CB8AC3E}">
        <p14:creationId xmlns:p14="http://schemas.microsoft.com/office/powerpoint/2010/main" val="2306226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Second Text:</a:t>
            </a:r>
            <a:br>
              <a:rPr lang="en-US" dirty="0">
                <a:solidFill>
                  <a:schemeClr val="bg1"/>
                </a:solidFill>
              </a:rPr>
            </a:br>
            <a:r>
              <a:rPr lang="en-US" dirty="0">
                <a:solidFill>
                  <a:schemeClr val="bg1"/>
                </a:solidFill>
              </a:rPr>
              <a:t>1 Tim 3:2, 12; 5:9; Tit 1:6</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7" y="1952825"/>
            <a:ext cx="7185193" cy="3635693"/>
          </a:xfrm>
        </p:spPr>
        <p:txBody>
          <a:bodyPr>
            <a:noAutofit/>
          </a:bodyPr>
          <a:lstStyle/>
          <a:p>
            <a:pPr algn="ctr"/>
            <a:r>
              <a:rPr lang="en-US" sz="1400" dirty="0"/>
              <a:t>“man/husband of one woman/wife”</a:t>
            </a:r>
          </a:p>
          <a:p>
            <a:r>
              <a:rPr lang="en-US" sz="1400" dirty="0"/>
              <a:t>	Paul links this qualification closely to the first one and it generates immense discussion. The expression does not occur in secular sources. A parallel expression occurs in 1 Tim 5:9 “a woman/wife of one man/husband” that describes widows who qualify for the church registry. Presumably, Paul’s first century readers knew what this expression meant, because he offers no explanation. </a:t>
            </a:r>
          </a:p>
          <a:p>
            <a:r>
              <a:rPr lang="en-US" sz="1400" dirty="0"/>
              <a:t>	All three categories of church leaders – managers (</a:t>
            </a:r>
            <a:r>
              <a:rPr lang="en-US" sz="1400" i="1" dirty="0" err="1"/>
              <a:t>episkopoi</a:t>
            </a:r>
            <a:r>
              <a:rPr lang="en-US" sz="1400" dirty="0"/>
              <a:t>), assisting persons (</a:t>
            </a:r>
            <a:r>
              <a:rPr lang="en-US" sz="1400" i="1" dirty="0" err="1"/>
              <a:t>diakonoi</a:t>
            </a:r>
            <a:r>
              <a:rPr lang="en-US" sz="1400" dirty="0"/>
              <a:t>), and widows (</a:t>
            </a:r>
            <a:r>
              <a:rPr lang="en-US" sz="1400" i="1" dirty="0" err="1"/>
              <a:t>chērai</a:t>
            </a:r>
            <a:r>
              <a:rPr lang="en-US" sz="1400" dirty="0"/>
              <a:t>) – must meet this criterion. However we interpret it, it has to make sense in these three contexts. </a:t>
            </a:r>
          </a:p>
          <a:p>
            <a:pPr algn="ctr"/>
            <a:endParaRPr lang="en-US" sz="1400" dirty="0"/>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12</a:t>
            </a:fld>
            <a:endParaRPr lang="en-US" dirty="0"/>
          </a:p>
        </p:txBody>
      </p:sp>
    </p:spTree>
    <p:extLst>
      <p:ext uri="{BB962C8B-B14F-4D97-AF65-F5344CB8AC3E}">
        <p14:creationId xmlns:p14="http://schemas.microsoft.com/office/powerpoint/2010/main" val="1872546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Second Text:</a:t>
            </a:r>
            <a:br>
              <a:rPr lang="en-US" dirty="0">
                <a:solidFill>
                  <a:schemeClr val="bg1"/>
                </a:solidFill>
              </a:rPr>
            </a:br>
            <a:r>
              <a:rPr lang="en-US" dirty="0">
                <a:solidFill>
                  <a:schemeClr val="bg1"/>
                </a:solidFill>
              </a:rPr>
              <a:t>1 Tim 3:2, 12; 5:9; Tit 1:6</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7" y="1952825"/>
            <a:ext cx="7185193" cy="3635693"/>
          </a:xfrm>
        </p:spPr>
        <p:txBody>
          <a:bodyPr>
            <a:noAutofit/>
          </a:bodyPr>
          <a:lstStyle/>
          <a:p>
            <a:pPr algn="ctr"/>
            <a:r>
              <a:rPr lang="en-US" sz="1400" dirty="0"/>
              <a:t>“man/husband of one woman/wife”</a:t>
            </a:r>
          </a:p>
          <a:p>
            <a:r>
              <a:rPr lang="en-US" sz="1400" dirty="0"/>
              <a:t>Three terms are common to all three occurrences: </a:t>
            </a:r>
            <a:r>
              <a:rPr lang="en-US" sz="1400" i="1" dirty="0" err="1"/>
              <a:t>anēr</a:t>
            </a:r>
            <a:r>
              <a:rPr lang="en-US" sz="1400" i="1" dirty="0"/>
              <a:t> </a:t>
            </a:r>
            <a:r>
              <a:rPr lang="en-US" sz="1400" dirty="0"/>
              <a:t>(man (male person), husband; </a:t>
            </a:r>
            <a:r>
              <a:rPr lang="en-US" sz="1400" i="1" dirty="0" err="1"/>
              <a:t>gunē</a:t>
            </a:r>
            <a:r>
              <a:rPr lang="en-US" sz="1400" i="1" dirty="0"/>
              <a:t> </a:t>
            </a:r>
            <a:r>
              <a:rPr lang="en-US" sz="1400" dirty="0"/>
              <a:t>woman (female person), wife; </a:t>
            </a:r>
            <a:r>
              <a:rPr lang="en-US" sz="1400" i="1" dirty="0" err="1"/>
              <a:t>heis</a:t>
            </a:r>
            <a:r>
              <a:rPr lang="en-US" sz="1400" i="1" dirty="0"/>
              <a:t>,</a:t>
            </a:r>
            <a:r>
              <a:rPr lang="en-US" sz="1400" dirty="0"/>
              <a:t> the numeral one. In 1 Tim 3:4-5 Paul refers to households and progeny (see Tit 1:6), so presumably he is talking about husbands and wives.  </a:t>
            </a: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13</a:t>
            </a:fld>
            <a:endParaRPr lang="en-US" dirty="0"/>
          </a:p>
        </p:txBody>
      </p:sp>
    </p:spTree>
    <p:extLst>
      <p:ext uri="{BB962C8B-B14F-4D97-AF65-F5344CB8AC3E}">
        <p14:creationId xmlns:p14="http://schemas.microsoft.com/office/powerpoint/2010/main" val="1139245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Second Text:</a:t>
            </a:r>
            <a:br>
              <a:rPr lang="en-US" dirty="0">
                <a:solidFill>
                  <a:schemeClr val="bg1"/>
                </a:solidFill>
              </a:rPr>
            </a:br>
            <a:r>
              <a:rPr lang="en-US" dirty="0">
                <a:solidFill>
                  <a:schemeClr val="bg1"/>
                </a:solidFill>
              </a:rPr>
              <a:t>1 Tim 3:2, 12; 5:9; Tit 1:6</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7" y="1952825"/>
            <a:ext cx="7185193" cy="3635693"/>
          </a:xfrm>
        </p:spPr>
        <p:txBody>
          <a:bodyPr>
            <a:noAutofit/>
          </a:bodyPr>
          <a:lstStyle/>
          <a:p>
            <a:pPr algn="ctr"/>
            <a:r>
              <a:rPr lang="en-US" sz="1400" dirty="0"/>
              <a:t>“man/husband of one woman/wife”</a:t>
            </a:r>
          </a:p>
          <a:p>
            <a:r>
              <a:rPr lang="en-US" sz="1400" dirty="0"/>
              <a:t>Primary interpretations:</a:t>
            </a:r>
          </a:p>
          <a:p>
            <a:pPr marL="342900" indent="-342900">
              <a:buAutoNum type="arabicPeriod"/>
            </a:pPr>
            <a:r>
              <a:rPr lang="en-US" sz="1400" dirty="0"/>
              <a:t>Anyone in a polygamous (or polyandrous) relationship is disqualified. Not a widespread practice in first century Roman culture. Nowhere else in the NT do Christian leaders recognize this as a common social problem. </a:t>
            </a:r>
          </a:p>
          <a:p>
            <a:pPr marL="342900" indent="-342900">
              <a:buAutoNum type="arabicPeriod"/>
            </a:pPr>
            <a:r>
              <a:rPr lang="en-US" sz="1400" dirty="0"/>
              <a:t>If it means that a registered widower cannot have remarried, this seems to contradict Paul’s affirmation of this practice in Rom 7:1-3. So in 1 Tim 3 and Tit 1 Paul probably does not disqualify widowed men who have remarried.</a:t>
            </a: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14</a:t>
            </a:fld>
            <a:endParaRPr lang="en-US" dirty="0"/>
          </a:p>
        </p:txBody>
      </p:sp>
    </p:spTree>
    <p:extLst>
      <p:ext uri="{BB962C8B-B14F-4D97-AF65-F5344CB8AC3E}">
        <p14:creationId xmlns:p14="http://schemas.microsoft.com/office/powerpoint/2010/main" val="3210141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Second Text:</a:t>
            </a:r>
            <a:br>
              <a:rPr lang="en-US" dirty="0">
                <a:solidFill>
                  <a:schemeClr val="bg1"/>
                </a:solidFill>
              </a:rPr>
            </a:br>
            <a:r>
              <a:rPr lang="en-US" dirty="0">
                <a:solidFill>
                  <a:schemeClr val="bg1"/>
                </a:solidFill>
              </a:rPr>
              <a:t>1 Tim 3:2, 12; 5:9; Tit 1:6</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lang="en-US" sz="1400" dirty="0"/>
              <a:t>“man/husband of one woman/wife”</a:t>
            </a:r>
          </a:p>
          <a:p>
            <a:r>
              <a:rPr lang="en-US" sz="1400" dirty="0"/>
              <a:t>Primary interpretations:</a:t>
            </a:r>
          </a:p>
          <a:p>
            <a:r>
              <a:rPr lang="en-US" sz="1400" dirty="0"/>
              <a:t>3. Positively Paul regards marital faithfulness as a necessary qualification for any leadership role. </a:t>
            </a:r>
          </a:p>
          <a:p>
            <a:r>
              <a:rPr lang="en-US" sz="1400" dirty="0"/>
              <a:t>4. Paul asserts that a person must be married or have experienced marriage, and not celibate to qualify for leadership roles. </a:t>
            </a:r>
          </a:p>
          <a:p>
            <a:r>
              <a:rPr lang="en-US" sz="1400" dirty="0"/>
              <a:t>5. Paul disqualifies divorced people who remarry from serving in these roles. Consider Mk 10:11 and Matt 5:32. However, such a total ban seems relaxed in Matt 19:9 and 1 Cor 7:15. If this is what the phrase refers to (divorced and remarried), it is an odd way to describe it since elsewhere in secular society this expression is not used. </a:t>
            </a: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15</a:t>
            </a:fld>
            <a:endParaRPr lang="en-US" dirty="0"/>
          </a:p>
        </p:txBody>
      </p:sp>
    </p:spTree>
    <p:extLst>
      <p:ext uri="{BB962C8B-B14F-4D97-AF65-F5344CB8AC3E}">
        <p14:creationId xmlns:p14="http://schemas.microsoft.com/office/powerpoint/2010/main" val="2494037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Second Text:</a:t>
            </a:r>
            <a:br>
              <a:rPr lang="en-US" dirty="0">
                <a:solidFill>
                  <a:schemeClr val="bg1"/>
                </a:solidFill>
              </a:rPr>
            </a:br>
            <a:r>
              <a:rPr lang="en-US" dirty="0">
                <a:solidFill>
                  <a:schemeClr val="bg1"/>
                </a:solidFill>
              </a:rPr>
              <a:t>1 Tim 3:2, 12; 5:9; Tit 1:6</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591050" y="1849701"/>
            <a:ext cx="7467600" cy="3635693"/>
          </a:xfrm>
        </p:spPr>
        <p:txBody>
          <a:bodyPr>
            <a:noAutofit/>
          </a:bodyPr>
          <a:lstStyle/>
          <a:p>
            <a:pPr algn="ctr"/>
            <a:r>
              <a:rPr lang="en-US" sz="1400" dirty="0"/>
              <a:t>“man/husband of one woman/wife”</a:t>
            </a:r>
          </a:p>
          <a:p>
            <a:r>
              <a:rPr lang="en-US" sz="1400" dirty="0"/>
              <a:t>Possible conclusion:</a:t>
            </a:r>
          </a:p>
          <a:p>
            <a:r>
              <a:rPr lang="en-US" sz="1400" dirty="0"/>
              <a:t>	Potential leaders in the church will be married individuals (or will have been married) and be demonstrating marital faithfulness – literally “the husband/wife of one woman/man” in their current situation. </a:t>
            </a:r>
          </a:p>
          <a:p>
            <a:r>
              <a:rPr lang="en-US" sz="1400" dirty="0"/>
              <a:t>	A remarried person who demonstrates faithfulness to the first and second spouse is qualified.</a:t>
            </a:r>
          </a:p>
          <a:p>
            <a:r>
              <a:rPr lang="en-US" sz="1400" dirty="0"/>
              <a:t>	A widow/widower who has been married more than once, but who demonstrated marital faithfulness, is qualified. </a:t>
            </a:r>
          </a:p>
          <a:p>
            <a:r>
              <a:rPr lang="en-US" sz="1400" dirty="0"/>
              <a:t>	What does the preposition “of” mean?  -- possession, belonging, an attribute (a one-woman man), or relationship. </a:t>
            </a: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16</a:t>
            </a:fld>
            <a:endParaRPr lang="en-US" dirty="0"/>
          </a:p>
        </p:txBody>
      </p:sp>
    </p:spTree>
    <p:extLst>
      <p:ext uri="{BB962C8B-B14F-4D97-AF65-F5344CB8AC3E}">
        <p14:creationId xmlns:p14="http://schemas.microsoft.com/office/powerpoint/2010/main" val="3144486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Third Text:</a:t>
            </a:r>
            <a:br>
              <a:rPr lang="en-US" dirty="0">
                <a:solidFill>
                  <a:schemeClr val="bg1"/>
                </a:solidFill>
              </a:rPr>
            </a:br>
            <a:r>
              <a:rPr lang="en-US" dirty="0">
                <a:solidFill>
                  <a:schemeClr val="bg1"/>
                </a:solidFill>
              </a:rPr>
              <a:t>1 Tim 3:4-5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lang="en-US" sz="1400" dirty="0"/>
              <a:t>“managing their household well”</a:t>
            </a:r>
          </a:p>
          <a:p>
            <a:r>
              <a:rPr lang="en-US" sz="1400" dirty="0"/>
              <a:t>	Paul uses this expression twice in 1 Tim 3:4-5, where he gives a rationale for this qualification. This qualification is not mentioned in Tit 1:6-9. Since Paul does not repeat it in his advice to Titus, how important is it? Does it relate to some issue specific to the Ephesus house churches? </a:t>
            </a:r>
          </a:p>
          <a:p>
            <a:r>
              <a:rPr lang="en-US" sz="1400" dirty="0"/>
              <a:t>	Primary issue is the definition of the verb </a:t>
            </a:r>
            <a:r>
              <a:rPr lang="en-US" sz="1400" i="1" dirty="0"/>
              <a:t>proistēmi </a:t>
            </a:r>
            <a:r>
              <a:rPr lang="en-US" sz="1400" dirty="0"/>
              <a:t>used in vv. 4-5 (and also in 5:17). In 1 Tim 3:4; 5:17 the verb is qualified by an adverb meaning “well; appropriately; free from objection; beneficially; correctly” and discerning its nuance here is also important.</a:t>
            </a: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17</a:t>
            </a:fld>
            <a:endParaRPr lang="en-US" dirty="0"/>
          </a:p>
        </p:txBody>
      </p:sp>
    </p:spTree>
    <p:extLst>
      <p:ext uri="{BB962C8B-B14F-4D97-AF65-F5344CB8AC3E}">
        <p14:creationId xmlns:p14="http://schemas.microsoft.com/office/powerpoint/2010/main" val="237998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Third Text:</a:t>
            </a:r>
            <a:br>
              <a:rPr lang="en-US" dirty="0">
                <a:solidFill>
                  <a:schemeClr val="bg1"/>
                </a:solidFill>
              </a:rPr>
            </a:br>
            <a:r>
              <a:rPr lang="en-US" dirty="0">
                <a:solidFill>
                  <a:schemeClr val="bg1"/>
                </a:solidFill>
              </a:rPr>
              <a:t>1 Tim 3:4-5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lang="en-US" sz="1400" dirty="0"/>
              <a:t>“managing their household well”</a:t>
            </a:r>
          </a:p>
          <a:p>
            <a:r>
              <a:rPr lang="en-US" sz="1400" dirty="0"/>
              <a:t>The possible meaning of the verb </a:t>
            </a:r>
            <a:r>
              <a:rPr kumimoji="0" lang="en-US" sz="14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proistēmi.</a:t>
            </a:r>
          </a:p>
          <a:p>
            <a:pPr marL="400050" indent="-400050">
              <a:buAutoNum type="romanLcPeriod"/>
            </a:pPr>
            <a:r>
              <a:rPr lang="en-US" sz="1400" dirty="0">
                <a:solidFill>
                  <a:prstClr val="black">
                    <a:lumMod val="75000"/>
                    <a:lumOff val="25000"/>
                  </a:prstClr>
                </a:solidFill>
                <a:latin typeface="Meiryo"/>
              </a:rPr>
              <a:t>Only context in NT where this qualification is involved in selecting church leaders. So we do not have other NT contexts to help us discern Paul’s meaning here.</a:t>
            </a:r>
          </a:p>
          <a:p>
            <a:pPr marL="400050" indent="-400050">
              <a:buAutoNum type="romanLcPeriod"/>
            </a:pPr>
            <a:r>
              <a:rPr lang="en-US" sz="1400" dirty="0">
                <a:solidFill>
                  <a:prstClr val="black">
                    <a:lumMod val="75000"/>
                    <a:lumOff val="25000"/>
                  </a:prstClr>
                </a:solidFill>
                <a:latin typeface="Meiryo"/>
              </a:rPr>
              <a:t>Only Paul uses this term in the NT.</a:t>
            </a:r>
          </a:p>
          <a:p>
            <a:pPr marL="400050" indent="-400050">
              <a:buAutoNum type="romanLcPeriod"/>
            </a:pPr>
            <a:r>
              <a:rPr lang="en-US" sz="1400" dirty="0">
                <a:solidFill>
                  <a:prstClr val="black">
                    <a:lumMod val="75000"/>
                    <a:lumOff val="25000"/>
                  </a:prstClr>
                </a:solidFill>
                <a:latin typeface="Meiryo"/>
              </a:rPr>
              <a:t>Primary NT Greek Dictionary (BDAG, 3</a:t>
            </a:r>
            <a:r>
              <a:rPr lang="en-US" sz="1400" baseline="30000" dirty="0">
                <a:solidFill>
                  <a:prstClr val="black">
                    <a:lumMod val="75000"/>
                    <a:lumOff val="25000"/>
                  </a:prstClr>
                </a:solidFill>
                <a:latin typeface="Meiryo"/>
              </a:rPr>
              <a:t>rd</a:t>
            </a:r>
            <a:r>
              <a:rPr lang="en-US" sz="1400" dirty="0">
                <a:solidFill>
                  <a:prstClr val="black">
                    <a:lumMod val="75000"/>
                    <a:lumOff val="25000"/>
                  </a:prstClr>
                </a:solidFill>
                <a:latin typeface="Meiryo"/>
              </a:rPr>
              <a:t> ed. 2000) lists two meanings:</a:t>
            </a:r>
            <a:endParaRPr lang="en-US" sz="1000" dirty="0">
              <a:solidFill>
                <a:prstClr val="black">
                  <a:lumMod val="75000"/>
                  <a:lumOff val="25000"/>
                </a:prstClr>
              </a:solidFill>
              <a:latin typeface="Meiryo"/>
            </a:endParaRPr>
          </a:p>
          <a:p>
            <a:pPr lvl="1"/>
            <a:r>
              <a:rPr lang="en-US" sz="1200" dirty="0">
                <a:solidFill>
                  <a:prstClr val="black">
                    <a:lumMod val="75000"/>
                    <a:lumOff val="25000"/>
                  </a:prstClr>
                </a:solidFill>
                <a:latin typeface="Meiryo"/>
              </a:rPr>
              <a:t>	</a:t>
            </a:r>
            <a:r>
              <a:rPr lang="en-US" sz="1400" b="1" dirty="0">
                <a:solidFill>
                  <a:prstClr val="black">
                    <a:lumMod val="75000"/>
                    <a:lumOff val="25000"/>
                  </a:prstClr>
                </a:solidFill>
                <a:latin typeface="Meiryo"/>
              </a:rPr>
              <a:t>a. “to exercise a position of leadership, rule, direct, 	be at the head of, manage, conduct. [1 Tim 3:4f; 	1 </a:t>
            </a:r>
            <a:r>
              <a:rPr lang="en-US" sz="1400" b="1" dirty="0" err="1">
                <a:solidFill>
                  <a:prstClr val="black">
                    <a:lumMod val="75000"/>
                    <a:lumOff val="25000"/>
                  </a:prstClr>
                </a:solidFill>
                <a:latin typeface="Meiryo"/>
              </a:rPr>
              <a:t>Thess</a:t>
            </a:r>
            <a:r>
              <a:rPr lang="en-US" sz="1400" b="1" dirty="0">
                <a:solidFill>
                  <a:prstClr val="black">
                    <a:lumMod val="75000"/>
                    <a:lumOff val="25000"/>
                  </a:prstClr>
                </a:solidFill>
                <a:latin typeface="Meiryo"/>
              </a:rPr>
              <a:t> 5:12; Rom 12:8; 1 Tim 5:17]</a:t>
            </a: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18</a:t>
            </a:fld>
            <a:endParaRPr lang="en-US" dirty="0"/>
          </a:p>
        </p:txBody>
      </p:sp>
    </p:spTree>
    <p:extLst>
      <p:ext uri="{BB962C8B-B14F-4D97-AF65-F5344CB8AC3E}">
        <p14:creationId xmlns:p14="http://schemas.microsoft.com/office/powerpoint/2010/main" val="2799077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Third Text:</a:t>
            </a:r>
            <a:br>
              <a:rPr lang="en-US" dirty="0">
                <a:solidFill>
                  <a:schemeClr val="bg1"/>
                </a:solidFill>
              </a:rPr>
            </a:br>
            <a:r>
              <a:rPr lang="en-US" dirty="0">
                <a:solidFill>
                  <a:schemeClr val="bg1"/>
                </a:solidFill>
              </a:rPr>
              <a:t>1 Tim 3:4-5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lang="en-US" sz="1400" dirty="0"/>
              <a:t>“managing their household well”</a:t>
            </a:r>
          </a:p>
          <a:p>
            <a:r>
              <a:rPr lang="en-US" sz="1400" dirty="0"/>
              <a:t>The possible meaning of the verb </a:t>
            </a:r>
            <a:r>
              <a:rPr kumimoji="0" lang="en-US" sz="14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proistēmi.</a:t>
            </a:r>
          </a:p>
          <a:p>
            <a:pPr lvl="1"/>
            <a:r>
              <a:rPr lang="en-US" sz="1200" b="1" i="1" dirty="0">
                <a:solidFill>
                  <a:prstClr val="black">
                    <a:lumMod val="75000"/>
                    <a:lumOff val="25000"/>
                  </a:prstClr>
                </a:solidFill>
                <a:latin typeface="Meiryo"/>
              </a:rPr>
              <a:t>	</a:t>
            </a:r>
            <a:r>
              <a:rPr lang="en-US" sz="1400" b="1" dirty="0">
                <a:solidFill>
                  <a:prstClr val="black">
                    <a:lumMod val="75000"/>
                    <a:lumOff val="25000"/>
                  </a:prstClr>
                </a:solidFill>
                <a:latin typeface="Meiryo"/>
              </a:rPr>
              <a:t>b. “to have interest in, show concern for, care for, 	give aid” [1 </a:t>
            </a:r>
            <a:r>
              <a:rPr lang="en-US" sz="1400" b="1" dirty="0" err="1">
                <a:solidFill>
                  <a:prstClr val="black">
                    <a:lumMod val="75000"/>
                    <a:lumOff val="25000"/>
                  </a:prstClr>
                </a:solidFill>
                <a:latin typeface="Meiryo"/>
              </a:rPr>
              <a:t>Thess</a:t>
            </a:r>
            <a:r>
              <a:rPr lang="en-US" sz="1400" b="1" dirty="0">
                <a:solidFill>
                  <a:prstClr val="black">
                    <a:lumMod val="75000"/>
                    <a:lumOff val="25000"/>
                  </a:prstClr>
                </a:solidFill>
                <a:latin typeface="Meiryo"/>
              </a:rPr>
              <a:t> 5:12: Rom 12:8]. In inscriptions it 	describes public service, a sense similar to its use in 	Tit 3:8, 14. Paul uses the cognate noun </a:t>
            </a:r>
            <a:r>
              <a:rPr lang="en-US" sz="1400" b="1" i="1" dirty="0" err="1">
                <a:solidFill>
                  <a:prstClr val="black">
                    <a:lumMod val="75000"/>
                    <a:lumOff val="25000"/>
                  </a:prstClr>
                </a:solidFill>
                <a:latin typeface="Meiryo"/>
              </a:rPr>
              <a:t>prostatis</a:t>
            </a:r>
            <a:r>
              <a:rPr lang="en-US" sz="1400" b="1" dirty="0">
                <a:solidFill>
                  <a:prstClr val="black">
                    <a:lumMod val="75000"/>
                    <a:lumOff val="25000"/>
                  </a:prstClr>
                </a:solidFill>
                <a:latin typeface="Meiryo"/>
              </a:rPr>
              <a:t> 	(“patron, benefactor”) in Rom 16:2 to describe 	Phoebe 	who has distinguished herself through her 	care of 	other believers. [Patron-client social 	institution in 1</a:t>
            </a:r>
            <a:r>
              <a:rPr lang="en-US" sz="1400" b="1" baseline="30000" dirty="0">
                <a:solidFill>
                  <a:prstClr val="black">
                    <a:lumMod val="75000"/>
                    <a:lumOff val="25000"/>
                  </a:prstClr>
                </a:solidFill>
                <a:latin typeface="Meiryo"/>
              </a:rPr>
              <a:t>st</a:t>
            </a:r>
            <a:r>
              <a:rPr lang="en-US" sz="1400" b="1" dirty="0">
                <a:solidFill>
                  <a:prstClr val="black">
                    <a:lumMod val="75000"/>
                    <a:lumOff val="25000"/>
                  </a:prstClr>
                </a:solidFill>
                <a:latin typeface="Meiryo"/>
              </a:rPr>
              <a:t> cent. Roman empire]</a:t>
            </a:r>
            <a:endParaRPr kumimoji="0" lang="en-US" sz="1200" b="1" i="1" u="none" strike="noStrike" kern="1200" cap="none" spc="150" normalizeH="0" baseline="0" noProof="0" dirty="0">
              <a:ln>
                <a:noFill/>
              </a:ln>
              <a:solidFill>
                <a:prstClr val="black">
                  <a:lumMod val="75000"/>
                  <a:lumOff val="25000"/>
                </a:prstClr>
              </a:solidFill>
              <a:effectLst/>
              <a:uLnTx/>
              <a:uFillTx/>
              <a:latin typeface="Meiryo"/>
              <a:ea typeface="+mn-ea"/>
              <a:cs typeface="+mn-cs"/>
            </a:endParaRP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19</a:t>
            </a:fld>
            <a:endParaRPr lang="en-US" dirty="0"/>
          </a:p>
        </p:txBody>
      </p:sp>
    </p:spTree>
    <p:extLst>
      <p:ext uri="{BB962C8B-B14F-4D97-AF65-F5344CB8AC3E}">
        <p14:creationId xmlns:p14="http://schemas.microsoft.com/office/powerpoint/2010/main" val="1903280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642918" y="1952825"/>
            <a:ext cx="3548082" cy="3635693"/>
          </a:xfrm>
        </p:spPr>
        <p:txBody>
          <a:bodyPr>
            <a:normAutofit/>
          </a:bodyPr>
          <a:lstStyle/>
          <a:p>
            <a:pPr algn="ctr"/>
            <a:r>
              <a:rPr lang="en-US" dirty="0">
                <a:solidFill>
                  <a:schemeClr val="bg1"/>
                </a:solidFill>
              </a:rPr>
              <a:t>Introduction</a:t>
            </a:r>
            <a:br>
              <a:rPr lang="en-US" dirty="0">
                <a:solidFill>
                  <a:schemeClr val="bg1"/>
                </a:solidFill>
              </a:rPr>
            </a:br>
            <a:r>
              <a:rPr lang="en-US" dirty="0">
                <a:solidFill>
                  <a:schemeClr val="bg1"/>
                </a:solidFill>
              </a:rPr>
              <a:t>1 Timothy </a:t>
            </a:r>
            <a:br>
              <a:rPr lang="en-US" dirty="0">
                <a:solidFill>
                  <a:schemeClr val="bg1"/>
                </a:solidFill>
              </a:rPr>
            </a:br>
            <a:r>
              <a:rPr lang="en-US" dirty="0">
                <a:solidFill>
                  <a:schemeClr val="bg1"/>
                </a:solidFill>
              </a:rPr>
              <a:t>3:1-13 &amp; Titus 1:5-9</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5117909" y="1952825"/>
            <a:ext cx="6431173" cy="3635693"/>
          </a:xfrm>
        </p:spPr>
        <p:txBody>
          <a:bodyPr>
            <a:normAutofit fontScale="92500" lnSpcReduction="10000"/>
          </a:bodyPr>
          <a:lstStyle/>
          <a:p>
            <a:pPr algn="ctr"/>
            <a:r>
              <a:rPr lang="en-US" dirty="0"/>
              <a:t>Challenges of Interpreting These Texts</a:t>
            </a:r>
          </a:p>
          <a:p>
            <a:pPr marL="342900" indent="-342900">
              <a:buAutoNum type="arabicPeriod"/>
            </a:pPr>
            <a:r>
              <a:rPr lang="en-US" dirty="0"/>
              <a:t>Cross-cultural Communication Gap</a:t>
            </a:r>
          </a:p>
          <a:p>
            <a:r>
              <a:rPr lang="en-US" dirty="0"/>
              <a:t>	e.g. 1 Tim 3:5 “his own household”</a:t>
            </a:r>
          </a:p>
          <a:p>
            <a:r>
              <a:rPr lang="en-US" dirty="0"/>
              <a:t>2. Limitations of Our Knowledge of the 1</a:t>
            </a:r>
            <a:r>
              <a:rPr lang="en-US" baseline="30000" dirty="0"/>
              <a:t>st</a:t>
            </a:r>
            <a:r>
              <a:rPr lang="en-US" dirty="0"/>
              <a:t> Cent. CE Hellenistic House Church</a:t>
            </a:r>
          </a:p>
          <a:p>
            <a:r>
              <a:rPr lang="en-US" dirty="0"/>
              <a:t>	Ephesus (city) &amp; Crete (island)</a:t>
            </a:r>
          </a:p>
          <a:p>
            <a:r>
              <a:rPr lang="en-US" dirty="0"/>
              <a:t>	Resources and portions of Scripture 	they could access. 	</a:t>
            </a:r>
          </a:p>
        </p:txBody>
      </p:sp>
      <p:sp>
        <p:nvSpPr>
          <p:cNvPr id="4" name="Slide Number Placeholder 3">
            <a:extLst>
              <a:ext uri="{FF2B5EF4-FFF2-40B4-BE49-F238E27FC236}">
                <a16:creationId xmlns:a16="http://schemas.microsoft.com/office/drawing/2014/main" id="{069D6B3C-ACE2-B116-91C3-A97B8B66CD74}"/>
              </a:ext>
            </a:extLst>
          </p:cNvPr>
          <p:cNvSpPr>
            <a:spLocks noGrp="1"/>
          </p:cNvSpPr>
          <p:nvPr>
            <p:ph type="sldNum" sz="quarter" idx="12"/>
          </p:nvPr>
        </p:nvSpPr>
        <p:spPr/>
        <p:txBody>
          <a:bodyPr/>
          <a:lstStyle/>
          <a:p>
            <a:fld id="{FAEF9944-A4F6-4C59-AEBD-678D6480B8EA}" type="slidenum">
              <a:rPr lang="en-US" smtClean="0"/>
              <a:t>2</a:t>
            </a:fld>
            <a:endParaRPr lang="en-US" dirty="0"/>
          </a:p>
        </p:txBody>
      </p:sp>
    </p:spTree>
    <p:extLst>
      <p:ext uri="{BB962C8B-B14F-4D97-AF65-F5344CB8AC3E}">
        <p14:creationId xmlns:p14="http://schemas.microsoft.com/office/powerpoint/2010/main" val="1684700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Third Text:</a:t>
            </a:r>
            <a:br>
              <a:rPr lang="en-US" dirty="0">
                <a:solidFill>
                  <a:schemeClr val="bg1"/>
                </a:solidFill>
              </a:rPr>
            </a:br>
            <a:r>
              <a:rPr lang="en-US" dirty="0">
                <a:solidFill>
                  <a:schemeClr val="bg1"/>
                </a:solidFill>
              </a:rPr>
              <a:t>1 Tim 3:4-5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lang="en-US" sz="1400" dirty="0"/>
              <a:t>“managing their household well”</a:t>
            </a:r>
          </a:p>
          <a:p>
            <a:r>
              <a:rPr lang="en-US" sz="1400" dirty="0"/>
              <a:t>The possible meaning of the verb </a:t>
            </a:r>
            <a:r>
              <a:rPr kumimoji="0" lang="en-US" sz="14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proistēmi.</a:t>
            </a:r>
          </a:p>
          <a:p>
            <a:pPr lvl="1"/>
            <a:r>
              <a:rPr kumimoji="0" lang="en-US" sz="12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	</a:t>
            </a:r>
            <a:r>
              <a:rPr kumimoji="0" lang="en-US" sz="1400" b="1" u="none" strike="noStrike" kern="1200" cap="none" spc="150" normalizeH="0" baseline="0" noProof="0" dirty="0">
                <a:ln>
                  <a:noFill/>
                </a:ln>
                <a:solidFill>
                  <a:prstClr val="black">
                    <a:lumMod val="75000"/>
                    <a:lumOff val="25000"/>
                  </a:prstClr>
                </a:solidFill>
                <a:effectLst/>
                <a:uLnTx/>
                <a:uFillTx/>
                <a:latin typeface="Meiryo"/>
                <a:ea typeface="+mn-ea"/>
                <a:cs typeface="+mn-cs"/>
              </a:rPr>
              <a:t>The </a:t>
            </a:r>
            <a:r>
              <a:rPr lang="en-US" sz="1400" b="1" dirty="0">
                <a:solidFill>
                  <a:prstClr val="black">
                    <a:lumMod val="75000"/>
                    <a:lumOff val="25000"/>
                  </a:prstClr>
                </a:solidFill>
                <a:latin typeface="Meiryo"/>
              </a:rPr>
              <a:t>editor of this dictionary does not know which of these two meanings Paul intends in 1 </a:t>
            </a:r>
            <a:r>
              <a:rPr lang="en-US" sz="1400" b="1" dirty="0" err="1">
                <a:solidFill>
                  <a:prstClr val="black">
                    <a:lumMod val="75000"/>
                    <a:lumOff val="25000"/>
                  </a:prstClr>
                </a:solidFill>
                <a:latin typeface="Meiryo"/>
              </a:rPr>
              <a:t>Thess</a:t>
            </a:r>
            <a:r>
              <a:rPr lang="en-US" sz="1400" b="1" dirty="0">
                <a:solidFill>
                  <a:prstClr val="black">
                    <a:lumMod val="75000"/>
                    <a:lumOff val="25000"/>
                  </a:prstClr>
                </a:solidFill>
                <a:latin typeface="Meiryo"/>
              </a:rPr>
              <a:t> 5:12; Rom 12:8. However, he seems quite certain about its meaning in 1 Tim 3 and 5 – but this seems to me to be arbitrary and inconsistent.</a:t>
            </a:r>
          </a:p>
          <a:p>
            <a:pPr lvl="1"/>
            <a:r>
              <a:rPr lang="en-US" sz="1400" b="1" i="1" dirty="0">
                <a:solidFill>
                  <a:prstClr val="black">
                    <a:lumMod val="75000"/>
                    <a:lumOff val="25000"/>
                  </a:prstClr>
                </a:solidFill>
                <a:latin typeface="Meiryo"/>
              </a:rPr>
              <a:t>	</a:t>
            </a:r>
            <a:r>
              <a:rPr lang="en-US" sz="1400" b="1" dirty="0">
                <a:solidFill>
                  <a:prstClr val="black">
                    <a:lumMod val="75000"/>
                    <a:lumOff val="25000"/>
                  </a:prstClr>
                </a:solidFill>
                <a:latin typeface="Meiryo"/>
              </a:rPr>
              <a:t>Context is the arbiter of meaning:</a:t>
            </a:r>
          </a:p>
          <a:p>
            <a:pPr lvl="1"/>
            <a:r>
              <a:rPr kumimoji="0" lang="en-US" sz="1400" b="1" u="none" strike="noStrike" kern="1200" cap="none" spc="150" normalizeH="0" baseline="0" noProof="0" dirty="0">
                <a:ln>
                  <a:noFill/>
                </a:ln>
                <a:solidFill>
                  <a:prstClr val="black">
                    <a:lumMod val="75000"/>
                    <a:lumOff val="25000"/>
                  </a:prstClr>
                </a:solidFill>
                <a:effectLst/>
                <a:uLnTx/>
                <a:uFillTx/>
                <a:latin typeface="Meiryo"/>
                <a:ea typeface="+mn-ea"/>
                <a:cs typeface="+mn-cs"/>
              </a:rPr>
              <a:t>	Rom 12:8 – what terms surround </a:t>
            </a:r>
            <a:r>
              <a:rPr kumimoji="0" lang="el-GR" sz="1400" b="1" u="none" strike="noStrike" kern="1200" cap="none" spc="150" normalizeH="0" baseline="0" noProof="0" dirty="0">
                <a:ln>
                  <a:noFill/>
                </a:ln>
                <a:solidFill>
                  <a:prstClr val="black">
                    <a:lumMod val="75000"/>
                    <a:lumOff val="25000"/>
                  </a:prstClr>
                </a:solidFill>
                <a:effectLst/>
                <a:uLnTx/>
                <a:uFillTx/>
                <a:latin typeface="Meiryo"/>
                <a:ea typeface="+mn-ea"/>
                <a:cs typeface="+mn-cs"/>
              </a:rPr>
              <a:t>προιστēμι – </a:t>
            </a:r>
            <a:r>
              <a:rPr kumimoji="0" lang="en-US" sz="1400" b="1" u="none" strike="noStrike" kern="1200" cap="none" spc="150" normalizeH="0" baseline="0" noProof="0" dirty="0">
                <a:ln>
                  <a:noFill/>
                </a:ln>
                <a:solidFill>
                  <a:prstClr val="black">
                    <a:lumMod val="75000"/>
                    <a:lumOff val="25000"/>
                  </a:prstClr>
                </a:solidFill>
                <a:effectLst/>
                <a:uLnTx/>
                <a:uFillTx/>
                <a:latin typeface="Meiryo"/>
                <a:ea typeface="+mn-ea"/>
                <a:cs typeface="+mn-cs"/>
              </a:rPr>
              <a:t>to 	comfort, encourage; to show mercy; to give 	generously. Would Paul intend to emphasize 	“diligent leading” or “eager caring” </a:t>
            </a:r>
            <a:r>
              <a:rPr lang="en-US" sz="1400" b="1" dirty="0">
                <a:solidFill>
                  <a:prstClr val="black">
                    <a:lumMod val="75000"/>
                    <a:lumOff val="25000"/>
                  </a:prstClr>
                </a:solidFill>
                <a:latin typeface="Meiryo"/>
              </a:rPr>
              <a:t>by using this 	verb in this context?</a:t>
            </a:r>
            <a:endParaRPr kumimoji="0" lang="en-US" sz="1200" b="1" u="none" strike="noStrike" kern="1200" cap="none" spc="150" normalizeH="0" baseline="0" noProof="0" dirty="0">
              <a:ln>
                <a:noFill/>
              </a:ln>
              <a:solidFill>
                <a:prstClr val="black">
                  <a:lumMod val="75000"/>
                  <a:lumOff val="25000"/>
                </a:prstClr>
              </a:solidFill>
              <a:effectLst/>
              <a:uLnTx/>
              <a:uFillTx/>
              <a:latin typeface="Meiryo"/>
              <a:ea typeface="+mn-ea"/>
              <a:cs typeface="+mn-cs"/>
            </a:endParaRP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20</a:t>
            </a:fld>
            <a:endParaRPr lang="en-US" dirty="0"/>
          </a:p>
        </p:txBody>
      </p:sp>
    </p:spTree>
    <p:extLst>
      <p:ext uri="{BB962C8B-B14F-4D97-AF65-F5344CB8AC3E}">
        <p14:creationId xmlns:p14="http://schemas.microsoft.com/office/powerpoint/2010/main" val="18500949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Third Text:</a:t>
            </a:r>
            <a:br>
              <a:rPr lang="en-US" dirty="0">
                <a:solidFill>
                  <a:schemeClr val="bg1"/>
                </a:solidFill>
              </a:rPr>
            </a:br>
            <a:r>
              <a:rPr lang="en-US" dirty="0">
                <a:solidFill>
                  <a:schemeClr val="bg1"/>
                </a:solidFill>
              </a:rPr>
              <a:t>1 Tim 3:4-5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lang="en-US" sz="1400" dirty="0"/>
              <a:t>“managing their household well”</a:t>
            </a:r>
          </a:p>
          <a:p>
            <a:r>
              <a:rPr lang="en-US" sz="1400" dirty="0"/>
              <a:t>The possible meaning of the verb </a:t>
            </a:r>
            <a:r>
              <a:rPr kumimoji="0" lang="en-US" sz="14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proistēmi.</a:t>
            </a:r>
          </a:p>
          <a:p>
            <a:pPr lvl="1"/>
            <a:r>
              <a:rPr kumimoji="0" lang="en-US" sz="12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	</a:t>
            </a:r>
            <a:r>
              <a:rPr lang="en-US" sz="1400" b="1" dirty="0">
                <a:solidFill>
                  <a:prstClr val="black">
                    <a:lumMod val="75000"/>
                    <a:lumOff val="25000"/>
                  </a:prstClr>
                </a:solidFill>
                <a:latin typeface="Meiryo"/>
              </a:rPr>
              <a:t>1 </a:t>
            </a:r>
            <a:r>
              <a:rPr lang="en-US" sz="1400" b="1" dirty="0" err="1">
                <a:solidFill>
                  <a:prstClr val="black">
                    <a:lumMod val="75000"/>
                    <a:lumOff val="25000"/>
                  </a:prstClr>
                </a:solidFill>
                <a:latin typeface="Meiryo"/>
              </a:rPr>
              <a:t>Thess</a:t>
            </a:r>
            <a:r>
              <a:rPr lang="en-US" sz="1400" b="1" dirty="0">
                <a:solidFill>
                  <a:prstClr val="black">
                    <a:lumMod val="75000"/>
                    <a:lumOff val="25000"/>
                  </a:prstClr>
                </a:solidFill>
                <a:latin typeface="Meiryo"/>
              </a:rPr>
              <a:t> 5:12. Paul urges leaders “to work hard, to 	</a:t>
            </a:r>
            <a:r>
              <a:rPr lang="en-US" sz="1400" b="1" i="1" dirty="0" err="1">
                <a:solidFill>
                  <a:prstClr val="black">
                    <a:lumMod val="75000"/>
                    <a:lumOff val="25000"/>
                  </a:prstClr>
                </a:solidFill>
                <a:latin typeface="Meiryo"/>
              </a:rPr>
              <a:t>prostamenous</a:t>
            </a:r>
            <a:r>
              <a:rPr lang="en-US" sz="1400" b="1" i="1" dirty="0">
                <a:solidFill>
                  <a:prstClr val="black">
                    <a:lumMod val="75000"/>
                    <a:lumOff val="25000"/>
                  </a:prstClr>
                </a:solidFill>
                <a:latin typeface="Meiryo"/>
              </a:rPr>
              <a:t> </a:t>
            </a:r>
            <a:r>
              <a:rPr lang="en-US" sz="1400" b="1" i="1" dirty="0" err="1">
                <a:solidFill>
                  <a:prstClr val="black">
                    <a:lumMod val="75000"/>
                    <a:lumOff val="25000"/>
                  </a:prstClr>
                </a:solidFill>
                <a:latin typeface="Meiryo"/>
              </a:rPr>
              <a:t>humōn</a:t>
            </a:r>
            <a:r>
              <a:rPr lang="en-US" sz="1400" b="1" i="1" dirty="0">
                <a:solidFill>
                  <a:prstClr val="black">
                    <a:lumMod val="75000"/>
                    <a:lumOff val="25000"/>
                  </a:prstClr>
                </a:solidFill>
                <a:latin typeface="Meiryo"/>
              </a:rPr>
              <a:t> </a:t>
            </a:r>
            <a:r>
              <a:rPr lang="en-US" sz="1400" b="1" i="1" dirty="0" err="1">
                <a:solidFill>
                  <a:prstClr val="black">
                    <a:lumMod val="75000"/>
                    <a:lumOff val="25000"/>
                  </a:prstClr>
                </a:solidFill>
                <a:latin typeface="Meiryo"/>
              </a:rPr>
              <a:t>en</a:t>
            </a:r>
            <a:r>
              <a:rPr lang="en-US" sz="1400" b="1" i="1" dirty="0">
                <a:solidFill>
                  <a:prstClr val="black">
                    <a:lumMod val="75000"/>
                    <a:lumOff val="25000"/>
                  </a:prstClr>
                </a:solidFill>
                <a:latin typeface="Meiryo"/>
              </a:rPr>
              <a:t> </a:t>
            </a:r>
            <a:r>
              <a:rPr lang="en-US" sz="1400" b="1" i="1" dirty="0" err="1">
                <a:solidFill>
                  <a:prstClr val="black">
                    <a:lumMod val="75000"/>
                    <a:lumOff val="25000"/>
                  </a:prstClr>
                </a:solidFill>
                <a:latin typeface="Meiryo"/>
              </a:rPr>
              <a:t>kurioi</a:t>
            </a:r>
            <a:r>
              <a:rPr lang="en-US" sz="1400" b="1" i="1" dirty="0">
                <a:solidFill>
                  <a:prstClr val="black">
                    <a:lumMod val="75000"/>
                    <a:lumOff val="25000"/>
                  </a:prstClr>
                </a:solidFill>
                <a:latin typeface="Meiryo"/>
              </a:rPr>
              <a:t> </a:t>
            </a:r>
            <a:r>
              <a:rPr lang="en-US" sz="1400" b="1" dirty="0">
                <a:solidFill>
                  <a:prstClr val="black">
                    <a:lumMod val="75000"/>
                    <a:lumOff val="25000"/>
                  </a:prstClr>
                </a:solidFill>
                <a:latin typeface="Meiryo"/>
              </a:rPr>
              <a:t>(NIV “who care for 	you in the Lord”). In v. 14 he urges them “to 	encourage the disheartened, to help the weak, to be 	patient with everyone.” The focus is on care-giving, 	not ruling.</a:t>
            </a:r>
            <a:endParaRPr kumimoji="0" lang="en-US" sz="1200" b="1" u="none" strike="noStrike" kern="1200" cap="none" spc="150" normalizeH="0" baseline="0" noProof="0" dirty="0">
              <a:ln>
                <a:noFill/>
              </a:ln>
              <a:solidFill>
                <a:prstClr val="black">
                  <a:lumMod val="75000"/>
                  <a:lumOff val="25000"/>
                </a:prstClr>
              </a:solidFill>
              <a:effectLst/>
              <a:uLnTx/>
              <a:uFillTx/>
              <a:latin typeface="Meiryo"/>
              <a:ea typeface="+mn-ea"/>
              <a:cs typeface="+mn-cs"/>
            </a:endParaRP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21</a:t>
            </a:fld>
            <a:endParaRPr lang="en-US" dirty="0"/>
          </a:p>
        </p:txBody>
      </p:sp>
    </p:spTree>
    <p:extLst>
      <p:ext uri="{BB962C8B-B14F-4D97-AF65-F5344CB8AC3E}">
        <p14:creationId xmlns:p14="http://schemas.microsoft.com/office/powerpoint/2010/main" val="1681710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Third Text:</a:t>
            </a:r>
            <a:br>
              <a:rPr lang="en-US" dirty="0">
                <a:solidFill>
                  <a:schemeClr val="bg1"/>
                </a:solidFill>
              </a:rPr>
            </a:br>
            <a:r>
              <a:rPr lang="en-US" dirty="0">
                <a:solidFill>
                  <a:schemeClr val="bg1"/>
                </a:solidFill>
              </a:rPr>
              <a:t>1 Tim 3:4-5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lang="en-US" sz="1400" dirty="0"/>
              <a:t>“managing their household well”</a:t>
            </a:r>
          </a:p>
          <a:p>
            <a:r>
              <a:rPr lang="en-US" sz="1400" dirty="0"/>
              <a:t>The possible meaning of the verb </a:t>
            </a:r>
            <a:r>
              <a:rPr kumimoji="0" lang="en-US" sz="14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proistēmi.</a:t>
            </a:r>
          </a:p>
          <a:p>
            <a:pPr lvl="1"/>
            <a:r>
              <a:rPr kumimoji="0" lang="en-US" sz="12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	</a:t>
            </a:r>
            <a:r>
              <a:rPr kumimoji="0" lang="en-US" sz="1400" b="1" u="none" strike="noStrike" kern="1200" cap="none" spc="150" normalizeH="0" baseline="0" noProof="0" dirty="0">
                <a:ln>
                  <a:noFill/>
                </a:ln>
                <a:solidFill>
                  <a:prstClr val="black">
                    <a:lumMod val="75000"/>
                    <a:lumOff val="25000"/>
                  </a:prstClr>
                </a:solidFill>
                <a:effectLst/>
                <a:uLnTx/>
                <a:uFillTx/>
                <a:latin typeface="Meiryo"/>
                <a:ea typeface="+mn-ea"/>
                <a:cs typeface="+mn-cs"/>
              </a:rPr>
              <a:t>1 Tim 3: 4-5. In v. 5 Paul compares the action 	described by the verb </a:t>
            </a:r>
            <a:r>
              <a:rPr kumimoji="0" lang="en-US" sz="14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proistēmi </a:t>
            </a:r>
            <a:r>
              <a:rPr kumimoji="0" lang="en-US" sz="1400" b="1" u="none" strike="noStrike" kern="1200" cap="none" spc="150" normalizeH="0" baseline="0" noProof="0" dirty="0">
                <a:ln>
                  <a:noFill/>
                </a:ln>
                <a:solidFill>
                  <a:prstClr val="black">
                    <a:lumMod val="75000"/>
                    <a:lumOff val="25000"/>
                  </a:prstClr>
                </a:solidFill>
                <a:effectLst/>
                <a:uLnTx/>
                <a:uFillTx/>
                <a:latin typeface="Meiryo"/>
                <a:ea typeface="+mn-ea"/>
                <a:cs typeface="+mn-cs"/>
              </a:rPr>
              <a:t>to the action 	described by another verb </a:t>
            </a:r>
            <a:r>
              <a:rPr kumimoji="0" lang="en-US" sz="1400" b="1" i="1" u="none" strike="noStrike" kern="1200" cap="none" spc="150" normalizeH="0" baseline="0" noProof="0" dirty="0" err="1">
                <a:ln>
                  <a:noFill/>
                </a:ln>
                <a:solidFill>
                  <a:prstClr val="black">
                    <a:lumMod val="75000"/>
                    <a:lumOff val="25000"/>
                  </a:prstClr>
                </a:solidFill>
                <a:effectLst/>
                <a:uLnTx/>
                <a:uFillTx/>
                <a:latin typeface="Meiryo"/>
                <a:ea typeface="+mn-ea"/>
                <a:cs typeface="+mn-cs"/>
              </a:rPr>
              <a:t>epimelēsetai</a:t>
            </a:r>
            <a:r>
              <a:rPr kumimoji="0" lang="en-US" sz="14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 </a:t>
            </a:r>
            <a:r>
              <a:rPr kumimoji="0" lang="en-US" sz="1400" b="1" u="none" strike="noStrike" kern="1200" cap="none" spc="150" normalizeH="0" baseline="0" noProof="0" dirty="0">
                <a:ln>
                  <a:noFill/>
                </a:ln>
                <a:solidFill>
                  <a:prstClr val="black">
                    <a:lumMod val="75000"/>
                    <a:lumOff val="25000"/>
                  </a:prstClr>
                </a:solidFill>
                <a:effectLst/>
                <a:uLnTx/>
                <a:uFillTx/>
                <a:latin typeface="Meiryo"/>
                <a:ea typeface="+mn-ea"/>
                <a:cs typeface="+mn-cs"/>
              </a:rPr>
              <a:t>which means 	“to care of” (Lk 10:34f). This suggests that Paul is 	using </a:t>
            </a:r>
            <a:r>
              <a:rPr kumimoji="0" lang="en-US" sz="14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proistēmi </a:t>
            </a:r>
            <a:r>
              <a:rPr kumimoji="0" lang="en-US" sz="1400" b="1" u="none" strike="noStrike" kern="1200" cap="none" spc="150" normalizeH="0" baseline="0" noProof="0" dirty="0">
                <a:ln>
                  <a:noFill/>
                </a:ln>
                <a:solidFill>
                  <a:prstClr val="black">
                    <a:lumMod val="75000"/>
                    <a:lumOff val="25000"/>
                  </a:prstClr>
                </a:solidFill>
                <a:effectLst/>
                <a:uLnTx/>
                <a:uFillTx/>
                <a:latin typeface="Meiryo"/>
                <a:ea typeface="+mn-ea"/>
                <a:cs typeface="+mn-cs"/>
              </a:rPr>
              <a:t>to convey a similar meaning in v. 4. 	Properly caring for one’s household is a good 	qualification for those who have responsibility to 	care for the faith community. </a:t>
            </a:r>
            <a:endParaRPr kumimoji="0" lang="en-US" sz="1200" b="1" i="1" u="none" strike="noStrike" kern="1200" cap="none" spc="150" normalizeH="0" baseline="0" noProof="0" dirty="0">
              <a:ln>
                <a:noFill/>
              </a:ln>
              <a:solidFill>
                <a:prstClr val="black">
                  <a:lumMod val="75000"/>
                  <a:lumOff val="25000"/>
                </a:prstClr>
              </a:solidFill>
              <a:effectLst/>
              <a:uLnTx/>
              <a:uFillTx/>
              <a:latin typeface="Meiryo"/>
              <a:ea typeface="+mn-ea"/>
              <a:cs typeface="+mn-cs"/>
            </a:endParaRP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22</a:t>
            </a:fld>
            <a:endParaRPr lang="en-US" dirty="0"/>
          </a:p>
        </p:txBody>
      </p:sp>
    </p:spTree>
    <p:extLst>
      <p:ext uri="{BB962C8B-B14F-4D97-AF65-F5344CB8AC3E}">
        <p14:creationId xmlns:p14="http://schemas.microsoft.com/office/powerpoint/2010/main" val="2534698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a:bodyPr>
          <a:lstStyle/>
          <a:p>
            <a:pPr algn="ctr"/>
            <a:r>
              <a:rPr lang="en-US" dirty="0">
                <a:solidFill>
                  <a:schemeClr val="bg1"/>
                </a:solidFill>
              </a:rPr>
              <a:t>Third Text:</a:t>
            </a:r>
            <a:br>
              <a:rPr lang="en-US" dirty="0">
                <a:solidFill>
                  <a:schemeClr val="bg1"/>
                </a:solidFill>
              </a:rPr>
            </a:br>
            <a:r>
              <a:rPr lang="en-US" dirty="0">
                <a:solidFill>
                  <a:schemeClr val="bg1"/>
                </a:solidFill>
              </a:rPr>
              <a:t>1 Tim 3:4-5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lang="en-US" sz="1400" dirty="0"/>
              <a:t>“managing their household well”</a:t>
            </a:r>
          </a:p>
          <a:p>
            <a:r>
              <a:rPr lang="en-US" sz="1400" dirty="0"/>
              <a:t>The possible meaning of the verb </a:t>
            </a:r>
            <a:r>
              <a:rPr kumimoji="0" lang="en-US" sz="14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proistēmi.</a:t>
            </a:r>
          </a:p>
          <a:p>
            <a:pPr lvl="1"/>
            <a:r>
              <a:rPr kumimoji="0" lang="en-US" sz="12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	</a:t>
            </a:r>
            <a:r>
              <a:rPr kumimoji="0" lang="en-US" sz="1400" b="1" u="none" strike="noStrike" kern="1200" cap="none" spc="150" normalizeH="0" baseline="0" noProof="0" dirty="0">
                <a:ln>
                  <a:noFill/>
                </a:ln>
                <a:solidFill>
                  <a:prstClr val="black">
                    <a:lumMod val="75000"/>
                    <a:lumOff val="25000"/>
                  </a:prstClr>
                </a:solidFill>
                <a:effectLst/>
                <a:uLnTx/>
                <a:uFillTx/>
                <a:latin typeface="Meiryo"/>
                <a:ea typeface="+mn-ea"/>
                <a:cs typeface="+mn-cs"/>
              </a:rPr>
              <a:t>Finally consider Jesus’ directive in Mark 10:45 and referenced by Peter in 1 Peter 5:3. Jesus forbids his followers from exercising mastery or lordship over other believers. They are slaves and servants to each other. “Ruling” has no place in the church.</a:t>
            </a:r>
          </a:p>
          <a:p>
            <a:pPr lvl="1"/>
            <a:r>
              <a:rPr kumimoji="0" lang="en-US" sz="1400" b="1" u="none" strike="noStrike" kern="1200" cap="none" spc="150" normalizeH="0" baseline="0" noProof="0" dirty="0">
                <a:ln>
                  <a:noFill/>
                </a:ln>
                <a:solidFill>
                  <a:prstClr val="black">
                    <a:lumMod val="75000"/>
                    <a:lumOff val="25000"/>
                  </a:prstClr>
                </a:solidFill>
                <a:effectLst/>
                <a:uLnTx/>
                <a:uFillTx/>
                <a:latin typeface="Meiryo"/>
                <a:ea typeface="+mn-ea"/>
                <a:cs typeface="+mn-cs"/>
              </a:rPr>
              <a:t>[“Household” in first century would include family members, guests, hired hands, and guests. As the compound verb </a:t>
            </a:r>
            <a:r>
              <a:rPr lang="en-US" sz="1400" b="1" i="1" dirty="0" err="1">
                <a:solidFill>
                  <a:prstClr val="black">
                    <a:lumMod val="75000"/>
                    <a:lumOff val="25000"/>
                  </a:prstClr>
                </a:solidFill>
                <a:latin typeface="Meiryo"/>
              </a:rPr>
              <a:t>oikodespotein</a:t>
            </a:r>
            <a:r>
              <a:rPr lang="en-US" sz="1400" b="1" i="1" dirty="0">
                <a:solidFill>
                  <a:prstClr val="black">
                    <a:lumMod val="75000"/>
                    <a:lumOff val="25000"/>
                  </a:prstClr>
                </a:solidFill>
                <a:latin typeface="Meiryo"/>
              </a:rPr>
              <a:t> </a:t>
            </a:r>
            <a:r>
              <a:rPr lang="en-US" sz="1400" b="1" dirty="0">
                <a:solidFill>
                  <a:prstClr val="black">
                    <a:lumMod val="75000"/>
                    <a:lumOff val="25000"/>
                  </a:prstClr>
                </a:solidFill>
                <a:latin typeface="Meiryo"/>
              </a:rPr>
              <a:t>(1 Tim 5:13), “to exercise mastery in the household; to manage the household,” shows, the management of the household included wives and husbands.] </a:t>
            </a:r>
            <a:endParaRPr kumimoji="0" lang="en-US" sz="1200" b="1" u="none" strike="noStrike" kern="1200" cap="none" spc="150" normalizeH="0" baseline="0" noProof="0" dirty="0">
              <a:ln>
                <a:noFill/>
              </a:ln>
              <a:solidFill>
                <a:prstClr val="black">
                  <a:lumMod val="75000"/>
                  <a:lumOff val="25000"/>
                </a:prstClr>
              </a:solidFill>
              <a:effectLst/>
              <a:uLnTx/>
              <a:uFillTx/>
              <a:latin typeface="Meiryo"/>
              <a:ea typeface="+mn-ea"/>
              <a:cs typeface="+mn-cs"/>
            </a:endParaRP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23</a:t>
            </a:fld>
            <a:endParaRPr lang="en-US" dirty="0"/>
          </a:p>
        </p:txBody>
      </p:sp>
    </p:spTree>
    <p:extLst>
      <p:ext uri="{BB962C8B-B14F-4D97-AF65-F5344CB8AC3E}">
        <p14:creationId xmlns:p14="http://schemas.microsoft.com/office/powerpoint/2010/main" val="24656937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Fourth Question:</a:t>
            </a:r>
            <a:br>
              <a:rPr lang="en-US" dirty="0">
                <a:solidFill>
                  <a:schemeClr val="bg1"/>
                </a:solidFill>
              </a:rPr>
            </a:br>
            <a:r>
              <a:rPr lang="en-US" i="1" dirty="0">
                <a:solidFill>
                  <a:schemeClr val="bg1"/>
                </a:solidFill>
              </a:rPr>
              <a:t>presbuteros</a:t>
            </a:r>
            <a:br>
              <a:rPr lang="en-US" dirty="0">
                <a:solidFill>
                  <a:schemeClr val="bg1"/>
                </a:solidFill>
              </a:rPr>
            </a:br>
            <a:r>
              <a:rPr lang="en-US" dirty="0">
                <a:solidFill>
                  <a:schemeClr val="bg1"/>
                </a:solidFill>
              </a:rPr>
              <a:t>(1 Tim 5:1-2, 19; Tit 1:5)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On Translating the Term </a:t>
            </a:r>
            <a:r>
              <a:rPr kumimoji="0" lang="en-US" sz="16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presbuteros</a:t>
            </a: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 in Paul’s Letters: A Few Comments</a:t>
            </a:r>
          </a:p>
          <a:p>
            <a:pPr marL="342900" indent="-342900">
              <a:buAutoNum type="arabicPeriod"/>
            </a:pPr>
            <a:r>
              <a:rPr lang="en-US" sz="1400" dirty="0">
                <a:solidFill>
                  <a:prstClr val="black">
                    <a:lumMod val="75000"/>
                    <a:lumOff val="25000"/>
                  </a:prstClr>
                </a:solidFill>
                <a:latin typeface="Meiryo"/>
              </a:rPr>
              <a:t>The term is a comparative, adjectival form meaning “older one” and is cognate with </a:t>
            </a:r>
            <a:r>
              <a:rPr lang="en-US" sz="1400" i="1" dirty="0" err="1">
                <a:solidFill>
                  <a:prstClr val="black">
                    <a:lumMod val="75000"/>
                    <a:lumOff val="25000"/>
                  </a:prstClr>
                </a:solidFill>
                <a:latin typeface="Meiryo"/>
              </a:rPr>
              <a:t>presbus</a:t>
            </a:r>
            <a:r>
              <a:rPr lang="en-US" sz="1400" dirty="0">
                <a:solidFill>
                  <a:prstClr val="black">
                    <a:lumMod val="75000"/>
                    <a:lumOff val="25000"/>
                  </a:prstClr>
                </a:solidFill>
                <a:latin typeface="Meiryo"/>
              </a:rPr>
              <a:t> “old man; pl. ambassadors” a noun that does not occur in the NT. However, related terms occur in 2 Cor 5:20; </a:t>
            </a:r>
            <a:r>
              <a:rPr lang="en-US" sz="1400" dirty="0" err="1">
                <a:solidFill>
                  <a:prstClr val="black">
                    <a:lumMod val="75000"/>
                    <a:lumOff val="25000"/>
                  </a:prstClr>
                </a:solidFill>
                <a:latin typeface="Meiryo"/>
              </a:rPr>
              <a:t>Phlm</a:t>
            </a:r>
            <a:r>
              <a:rPr lang="en-US" sz="1400" dirty="0">
                <a:solidFill>
                  <a:prstClr val="black">
                    <a:lumMod val="75000"/>
                    <a:lumOff val="25000"/>
                  </a:prstClr>
                </a:solidFill>
                <a:latin typeface="Meiryo"/>
              </a:rPr>
              <a:t> 9; Lk 14:32; 19:14 and they have reference to people who serve as ambassadors. Older people were venerated and because of experiential and other wisdom would be chosen for such important roles. ‘Leaders’ in antiquity generally were older men or women. In NT sometimes contrasted with </a:t>
            </a:r>
            <a:r>
              <a:rPr lang="en-US" sz="1400" i="1" dirty="0" err="1">
                <a:solidFill>
                  <a:prstClr val="black">
                    <a:lumMod val="75000"/>
                    <a:lumOff val="25000"/>
                  </a:prstClr>
                </a:solidFill>
                <a:latin typeface="Meiryo"/>
              </a:rPr>
              <a:t>ve</a:t>
            </a:r>
            <a:r>
              <a:rPr lang="en-US" sz="1400" i="1" dirty="0" err="1">
                <a:solidFill>
                  <a:prstClr val="black">
                    <a:lumMod val="75000"/>
                    <a:lumOff val="25000"/>
                  </a:prstClr>
                </a:solidFill>
                <a:cs typeface="Calibri" panose="020F0502020204030204" pitchFamily="34" charset="0"/>
              </a:rPr>
              <a:t>ōteroi</a:t>
            </a:r>
            <a:r>
              <a:rPr lang="en-US" sz="1400" i="1" dirty="0">
                <a:solidFill>
                  <a:prstClr val="black">
                    <a:lumMod val="75000"/>
                    <a:lumOff val="25000"/>
                  </a:prstClr>
                </a:solidFill>
                <a:cs typeface="Calibri" panose="020F0502020204030204" pitchFamily="34" charset="0"/>
              </a:rPr>
              <a:t> </a:t>
            </a:r>
            <a:r>
              <a:rPr lang="en-US" sz="1400" dirty="0">
                <a:solidFill>
                  <a:prstClr val="black">
                    <a:lumMod val="75000"/>
                    <a:lumOff val="25000"/>
                  </a:prstClr>
                </a:solidFill>
                <a:cs typeface="Calibri" panose="020F0502020204030204" pitchFamily="34" charset="0"/>
              </a:rPr>
              <a:t>”younger ones”  (1 Pet 5:5-7; 1 Tim 5:1-2).</a:t>
            </a:r>
            <a:endParaRPr lang="en-US" sz="1400" dirty="0">
              <a:solidFill>
                <a:prstClr val="black">
                  <a:lumMod val="75000"/>
                  <a:lumOff val="25000"/>
                </a:prstClr>
              </a:solidFill>
            </a:endParaRP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24</a:t>
            </a:fld>
            <a:endParaRPr lang="en-US" dirty="0"/>
          </a:p>
        </p:txBody>
      </p:sp>
    </p:spTree>
    <p:extLst>
      <p:ext uri="{BB962C8B-B14F-4D97-AF65-F5344CB8AC3E}">
        <p14:creationId xmlns:p14="http://schemas.microsoft.com/office/powerpoint/2010/main" val="15740998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Fourth Question:</a:t>
            </a:r>
            <a:br>
              <a:rPr lang="en-US" dirty="0">
                <a:solidFill>
                  <a:schemeClr val="bg1"/>
                </a:solidFill>
              </a:rPr>
            </a:br>
            <a:r>
              <a:rPr lang="en-US" i="1" dirty="0">
                <a:solidFill>
                  <a:schemeClr val="bg1"/>
                </a:solidFill>
              </a:rPr>
              <a:t>presbuteros</a:t>
            </a:r>
            <a:br>
              <a:rPr lang="en-US" dirty="0">
                <a:solidFill>
                  <a:schemeClr val="bg1"/>
                </a:solidFill>
              </a:rPr>
            </a:br>
            <a:r>
              <a:rPr lang="en-US" dirty="0">
                <a:solidFill>
                  <a:schemeClr val="bg1"/>
                </a:solidFill>
              </a:rPr>
              <a:t>(1 Tim 5:1-2, 19; Tit 1:5)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On Translating the Term </a:t>
            </a:r>
            <a:r>
              <a:rPr kumimoji="0" lang="en-US" sz="16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presbuteros</a:t>
            </a: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 in Paul’s Letters</a:t>
            </a:r>
          </a:p>
          <a:p>
            <a:r>
              <a:rPr lang="en-US" sz="1600" dirty="0">
                <a:solidFill>
                  <a:prstClr val="black">
                    <a:lumMod val="75000"/>
                    <a:lumOff val="25000"/>
                  </a:prstClr>
                </a:solidFill>
                <a:latin typeface="Meiryo"/>
              </a:rPr>
              <a:t>2. In the Greek translation of the OT, it describes clan leaders, military leaders, institutional leaders, court leaders, and religious leaders – often people filled several roles concurrently. Another general term would be “shepherds.” The plural </a:t>
            </a:r>
            <a:r>
              <a:rPr lang="en-US" sz="1600" i="1" dirty="0">
                <a:solidFill>
                  <a:prstClr val="black">
                    <a:lumMod val="75000"/>
                    <a:lumOff val="25000"/>
                  </a:prstClr>
                </a:solidFill>
                <a:latin typeface="Meiryo"/>
              </a:rPr>
              <a:t>presbuteroi</a:t>
            </a:r>
            <a:r>
              <a:rPr lang="en-US" sz="1600" dirty="0">
                <a:solidFill>
                  <a:prstClr val="black">
                    <a:lumMod val="75000"/>
                    <a:lumOff val="25000"/>
                  </a:prstClr>
                </a:solidFill>
                <a:latin typeface="Meiryo"/>
              </a:rPr>
              <a:t> referred to a group of older men entrusted with the care and protection of a community, institution, or nation. In first century Judaism </a:t>
            </a:r>
            <a:r>
              <a:rPr lang="en-US" sz="1600" i="1" dirty="0">
                <a:solidFill>
                  <a:prstClr val="black">
                    <a:lumMod val="75000"/>
                    <a:lumOff val="25000"/>
                  </a:prstClr>
                </a:solidFill>
                <a:latin typeface="Meiryo"/>
              </a:rPr>
              <a:t>presbuteroi</a:t>
            </a:r>
            <a:r>
              <a:rPr lang="en-US" sz="1600" dirty="0">
                <a:solidFill>
                  <a:prstClr val="black">
                    <a:lumMod val="75000"/>
                    <a:lumOff val="25000"/>
                  </a:prstClr>
                </a:solidFill>
                <a:latin typeface="Meiryo"/>
              </a:rPr>
              <a:t> often formed local town councils (Lk 7:4), synagogue leaders, and some who formed the Sanhedrin (e.g., Acts 4:5). </a:t>
            </a:r>
            <a:endPar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endParaRP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25</a:t>
            </a:fld>
            <a:endParaRPr lang="en-US" dirty="0"/>
          </a:p>
        </p:txBody>
      </p:sp>
    </p:spTree>
    <p:extLst>
      <p:ext uri="{BB962C8B-B14F-4D97-AF65-F5344CB8AC3E}">
        <p14:creationId xmlns:p14="http://schemas.microsoft.com/office/powerpoint/2010/main" val="12387558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Fourth Question:</a:t>
            </a:r>
            <a:br>
              <a:rPr lang="en-US" dirty="0">
                <a:solidFill>
                  <a:schemeClr val="bg1"/>
                </a:solidFill>
              </a:rPr>
            </a:br>
            <a:r>
              <a:rPr lang="en-US" i="1" dirty="0">
                <a:solidFill>
                  <a:schemeClr val="bg1"/>
                </a:solidFill>
              </a:rPr>
              <a:t>presbuteros</a:t>
            </a:r>
            <a:br>
              <a:rPr lang="en-US" dirty="0">
                <a:solidFill>
                  <a:schemeClr val="bg1"/>
                </a:solidFill>
              </a:rPr>
            </a:br>
            <a:r>
              <a:rPr lang="en-US" dirty="0">
                <a:solidFill>
                  <a:schemeClr val="bg1"/>
                </a:solidFill>
              </a:rPr>
              <a:t>(1 Tim 5:1-2, 19; Tit 1:5)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On Translating the Term </a:t>
            </a:r>
            <a:r>
              <a:rPr kumimoji="0" lang="en-US" sz="16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presbuteros</a:t>
            </a: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 in Paul’s Letters</a:t>
            </a:r>
          </a:p>
          <a:p>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3. In Acts Luke describes the Jerusalem as led by “the apostles and </a:t>
            </a:r>
            <a:r>
              <a:rPr kumimoji="0" lang="en-US" sz="16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presbuteroi</a:t>
            </a: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 (e.g. Acts 11:30; 14:23; 15:2, 4, 6, 22f</a:t>
            </a:r>
            <a:r>
              <a:rPr lang="en-US" sz="1600" dirty="0">
                <a:solidFill>
                  <a:prstClr val="black">
                    <a:lumMod val="75000"/>
                    <a:lumOff val="25000"/>
                  </a:prstClr>
                </a:solidFill>
              </a:rPr>
              <a:t>; 16:4; 21:18). We find </a:t>
            </a:r>
            <a:r>
              <a:rPr kumimoji="0" lang="en-US" sz="16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presbuteroi</a:t>
            </a: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 in connection with other early churches (20:17 [Ephesus]; 1 Tim 5:17, 19 [Ephesus]; Tit 1:5 [Island of Crete]; 1 Pet 5:1, 5 (Provinces in Asia Minor); James 5:14. See the term </a:t>
            </a:r>
            <a:r>
              <a:rPr kumimoji="0" lang="en-US" sz="1600" b="1" i="1" u="none" strike="noStrike" kern="1200" cap="none" spc="150" normalizeH="0" baseline="0" noProof="0" dirty="0" err="1">
                <a:ln>
                  <a:noFill/>
                </a:ln>
                <a:solidFill>
                  <a:prstClr val="black">
                    <a:lumMod val="75000"/>
                    <a:lumOff val="25000"/>
                  </a:prstClr>
                </a:solidFill>
                <a:effectLst/>
                <a:uLnTx/>
                <a:uFillTx/>
                <a:latin typeface="Meiryo"/>
                <a:ea typeface="+mn-ea"/>
                <a:cs typeface="+mn-cs"/>
              </a:rPr>
              <a:t>presbuterion</a:t>
            </a: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 in 1 Tim 4:14 that refers to a group of older men who has responsibility to discern and affirm Timothy’s gifts.</a:t>
            </a: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26</a:t>
            </a:fld>
            <a:endParaRPr lang="en-US" dirty="0"/>
          </a:p>
        </p:txBody>
      </p:sp>
    </p:spTree>
    <p:extLst>
      <p:ext uri="{BB962C8B-B14F-4D97-AF65-F5344CB8AC3E}">
        <p14:creationId xmlns:p14="http://schemas.microsoft.com/office/powerpoint/2010/main" val="35987805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Fourth Question:</a:t>
            </a:r>
            <a:br>
              <a:rPr lang="en-US" dirty="0">
                <a:solidFill>
                  <a:schemeClr val="bg1"/>
                </a:solidFill>
              </a:rPr>
            </a:br>
            <a:r>
              <a:rPr lang="en-US" i="1" dirty="0">
                <a:solidFill>
                  <a:schemeClr val="bg1"/>
                </a:solidFill>
              </a:rPr>
              <a:t>presbuteros</a:t>
            </a:r>
            <a:br>
              <a:rPr lang="en-US" dirty="0">
                <a:solidFill>
                  <a:schemeClr val="bg1"/>
                </a:solidFill>
              </a:rPr>
            </a:br>
            <a:r>
              <a:rPr lang="en-US" dirty="0">
                <a:solidFill>
                  <a:schemeClr val="bg1"/>
                </a:solidFill>
              </a:rPr>
              <a:t>(1 Tim 5:1-2, 19; Tit 1:5)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2292858"/>
            <a:ext cx="7185193" cy="3192536"/>
          </a:xfrm>
        </p:spPr>
        <p:txBody>
          <a:bodyPr>
            <a:noAutofit/>
          </a:bodyPr>
          <a:lstStyle/>
          <a:p>
            <a:pPr algn="ct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On Translating the Term </a:t>
            </a:r>
            <a:r>
              <a:rPr kumimoji="0" lang="en-US" sz="16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presbuteros</a:t>
            </a: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 in Paul’s Letters</a:t>
            </a:r>
          </a:p>
          <a:p>
            <a:r>
              <a:rPr lang="en-US" sz="1600" dirty="0">
                <a:solidFill>
                  <a:prstClr val="black">
                    <a:lumMod val="75000"/>
                    <a:lumOff val="25000"/>
                  </a:prstClr>
                </a:solidFill>
                <a:latin typeface="Meiryo"/>
              </a:rPr>
              <a:t>4. General observations:</a:t>
            </a:r>
          </a:p>
          <a:p>
            <a:r>
              <a:rPr lang="en-US" sz="1600" dirty="0">
                <a:solidFill>
                  <a:prstClr val="black">
                    <a:lumMod val="75000"/>
                    <a:lumOff val="25000"/>
                  </a:prstClr>
                </a:solidFill>
                <a:latin typeface="Meiryo"/>
              </a:rPr>
              <a:t>	- </a:t>
            </a:r>
            <a:r>
              <a:rPr lang="en-US" sz="1600" i="1" dirty="0">
                <a:solidFill>
                  <a:prstClr val="black">
                    <a:lumMod val="75000"/>
                    <a:lumOff val="25000"/>
                  </a:prstClr>
                </a:solidFill>
                <a:latin typeface="Meiryo"/>
              </a:rPr>
              <a:t>presbuteros</a:t>
            </a:r>
            <a:r>
              <a:rPr lang="en-US" sz="1600" dirty="0">
                <a:solidFill>
                  <a:prstClr val="black">
                    <a:lumMod val="75000"/>
                    <a:lumOff val="25000"/>
                  </a:prstClr>
                </a:solidFill>
                <a:latin typeface="Meiryo"/>
              </a:rPr>
              <a:t> is a general term describing older people, mature, wise. and influential. It can also describe those entrusted with the care of some institution. Inb1 Timothy, the term only occurs in 5:1-2, 19, referring to older men and older women in the faith community that Timothy must treat with respect. The same term describes older men and women. In 5:3-18 Paul describes the role of “widow,” defining their qualifications and primary function. These are “the older women” (</a:t>
            </a:r>
            <a:r>
              <a:rPr lang="en-US" sz="1600" i="1" dirty="0" err="1">
                <a:solidFill>
                  <a:prstClr val="black">
                    <a:lumMod val="75000"/>
                    <a:lumOff val="25000"/>
                  </a:prstClr>
                </a:solidFill>
                <a:latin typeface="Meiryo"/>
              </a:rPr>
              <a:t>presbuterai</a:t>
            </a:r>
            <a:r>
              <a:rPr lang="en-US" sz="1600" dirty="0">
                <a:solidFill>
                  <a:prstClr val="black">
                    <a:lumMod val="75000"/>
                    <a:lumOff val="25000"/>
                  </a:prstClr>
                </a:solidFill>
                <a:latin typeface="Meiryo"/>
              </a:rPr>
              <a:t>). </a:t>
            </a:r>
          </a:p>
          <a:p>
            <a:r>
              <a:rPr lang="en-US" sz="1600" dirty="0">
                <a:solidFill>
                  <a:prstClr val="black">
                    <a:lumMod val="75000"/>
                    <a:lumOff val="25000"/>
                  </a:prstClr>
                </a:solidFill>
                <a:latin typeface="Meiryo"/>
              </a:rPr>
              <a:t>	</a:t>
            </a: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27</a:t>
            </a:fld>
            <a:endParaRPr lang="en-US" dirty="0"/>
          </a:p>
        </p:txBody>
      </p:sp>
    </p:spTree>
    <p:extLst>
      <p:ext uri="{BB962C8B-B14F-4D97-AF65-F5344CB8AC3E}">
        <p14:creationId xmlns:p14="http://schemas.microsoft.com/office/powerpoint/2010/main" val="24781633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Fourth Question:</a:t>
            </a:r>
            <a:br>
              <a:rPr lang="en-US" dirty="0">
                <a:solidFill>
                  <a:schemeClr val="bg1"/>
                </a:solidFill>
              </a:rPr>
            </a:br>
            <a:r>
              <a:rPr lang="en-US" i="1" dirty="0">
                <a:solidFill>
                  <a:schemeClr val="bg1"/>
                </a:solidFill>
              </a:rPr>
              <a:t>presbuteros</a:t>
            </a:r>
            <a:br>
              <a:rPr lang="en-US" dirty="0">
                <a:solidFill>
                  <a:schemeClr val="bg1"/>
                </a:solidFill>
              </a:rPr>
            </a:br>
            <a:r>
              <a:rPr lang="en-US" dirty="0">
                <a:solidFill>
                  <a:schemeClr val="bg1"/>
                </a:solidFill>
              </a:rPr>
              <a:t>(1 Tim 5:1-2, 19; Tit 1:5)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On Translating the Term </a:t>
            </a:r>
            <a:r>
              <a:rPr kumimoji="0" lang="en-US" sz="16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presbuteros</a:t>
            </a: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 in Paul’s Letters</a:t>
            </a:r>
          </a:p>
          <a:p>
            <a:r>
              <a:rPr lang="en-US" sz="1600" dirty="0">
                <a:solidFill>
                  <a:prstClr val="black">
                    <a:lumMod val="75000"/>
                    <a:lumOff val="25000"/>
                  </a:prstClr>
                </a:solidFill>
                <a:latin typeface="Meiryo"/>
              </a:rPr>
              <a:t>4. General observations:</a:t>
            </a:r>
          </a:p>
          <a:p>
            <a:r>
              <a:rPr lang="en-US" sz="1600" dirty="0">
                <a:solidFill>
                  <a:prstClr val="black">
                    <a:lumMod val="75000"/>
                    <a:lumOff val="25000"/>
                  </a:prstClr>
                </a:solidFill>
                <a:latin typeface="Meiryo"/>
              </a:rPr>
              <a:t>	- when referring to a group of older men and women in the church, the masculine form would be used. So in 5:17 when Paul directs Timothy to ensure that the church </a:t>
            </a:r>
            <a:r>
              <a:rPr lang="en-US" sz="1600" dirty="0" err="1">
                <a:solidFill>
                  <a:prstClr val="black">
                    <a:lumMod val="75000"/>
                    <a:lumOff val="25000"/>
                  </a:prstClr>
                </a:solidFill>
                <a:latin typeface="Meiryo"/>
              </a:rPr>
              <a:t>honours</a:t>
            </a:r>
            <a:r>
              <a:rPr lang="en-US" sz="1600" dirty="0">
                <a:solidFill>
                  <a:prstClr val="black">
                    <a:lumMod val="75000"/>
                    <a:lumOff val="25000"/>
                  </a:prstClr>
                </a:solidFill>
                <a:latin typeface="Meiryo"/>
              </a:rPr>
              <a:t> “the older ones who exercise care for the congregation well,” this probably includes older men and women, given the context in 1 Tim 5:1-23. Similarly in v. 19 no accusation against an older person who has such responsibilities would probably include older men and women. </a:t>
            </a: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28</a:t>
            </a:fld>
            <a:endParaRPr lang="en-US" dirty="0"/>
          </a:p>
        </p:txBody>
      </p:sp>
    </p:spTree>
    <p:extLst>
      <p:ext uri="{BB962C8B-B14F-4D97-AF65-F5344CB8AC3E}">
        <p14:creationId xmlns:p14="http://schemas.microsoft.com/office/powerpoint/2010/main" val="12759367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Fourth Question:</a:t>
            </a:r>
            <a:br>
              <a:rPr lang="en-US" dirty="0">
                <a:solidFill>
                  <a:schemeClr val="bg1"/>
                </a:solidFill>
              </a:rPr>
            </a:br>
            <a:r>
              <a:rPr lang="en-US" i="1" dirty="0">
                <a:solidFill>
                  <a:schemeClr val="bg1"/>
                </a:solidFill>
              </a:rPr>
              <a:t>presbuteros</a:t>
            </a:r>
            <a:br>
              <a:rPr lang="en-US" dirty="0">
                <a:solidFill>
                  <a:schemeClr val="bg1"/>
                </a:solidFill>
              </a:rPr>
            </a:br>
            <a:r>
              <a:rPr lang="en-US" dirty="0">
                <a:solidFill>
                  <a:schemeClr val="bg1"/>
                </a:solidFill>
              </a:rPr>
              <a:t>(1 Tim 5:1-2, 19; Tit 1:5)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On Translating the Term </a:t>
            </a:r>
            <a:r>
              <a:rPr kumimoji="0" lang="en-US" sz="16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presbuteros</a:t>
            </a: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 in Paul’s Letters</a:t>
            </a:r>
          </a:p>
          <a:p>
            <a:r>
              <a:rPr lang="en-US" sz="1600" dirty="0">
                <a:solidFill>
                  <a:prstClr val="black">
                    <a:lumMod val="75000"/>
                    <a:lumOff val="25000"/>
                  </a:prstClr>
                </a:solidFill>
                <a:latin typeface="Meiryo"/>
              </a:rPr>
              <a:t>4. General observations:</a:t>
            </a:r>
          </a:p>
          <a:p>
            <a:r>
              <a:rPr lang="en-US" sz="1600" dirty="0">
                <a:solidFill>
                  <a:prstClr val="black">
                    <a:lumMod val="75000"/>
                    <a:lumOff val="25000"/>
                  </a:prstClr>
                </a:solidFill>
                <a:latin typeface="Meiryo"/>
              </a:rPr>
              <a:t>	- Paul does not use the term </a:t>
            </a:r>
            <a:r>
              <a:rPr lang="en-US" sz="1600" i="1" dirty="0">
                <a:solidFill>
                  <a:prstClr val="black">
                    <a:lumMod val="75000"/>
                    <a:lumOff val="25000"/>
                  </a:prstClr>
                </a:solidFill>
                <a:latin typeface="Meiryo"/>
              </a:rPr>
              <a:t>presbuteroi</a:t>
            </a:r>
            <a:r>
              <a:rPr lang="en-US" sz="1600" dirty="0">
                <a:solidFill>
                  <a:prstClr val="black">
                    <a:lumMod val="75000"/>
                    <a:lumOff val="25000"/>
                  </a:prstClr>
                </a:solidFill>
                <a:latin typeface="Meiryo"/>
              </a:rPr>
              <a:t> in 1 Tim 3 when he discusses </a:t>
            </a:r>
            <a:r>
              <a:rPr lang="en-US" sz="1600" i="1" dirty="0" err="1">
                <a:solidFill>
                  <a:prstClr val="black">
                    <a:lumMod val="75000"/>
                    <a:lumOff val="25000"/>
                  </a:prstClr>
                </a:solidFill>
                <a:latin typeface="Meiryo"/>
              </a:rPr>
              <a:t>episkopoi</a:t>
            </a:r>
            <a:r>
              <a:rPr lang="en-US" sz="1600" dirty="0">
                <a:solidFill>
                  <a:prstClr val="black">
                    <a:lumMod val="75000"/>
                    <a:lumOff val="25000"/>
                  </a:prstClr>
                </a:solidFill>
                <a:latin typeface="Meiryo"/>
              </a:rPr>
              <a:t> and </a:t>
            </a:r>
            <a:r>
              <a:rPr lang="en-US" sz="1600" i="1" dirty="0" err="1">
                <a:solidFill>
                  <a:prstClr val="black">
                    <a:lumMod val="75000"/>
                    <a:lumOff val="25000"/>
                  </a:prstClr>
                </a:solidFill>
                <a:latin typeface="Meiryo"/>
              </a:rPr>
              <a:t>diakonoi</a:t>
            </a:r>
            <a:r>
              <a:rPr lang="en-US" sz="1600" dirty="0">
                <a:solidFill>
                  <a:prstClr val="black">
                    <a:lumMod val="75000"/>
                    <a:lumOff val="25000"/>
                  </a:prstClr>
                </a:solidFill>
                <a:latin typeface="Meiryo"/>
              </a:rPr>
              <a:t>.</a:t>
            </a:r>
          </a:p>
          <a:p>
            <a:r>
              <a:rPr lang="en-US" sz="1600" dirty="0">
                <a:solidFill>
                  <a:prstClr val="black">
                    <a:lumMod val="75000"/>
                    <a:lumOff val="25000"/>
                  </a:prstClr>
                </a:solidFill>
                <a:latin typeface="Meiryo"/>
              </a:rPr>
              <a:t>	- in Tit 1:5 Paul instructs Titus to help the churches in Crete select and appoint “older, mature ones, i.e. ‘elders’, to care for the church. The term is plural and would seem to suggest a plurality of such people in house churches. Among them would be “the </a:t>
            </a:r>
            <a:r>
              <a:rPr lang="en-US" sz="1600" i="1" dirty="0" err="1">
                <a:solidFill>
                  <a:prstClr val="black">
                    <a:lumMod val="75000"/>
                    <a:lumOff val="25000"/>
                  </a:prstClr>
                </a:solidFill>
                <a:latin typeface="Meiryo"/>
              </a:rPr>
              <a:t>episkopos</a:t>
            </a:r>
            <a:r>
              <a:rPr lang="en-US" sz="1600" dirty="0">
                <a:solidFill>
                  <a:prstClr val="black">
                    <a:lumMod val="75000"/>
                    <a:lumOff val="25000"/>
                  </a:prstClr>
                </a:solidFill>
                <a:latin typeface="Meiryo"/>
              </a:rPr>
              <a:t> (1:7), the ‘manager’ who seems to have specific responsibilities among the </a:t>
            </a:r>
            <a:r>
              <a:rPr lang="en-US" sz="1600" i="1" dirty="0">
                <a:solidFill>
                  <a:prstClr val="black">
                    <a:lumMod val="75000"/>
                    <a:lumOff val="25000"/>
                  </a:prstClr>
                </a:solidFill>
                <a:latin typeface="Meiryo"/>
              </a:rPr>
              <a:t>presbuteroi.</a:t>
            </a:r>
            <a:endParaRPr lang="en-US" sz="1600" dirty="0">
              <a:solidFill>
                <a:prstClr val="black">
                  <a:lumMod val="75000"/>
                  <a:lumOff val="25000"/>
                </a:prstClr>
              </a:solidFill>
              <a:latin typeface="Meiryo"/>
            </a:endParaRP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29</a:t>
            </a:fld>
            <a:endParaRPr lang="en-US" dirty="0"/>
          </a:p>
        </p:txBody>
      </p:sp>
    </p:spTree>
    <p:extLst>
      <p:ext uri="{BB962C8B-B14F-4D97-AF65-F5344CB8AC3E}">
        <p14:creationId xmlns:p14="http://schemas.microsoft.com/office/powerpoint/2010/main" val="1267560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642918" y="1952825"/>
            <a:ext cx="3411973" cy="3635693"/>
          </a:xfrm>
        </p:spPr>
        <p:txBody>
          <a:bodyPr>
            <a:normAutofit fontScale="90000"/>
          </a:bodyPr>
          <a:lstStyle/>
          <a:p>
            <a:pPr algn="ctr"/>
            <a:r>
              <a:rPr lang="en-US" dirty="0">
                <a:solidFill>
                  <a:schemeClr val="bg1"/>
                </a:solidFill>
              </a:rPr>
              <a:t>Introduction</a:t>
            </a:r>
            <a:br>
              <a:rPr lang="en-US" dirty="0">
                <a:solidFill>
                  <a:schemeClr val="bg1"/>
                </a:solidFill>
              </a:rPr>
            </a:br>
            <a:r>
              <a:rPr lang="en-US" dirty="0">
                <a:solidFill>
                  <a:schemeClr val="bg1"/>
                </a:solidFill>
              </a:rPr>
              <a:t>1 Timothy </a:t>
            </a:r>
            <a:br>
              <a:rPr lang="en-US" dirty="0">
                <a:solidFill>
                  <a:schemeClr val="bg1"/>
                </a:solidFill>
              </a:rPr>
            </a:br>
            <a:r>
              <a:rPr lang="en-US" dirty="0">
                <a:solidFill>
                  <a:schemeClr val="bg1"/>
                </a:solidFill>
              </a:rPr>
              <a:t>3:1-13 &amp; Titus 1:5-9</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7" y="1952825"/>
            <a:ext cx="7185193" cy="3635693"/>
          </a:xfrm>
        </p:spPr>
        <p:txBody>
          <a:bodyPr>
            <a:normAutofit fontScale="92500" lnSpcReduction="20000"/>
          </a:bodyPr>
          <a:lstStyle/>
          <a:p>
            <a:pPr algn="ctr"/>
            <a:r>
              <a:rPr lang="en-US" dirty="0"/>
              <a:t>Challenges of Interpreting These Texts</a:t>
            </a:r>
          </a:p>
          <a:p>
            <a:r>
              <a:rPr lang="en-US" dirty="0"/>
              <a:t>3. We access these texts through English translation(s).</a:t>
            </a:r>
          </a:p>
          <a:p>
            <a:r>
              <a:rPr lang="en-US" dirty="0"/>
              <a:t>   1 Tim 3:4</a:t>
            </a:r>
          </a:p>
          <a:p>
            <a:r>
              <a:rPr lang="en-US" dirty="0"/>
              <a:t>   </a:t>
            </a:r>
            <a:r>
              <a:rPr lang="en-US" sz="1400" dirty="0"/>
              <a:t>KJV/ASV	one that </a:t>
            </a:r>
            <a:r>
              <a:rPr lang="en-US" sz="1400" dirty="0" err="1"/>
              <a:t>ruleth</a:t>
            </a:r>
            <a:r>
              <a:rPr lang="en-US" sz="1400" dirty="0"/>
              <a:t> well his own house</a:t>
            </a:r>
          </a:p>
          <a:p>
            <a:r>
              <a:rPr lang="en-US" sz="1400" dirty="0"/>
              <a:t>   NKJV		one who rules his own house well</a:t>
            </a:r>
          </a:p>
          <a:p>
            <a:r>
              <a:rPr lang="en-US" sz="1400" dirty="0"/>
              <a:t>   NIV/NRSV	he must manage his own family well</a:t>
            </a:r>
          </a:p>
          <a:p>
            <a:r>
              <a:rPr lang="en-US" sz="1400" dirty="0"/>
              <a:t>   ESV		he must manage his own household well</a:t>
            </a:r>
          </a:p>
          <a:p>
            <a:r>
              <a:rPr lang="en-US" sz="1400" dirty="0"/>
              <a:t>   NCV		he must be a good family leader</a:t>
            </a:r>
          </a:p>
        </p:txBody>
      </p:sp>
      <p:sp>
        <p:nvSpPr>
          <p:cNvPr id="4" name="Slide Number Placeholder 3">
            <a:extLst>
              <a:ext uri="{FF2B5EF4-FFF2-40B4-BE49-F238E27FC236}">
                <a16:creationId xmlns:a16="http://schemas.microsoft.com/office/drawing/2014/main" id="{A9E31E29-553B-C159-5B45-8BF35F64F745}"/>
              </a:ext>
            </a:extLst>
          </p:cNvPr>
          <p:cNvSpPr>
            <a:spLocks noGrp="1"/>
          </p:cNvSpPr>
          <p:nvPr>
            <p:ph type="sldNum" sz="quarter" idx="12"/>
          </p:nvPr>
        </p:nvSpPr>
        <p:spPr/>
        <p:txBody>
          <a:bodyPr/>
          <a:lstStyle/>
          <a:p>
            <a:fld id="{FAEF9944-A4F6-4C59-AEBD-678D6480B8EA}" type="slidenum">
              <a:rPr lang="en-US" smtClean="0"/>
              <a:t>3</a:t>
            </a:fld>
            <a:endParaRPr lang="en-US" dirty="0"/>
          </a:p>
        </p:txBody>
      </p:sp>
    </p:spTree>
    <p:extLst>
      <p:ext uri="{BB962C8B-B14F-4D97-AF65-F5344CB8AC3E}">
        <p14:creationId xmlns:p14="http://schemas.microsoft.com/office/powerpoint/2010/main" val="5074771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Fourth Question:</a:t>
            </a:r>
            <a:br>
              <a:rPr lang="en-US" dirty="0">
                <a:solidFill>
                  <a:schemeClr val="bg1"/>
                </a:solidFill>
              </a:rPr>
            </a:br>
            <a:r>
              <a:rPr lang="en-US" i="1" dirty="0">
                <a:solidFill>
                  <a:schemeClr val="bg1"/>
                </a:solidFill>
              </a:rPr>
              <a:t>presbuteros</a:t>
            </a:r>
            <a:br>
              <a:rPr lang="en-US" dirty="0">
                <a:solidFill>
                  <a:schemeClr val="bg1"/>
                </a:solidFill>
              </a:rPr>
            </a:br>
            <a:r>
              <a:rPr lang="en-US" dirty="0">
                <a:solidFill>
                  <a:schemeClr val="bg1"/>
                </a:solidFill>
              </a:rPr>
              <a:t>(1 Tim 5:1-2, 19; Tit 1:5)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On Translating the Term </a:t>
            </a:r>
            <a:r>
              <a:rPr kumimoji="0" lang="en-US" sz="16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presbuteros</a:t>
            </a: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 in Paul’s Letters</a:t>
            </a:r>
          </a:p>
          <a:p>
            <a:r>
              <a:rPr lang="en-US" sz="1600" dirty="0">
                <a:solidFill>
                  <a:prstClr val="black">
                    <a:lumMod val="75000"/>
                    <a:lumOff val="25000"/>
                  </a:prstClr>
                </a:solidFill>
                <a:latin typeface="Meiryo"/>
              </a:rPr>
              <a:t>4. General observations:</a:t>
            </a:r>
          </a:p>
          <a:p>
            <a:r>
              <a:rPr lang="en-US" sz="1600" dirty="0">
                <a:solidFill>
                  <a:prstClr val="black">
                    <a:lumMod val="75000"/>
                    <a:lumOff val="25000"/>
                  </a:prstClr>
                </a:solidFill>
                <a:latin typeface="Meiryo"/>
              </a:rPr>
              <a:t>	- in Acts 20:17ff Luke links </a:t>
            </a:r>
            <a:r>
              <a:rPr lang="en-US" sz="1600" i="1" dirty="0">
                <a:solidFill>
                  <a:prstClr val="black">
                    <a:lumMod val="75000"/>
                    <a:lumOff val="25000"/>
                  </a:prstClr>
                </a:solidFill>
                <a:latin typeface="Meiryo"/>
              </a:rPr>
              <a:t>presbuteroi</a:t>
            </a:r>
            <a:r>
              <a:rPr lang="en-US" sz="1600" dirty="0">
                <a:solidFill>
                  <a:prstClr val="black">
                    <a:lumMod val="75000"/>
                    <a:lumOff val="25000"/>
                  </a:prstClr>
                </a:solidFill>
                <a:latin typeface="Meiryo"/>
              </a:rPr>
              <a:t> with </a:t>
            </a:r>
            <a:r>
              <a:rPr lang="en-US" sz="1600" i="1" dirty="0" err="1">
                <a:solidFill>
                  <a:prstClr val="black">
                    <a:lumMod val="75000"/>
                    <a:lumOff val="25000"/>
                  </a:prstClr>
                </a:solidFill>
                <a:latin typeface="Meiryo"/>
              </a:rPr>
              <a:t>episkopoi</a:t>
            </a:r>
            <a:r>
              <a:rPr lang="en-US" sz="1600" dirty="0">
                <a:solidFill>
                  <a:prstClr val="black">
                    <a:lumMod val="75000"/>
                    <a:lumOff val="25000"/>
                  </a:prstClr>
                </a:solidFill>
                <a:latin typeface="Meiryo"/>
              </a:rPr>
              <a:t> (managers) and </a:t>
            </a:r>
            <a:r>
              <a:rPr lang="en-US" sz="1600" i="1" dirty="0" err="1">
                <a:solidFill>
                  <a:prstClr val="black">
                    <a:lumMod val="75000"/>
                    <a:lumOff val="25000"/>
                  </a:prstClr>
                </a:solidFill>
                <a:latin typeface="Meiryo"/>
              </a:rPr>
              <a:t>poimenes</a:t>
            </a:r>
            <a:r>
              <a:rPr lang="en-US" sz="1600" i="1" dirty="0">
                <a:solidFill>
                  <a:prstClr val="black">
                    <a:lumMod val="75000"/>
                    <a:lumOff val="25000"/>
                  </a:prstClr>
                </a:solidFill>
                <a:latin typeface="Meiryo"/>
              </a:rPr>
              <a:t> </a:t>
            </a:r>
            <a:r>
              <a:rPr lang="en-US" sz="1600" dirty="0">
                <a:solidFill>
                  <a:prstClr val="black">
                    <a:lumMod val="75000"/>
                    <a:lumOff val="25000"/>
                  </a:prstClr>
                </a:solidFill>
                <a:latin typeface="Meiryo"/>
              </a:rPr>
              <a:t>(shepherds) – people entrusted with the care and protection of faith communities (plurality in this case). </a:t>
            </a:r>
          </a:p>
          <a:p>
            <a:r>
              <a:rPr lang="en-US" sz="1600" dirty="0">
                <a:solidFill>
                  <a:prstClr val="black">
                    <a:lumMod val="75000"/>
                    <a:lumOff val="25000"/>
                  </a:prstClr>
                </a:solidFill>
                <a:latin typeface="Meiryo"/>
              </a:rPr>
              <a:t>	- we only find general descriptions of the function of such people in house churches (Paul’s speech in Acts 20; 1 Thess. 5:12-15). What is emphasized more often is their need to act humbly and sacrificially – not to rule in the house church. </a:t>
            </a: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30</a:t>
            </a:fld>
            <a:endParaRPr lang="en-US" dirty="0"/>
          </a:p>
        </p:txBody>
      </p:sp>
    </p:spTree>
    <p:extLst>
      <p:ext uri="{BB962C8B-B14F-4D97-AF65-F5344CB8AC3E}">
        <p14:creationId xmlns:p14="http://schemas.microsoft.com/office/powerpoint/2010/main" val="24114876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Fourth Question:</a:t>
            </a:r>
            <a:br>
              <a:rPr lang="en-US" dirty="0">
                <a:solidFill>
                  <a:schemeClr val="bg1"/>
                </a:solidFill>
              </a:rPr>
            </a:br>
            <a:r>
              <a:rPr lang="en-US" i="1" dirty="0">
                <a:solidFill>
                  <a:schemeClr val="bg1"/>
                </a:solidFill>
              </a:rPr>
              <a:t>presbuteros</a:t>
            </a:r>
            <a:br>
              <a:rPr lang="en-US" dirty="0">
                <a:solidFill>
                  <a:schemeClr val="bg1"/>
                </a:solidFill>
              </a:rPr>
            </a:br>
            <a:r>
              <a:rPr lang="en-US" dirty="0">
                <a:solidFill>
                  <a:schemeClr val="bg1"/>
                </a:solidFill>
              </a:rPr>
              <a:t>(1 Tim 5:1-2, 19; Tit 1:5) </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6" y="1849701"/>
            <a:ext cx="7185193" cy="3635693"/>
          </a:xfrm>
        </p:spPr>
        <p:txBody>
          <a:bodyPr>
            <a:noAutofit/>
          </a:bodyPr>
          <a:lstStyle/>
          <a:p>
            <a:pPr algn="ct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On Translating the Term </a:t>
            </a:r>
            <a:r>
              <a:rPr kumimoji="0" lang="en-US" sz="1600" b="1" i="1" u="none" strike="noStrike" kern="1200" cap="none" spc="150" normalizeH="0" baseline="0" noProof="0" dirty="0">
                <a:ln>
                  <a:noFill/>
                </a:ln>
                <a:solidFill>
                  <a:prstClr val="black">
                    <a:lumMod val="75000"/>
                    <a:lumOff val="25000"/>
                  </a:prstClr>
                </a:solidFill>
                <a:effectLst/>
                <a:uLnTx/>
                <a:uFillTx/>
                <a:latin typeface="Meiryo"/>
                <a:ea typeface="+mn-ea"/>
                <a:cs typeface="+mn-cs"/>
              </a:rPr>
              <a:t>presbuteros</a:t>
            </a:r>
            <a:r>
              <a:rPr kumimoji="0" lang="en-US" sz="1600" b="1" u="none" strike="noStrike" kern="1200" cap="none" spc="150" normalizeH="0" baseline="0" noProof="0" dirty="0">
                <a:ln>
                  <a:noFill/>
                </a:ln>
                <a:solidFill>
                  <a:prstClr val="black">
                    <a:lumMod val="75000"/>
                    <a:lumOff val="25000"/>
                  </a:prstClr>
                </a:solidFill>
                <a:effectLst/>
                <a:uLnTx/>
                <a:uFillTx/>
                <a:latin typeface="Meiryo"/>
                <a:ea typeface="+mn-ea"/>
                <a:cs typeface="+mn-cs"/>
              </a:rPr>
              <a:t> in Paul’s Letters</a:t>
            </a:r>
          </a:p>
          <a:p>
            <a:r>
              <a:rPr lang="en-US" sz="1600" dirty="0">
                <a:solidFill>
                  <a:prstClr val="black">
                    <a:lumMod val="75000"/>
                    <a:lumOff val="25000"/>
                  </a:prstClr>
                </a:solidFill>
                <a:latin typeface="Meiryo"/>
              </a:rPr>
              <a:t>4. General observations:</a:t>
            </a:r>
          </a:p>
          <a:p>
            <a:r>
              <a:rPr lang="en-US" sz="1600" dirty="0">
                <a:solidFill>
                  <a:prstClr val="black">
                    <a:lumMod val="75000"/>
                    <a:lumOff val="25000"/>
                  </a:prstClr>
                </a:solidFill>
                <a:latin typeface="Meiryo"/>
              </a:rPr>
              <a:t>	- nowhere in the NT do we find the term </a:t>
            </a:r>
            <a:r>
              <a:rPr lang="en-US" sz="1600" i="1" dirty="0">
                <a:solidFill>
                  <a:prstClr val="black">
                    <a:lumMod val="75000"/>
                    <a:lumOff val="25000"/>
                  </a:prstClr>
                </a:solidFill>
                <a:latin typeface="Meiryo"/>
              </a:rPr>
              <a:t>presbuteros</a:t>
            </a:r>
            <a:r>
              <a:rPr lang="en-US" sz="1600" dirty="0">
                <a:solidFill>
                  <a:prstClr val="black">
                    <a:lumMod val="75000"/>
                    <a:lumOff val="25000"/>
                  </a:prstClr>
                </a:solidFill>
                <a:latin typeface="Meiryo"/>
              </a:rPr>
              <a:t> used in distinction from </a:t>
            </a:r>
            <a:r>
              <a:rPr lang="en-US" sz="1600" i="1" dirty="0" err="1">
                <a:solidFill>
                  <a:prstClr val="black">
                    <a:lumMod val="75000"/>
                    <a:lumOff val="25000"/>
                  </a:prstClr>
                </a:solidFill>
                <a:latin typeface="Meiryo"/>
              </a:rPr>
              <a:t>diakonoi</a:t>
            </a:r>
            <a:r>
              <a:rPr lang="en-US" sz="1600" dirty="0">
                <a:solidFill>
                  <a:prstClr val="black">
                    <a:lumMod val="75000"/>
                    <a:lumOff val="25000"/>
                  </a:prstClr>
                </a:solidFill>
                <a:latin typeface="Meiryo"/>
              </a:rPr>
              <a:t> (another very general term – assisting ones). It is my view that the term </a:t>
            </a:r>
            <a:r>
              <a:rPr lang="en-US" sz="1600" i="1" dirty="0">
                <a:solidFill>
                  <a:prstClr val="black">
                    <a:lumMod val="75000"/>
                    <a:lumOff val="25000"/>
                  </a:prstClr>
                </a:solidFill>
                <a:latin typeface="Meiryo"/>
              </a:rPr>
              <a:t>presbuteroi</a:t>
            </a:r>
            <a:r>
              <a:rPr lang="en-US" sz="1600" dirty="0">
                <a:solidFill>
                  <a:prstClr val="black">
                    <a:lumMod val="75000"/>
                    <a:lumOff val="25000"/>
                  </a:prstClr>
                </a:solidFill>
                <a:latin typeface="Meiryo"/>
              </a:rPr>
              <a:t> included those who functioned as </a:t>
            </a:r>
            <a:r>
              <a:rPr lang="en-US" sz="1600" i="1" dirty="0" err="1">
                <a:solidFill>
                  <a:prstClr val="black">
                    <a:lumMod val="75000"/>
                    <a:lumOff val="25000"/>
                  </a:prstClr>
                </a:solidFill>
                <a:latin typeface="Meiryo"/>
              </a:rPr>
              <a:t>diakonoi</a:t>
            </a:r>
            <a:r>
              <a:rPr lang="en-US" sz="1600" dirty="0">
                <a:solidFill>
                  <a:prstClr val="black">
                    <a:lumMod val="75000"/>
                    <a:lumOff val="25000"/>
                  </a:prstClr>
                </a:solidFill>
                <a:latin typeface="Meiryo"/>
              </a:rPr>
              <a:t> (both men and women). </a:t>
            </a:r>
          </a:p>
          <a:p>
            <a:r>
              <a:rPr lang="en-US" sz="1600" dirty="0">
                <a:solidFill>
                  <a:prstClr val="black">
                    <a:lumMod val="75000"/>
                    <a:lumOff val="25000"/>
                  </a:prstClr>
                </a:solidFill>
                <a:latin typeface="Meiryo"/>
              </a:rPr>
              <a:t>	- </a:t>
            </a:r>
            <a:r>
              <a:rPr lang="en-US" sz="1600" i="1" dirty="0">
                <a:solidFill>
                  <a:prstClr val="black">
                    <a:lumMod val="75000"/>
                    <a:lumOff val="25000"/>
                  </a:prstClr>
                </a:solidFill>
                <a:latin typeface="Meiryo"/>
              </a:rPr>
              <a:t>presbuteros</a:t>
            </a:r>
            <a:r>
              <a:rPr lang="en-US" sz="1600" dirty="0">
                <a:solidFill>
                  <a:prstClr val="black">
                    <a:lumMod val="75000"/>
                    <a:lumOff val="25000"/>
                  </a:prstClr>
                </a:solidFill>
                <a:latin typeface="Meiryo"/>
              </a:rPr>
              <a:t> is primarily an honorific term in the 1</a:t>
            </a:r>
            <a:r>
              <a:rPr lang="en-US" sz="1600" baseline="30000" dirty="0">
                <a:solidFill>
                  <a:prstClr val="black">
                    <a:lumMod val="75000"/>
                    <a:lumOff val="25000"/>
                  </a:prstClr>
                </a:solidFill>
                <a:latin typeface="Meiryo"/>
              </a:rPr>
              <a:t>st</a:t>
            </a:r>
            <a:r>
              <a:rPr lang="en-US" sz="1600" dirty="0">
                <a:solidFill>
                  <a:prstClr val="black">
                    <a:lumMod val="75000"/>
                    <a:lumOff val="25000"/>
                  </a:prstClr>
                </a:solidFill>
                <a:latin typeface="Meiryo"/>
              </a:rPr>
              <a:t> century and secondarily it refers to mature people entrusted with the care of groups of people. Mark 10:43-45 frames the nature of their service in the church</a:t>
            </a:r>
          </a:p>
        </p:txBody>
      </p:sp>
      <p:sp>
        <p:nvSpPr>
          <p:cNvPr id="4" name="Slide Number Placeholder 3">
            <a:extLst>
              <a:ext uri="{FF2B5EF4-FFF2-40B4-BE49-F238E27FC236}">
                <a16:creationId xmlns:a16="http://schemas.microsoft.com/office/drawing/2014/main" id="{025E6E5C-6CBD-B6C2-B041-B50EBA7BE6AB}"/>
              </a:ext>
            </a:extLst>
          </p:cNvPr>
          <p:cNvSpPr>
            <a:spLocks noGrp="1"/>
          </p:cNvSpPr>
          <p:nvPr>
            <p:ph type="sldNum" sz="quarter" idx="12"/>
          </p:nvPr>
        </p:nvSpPr>
        <p:spPr/>
        <p:txBody>
          <a:bodyPr/>
          <a:lstStyle/>
          <a:p>
            <a:fld id="{FAEF9944-A4F6-4C59-AEBD-678D6480B8EA}" type="slidenum">
              <a:rPr lang="en-US" smtClean="0"/>
              <a:t>31</a:t>
            </a:fld>
            <a:endParaRPr lang="en-US" dirty="0"/>
          </a:p>
        </p:txBody>
      </p:sp>
    </p:spTree>
    <p:extLst>
      <p:ext uri="{BB962C8B-B14F-4D97-AF65-F5344CB8AC3E}">
        <p14:creationId xmlns:p14="http://schemas.microsoft.com/office/powerpoint/2010/main" val="3972831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642918" y="1952825"/>
            <a:ext cx="3411973" cy="3635693"/>
          </a:xfrm>
        </p:spPr>
        <p:txBody>
          <a:bodyPr>
            <a:normAutofit fontScale="90000"/>
          </a:bodyPr>
          <a:lstStyle/>
          <a:p>
            <a:pPr algn="ctr"/>
            <a:r>
              <a:rPr lang="en-US" dirty="0">
                <a:solidFill>
                  <a:schemeClr val="bg1"/>
                </a:solidFill>
              </a:rPr>
              <a:t>Introduction</a:t>
            </a:r>
            <a:br>
              <a:rPr lang="en-US" dirty="0">
                <a:solidFill>
                  <a:schemeClr val="bg1"/>
                </a:solidFill>
              </a:rPr>
            </a:br>
            <a:r>
              <a:rPr lang="en-US" dirty="0">
                <a:solidFill>
                  <a:schemeClr val="bg1"/>
                </a:solidFill>
              </a:rPr>
              <a:t>1 Timothy </a:t>
            </a:r>
            <a:br>
              <a:rPr lang="en-US" dirty="0">
                <a:solidFill>
                  <a:schemeClr val="bg1"/>
                </a:solidFill>
              </a:rPr>
            </a:br>
            <a:r>
              <a:rPr lang="en-US" dirty="0">
                <a:solidFill>
                  <a:schemeClr val="bg1"/>
                </a:solidFill>
              </a:rPr>
              <a:t>3:1-13 &amp; Titus 1:5-9</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7" y="1952825"/>
            <a:ext cx="7185193" cy="3635693"/>
          </a:xfrm>
        </p:spPr>
        <p:txBody>
          <a:bodyPr>
            <a:normAutofit fontScale="85000" lnSpcReduction="10000"/>
          </a:bodyPr>
          <a:lstStyle/>
          <a:p>
            <a:pPr algn="ctr"/>
            <a:r>
              <a:rPr lang="en-US" dirty="0"/>
              <a:t>Challenges of Interpreting These Texts</a:t>
            </a:r>
          </a:p>
          <a:p>
            <a:r>
              <a:rPr lang="en-US" dirty="0"/>
              <a:t>3. We access these texts through English translation(s).</a:t>
            </a:r>
          </a:p>
          <a:p>
            <a:r>
              <a:rPr lang="en-US" dirty="0"/>
              <a:t>   1 Tim 3:2</a:t>
            </a:r>
          </a:p>
          <a:p>
            <a:r>
              <a:rPr lang="en-US" sz="1400" dirty="0"/>
              <a:t>    KJV/NKJV	</a:t>
            </a:r>
            <a:r>
              <a:rPr lang="en-US" sz="1400" i="1" dirty="0"/>
              <a:t>be blameless</a:t>
            </a:r>
            <a:r>
              <a:rPr lang="en-US" sz="1400" dirty="0"/>
              <a:t>	    CEB    </a:t>
            </a:r>
            <a:r>
              <a:rPr lang="en-US" sz="1400" i="1" dirty="0"/>
              <a:t>be without fault</a:t>
            </a:r>
          </a:p>
          <a:p>
            <a:r>
              <a:rPr lang="en-US" sz="1400" dirty="0"/>
              <a:t>    ASV		</a:t>
            </a:r>
            <a:r>
              <a:rPr lang="en-US" sz="1400" i="1" dirty="0"/>
              <a:t>be without reproach  </a:t>
            </a:r>
            <a:r>
              <a:rPr lang="en-US" sz="1400" dirty="0"/>
              <a:t>Darby </a:t>
            </a:r>
            <a:r>
              <a:rPr lang="en-US" sz="1400" i="1" dirty="0"/>
              <a:t>be irreproachable</a:t>
            </a:r>
          </a:p>
          <a:p>
            <a:r>
              <a:rPr lang="en-US" sz="1400" dirty="0"/>
              <a:t>    NIV/NRSV/ESV	</a:t>
            </a:r>
            <a:r>
              <a:rPr lang="en-US" sz="1400" i="1" dirty="0"/>
              <a:t>be above reproach     </a:t>
            </a:r>
            <a:r>
              <a:rPr lang="en-US" sz="1400" dirty="0"/>
              <a:t>NIRV  </a:t>
            </a:r>
            <a:r>
              <a:rPr lang="en-US" sz="1400" i="1" dirty="0"/>
              <a:t>be free from blame</a:t>
            </a:r>
          </a:p>
          <a:p>
            <a:r>
              <a:rPr lang="en-US" sz="1400" dirty="0"/>
              <a:t>    NCV		</a:t>
            </a:r>
            <a:r>
              <a:rPr lang="en-US" sz="1400" i="1" dirty="0"/>
              <a:t>must not give people a reason to criticize</a:t>
            </a:r>
          </a:p>
          <a:p>
            <a:r>
              <a:rPr lang="en-US" sz="1400" dirty="0"/>
              <a:t>    </a:t>
            </a:r>
          </a:p>
          <a:p>
            <a:r>
              <a:rPr lang="en-US" sz="1400" dirty="0"/>
              <a:t>	Do these all mean the same thing?</a:t>
            </a:r>
          </a:p>
        </p:txBody>
      </p:sp>
      <p:sp>
        <p:nvSpPr>
          <p:cNvPr id="4" name="Slide Number Placeholder 3">
            <a:extLst>
              <a:ext uri="{FF2B5EF4-FFF2-40B4-BE49-F238E27FC236}">
                <a16:creationId xmlns:a16="http://schemas.microsoft.com/office/drawing/2014/main" id="{165A8B34-284F-E128-9EB7-54D57A4495BE}"/>
              </a:ext>
            </a:extLst>
          </p:cNvPr>
          <p:cNvSpPr>
            <a:spLocks noGrp="1"/>
          </p:cNvSpPr>
          <p:nvPr>
            <p:ph type="sldNum" sz="quarter" idx="12"/>
          </p:nvPr>
        </p:nvSpPr>
        <p:spPr/>
        <p:txBody>
          <a:bodyPr/>
          <a:lstStyle/>
          <a:p>
            <a:fld id="{FAEF9944-A4F6-4C59-AEBD-678D6480B8EA}" type="slidenum">
              <a:rPr lang="en-US" smtClean="0"/>
              <a:t>4</a:t>
            </a:fld>
            <a:endParaRPr lang="en-US" dirty="0"/>
          </a:p>
        </p:txBody>
      </p:sp>
    </p:spTree>
    <p:extLst>
      <p:ext uri="{BB962C8B-B14F-4D97-AF65-F5344CB8AC3E}">
        <p14:creationId xmlns:p14="http://schemas.microsoft.com/office/powerpoint/2010/main" val="1968211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Basic Principles of Biblical Interpretation</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7" y="1952825"/>
            <a:ext cx="7185193" cy="3635693"/>
          </a:xfrm>
        </p:spPr>
        <p:txBody>
          <a:bodyPr>
            <a:normAutofit/>
          </a:bodyPr>
          <a:lstStyle/>
          <a:p>
            <a:pPr algn="ctr"/>
            <a:r>
              <a:rPr lang="en-US" dirty="0"/>
              <a:t>Four Principles (There are others)</a:t>
            </a:r>
          </a:p>
          <a:p>
            <a:pPr marL="342900" indent="-342900">
              <a:buAutoNum type="arabicPeriod"/>
            </a:pPr>
            <a:r>
              <a:rPr lang="en-US" dirty="0"/>
              <a:t>Context determines meaning (literary, historical, canonical)</a:t>
            </a:r>
          </a:p>
          <a:p>
            <a:pPr marL="342900" indent="-342900">
              <a:buAutoNum type="arabicPeriod"/>
            </a:pPr>
            <a:r>
              <a:rPr lang="en-US" dirty="0"/>
              <a:t>Words have different meanings, but only one meaning in any single context (unless there is a play on words occurring). </a:t>
            </a:r>
          </a:p>
          <a:p>
            <a:pPr lvl="1"/>
            <a:r>
              <a:rPr lang="en-US" dirty="0"/>
              <a:t>	</a:t>
            </a:r>
            <a:r>
              <a:rPr lang="en-US" i="1" dirty="0"/>
              <a:t>pneuma </a:t>
            </a:r>
            <a:r>
              <a:rPr lang="en-US" dirty="0"/>
              <a:t>1Tim 3:16 – Spirit or spirit or 			immaterial nature?</a:t>
            </a:r>
          </a:p>
        </p:txBody>
      </p:sp>
      <p:sp>
        <p:nvSpPr>
          <p:cNvPr id="4" name="Slide Number Placeholder 3">
            <a:extLst>
              <a:ext uri="{FF2B5EF4-FFF2-40B4-BE49-F238E27FC236}">
                <a16:creationId xmlns:a16="http://schemas.microsoft.com/office/drawing/2014/main" id="{973F3139-8638-4029-D3A4-B696293AF8BE}"/>
              </a:ext>
            </a:extLst>
          </p:cNvPr>
          <p:cNvSpPr>
            <a:spLocks noGrp="1"/>
          </p:cNvSpPr>
          <p:nvPr>
            <p:ph type="sldNum" sz="quarter" idx="12"/>
          </p:nvPr>
        </p:nvSpPr>
        <p:spPr/>
        <p:txBody>
          <a:bodyPr/>
          <a:lstStyle/>
          <a:p>
            <a:fld id="{FAEF9944-A4F6-4C59-AEBD-678D6480B8EA}" type="slidenum">
              <a:rPr lang="en-US" smtClean="0"/>
              <a:t>5</a:t>
            </a:fld>
            <a:endParaRPr lang="en-US" dirty="0"/>
          </a:p>
        </p:txBody>
      </p:sp>
    </p:spTree>
    <p:extLst>
      <p:ext uri="{BB962C8B-B14F-4D97-AF65-F5344CB8AC3E}">
        <p14:creationId xmlns:p14="http://schemas.microsoft.com/office/powerpoint/2010/main" val="4149126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Basic Principles of Biblical Interpretation</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7" y="1952825"/>
            <a:ext cx="7185193" cy="3635693"/>
          </a:xfrm>
        </p:spPr>
        <p:txBody>
          <a:bodyPr>
            <a:normAutofit/>
          </a:bodyPr>
          <a:lstStyle/>
          <a:p>
            <a:pPr algn="ctr"/>
            <a:r>
              <a:rPr lang="en-US" dirty="0"/>
              <a:t>Four Principles (There are others)</a:t>
            </a:r>
          </a:p>
          <a:p>
            <a:r>
              <a:rPr lang="en-US" dirty="0"/>
              <a:t>3. The Holy Spirit continues to guide believers in their understanding, particularly through gifted teachers in the church.</a:t>
            </a:r>
          </a:p>
          <a:p>
            <a:r>
              <a:rPr lang="en-US" dirty="0"/>
              <a:t>4. We approach the task with teachable humility. We are always “learners” (or disciples) in our Christian experience. </a:t>
            </a:r>
          </a:p>
        </p:txBody>
      </p:sp>
      <p:sp>
        <p:nvSpPr>
          <p:cNvPr id="4" name="Slide Number Placeholder 3">
            <a:extLst>
              <a:ext uri="{FF2B5EF4-FFF2-40B4-BE49-F238E27FC236}">
                <a16:creationId xmlns:a16="http://schemas.microsoft.com/office/drawing/2014/main" id="{9008BB40-17C3-432C-3A28-74A5CB63755C}"/>
              </a:ext>
            </a:extLst>
          </p:cNvPr>
          <p:cNvSpPr>
            <a:spLocks noGrp="1"/>
          </p:cNvSpPr>
          <p:nvPr>
            <p:ph type="sldNum" sz="quarter" idx="12"/>
          </p:nvPr>
        </p:nvSpPr>
        <p:spPr/>
        <p:txBody>
          <a:bodyPr/>
          <a:lstStyle/>
          <a:p>
            <a:fld id="{FAEF9944-A4F6-4C59-AEBD-678D6480B8EA}" type="slidenum">
              <a:rPr lang="en-US" smtClean="0"/>
              <a:t>6</a:t>
            </a:fld>
            <a:endParaRPr lang="en-US" dirty="0"/>
          </a:p>
        </p:txBody>
      </p:sp>
    </p:spTree>
    <p:extLst>
      <p:ext uri="{BB962C8B-B14F-4D97-AF65-F5344CB8AC3E}">
        <p14:creationId xmlns:p14="http://schemas.microsoft.com/office/powerpoint/2010/main" val="2892610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First Text</a:t>
            </a:r>
            <a:br>
              <a:rPr lang="en-US" dirty="0">
                <a:solidFill>
                  <a:schemeClr val="bg1"/>
                </a:solidFill>
              </a:rPr>
            </a:br>
            <a:r>
              <a:rPr lang="en-US" dirty="0">
                <a:solidFill>
                  <a:schemeClr val="bg1"/>
                </a:solidFill>
              </a:rPr>
              <a:t>1 Tim 3:2 (5:7; 6:14)</a:t>
            </a:r>
            <a:br>
              <a:rPr lang="en-US" dirty="0">
                <a:solidFill>
                  <a:schemeClr val="bg1"/>
                </a:solidFill>
              </a:rPr>
            </a:br>
            <a:r>
              <a:rPr lang="en-US" dirty="0">
                <a:solidFill>
                  <a:schemeClr val="bg1"/>
                </a:solidFill>
              </a:rPr>
              <a:t>Tit 1:6-7 (1 Tim 3:10)</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7" y="1952825"/>
            <a:ext cx="7185193" cy="3635693"/>
          </a:xfrm>
        </p:spPr>
        <p:txBody>
          <a:bodyPr>
            <a:normAutofit fontScale="85000" lnSpcReduction="10000"/>
          </a:bodyPr>
          <a:lstStyle/>
          <a:p>
            <a:pPr algn="ctr"/>
            <a:r>
              <a:rPr lang="en-US" dirty="0"/>
              <a:t>“being above reproach” </a:t>
            </a:r>
          </a:p>
          <a:p>
            <a:pPr marL="342900" indent="-342900">
              <a:buAutoNum type="arabicPeriod"/>
            </a:pPr>
            <a:r>
              <a:rPr lang="en-US" dirty="0"/>
              <a:t>First qualification Paul mentions: </a:t>
            </a:r>
          </a:p>
          <a:p>
            <a:r>
              <a:rPr lang="en-US" dirty="0"/>
              <a:t>      1 Tim 3:2 (</a:t>
            </a:r>
            <a:r>
              <a:rPr lang="en-US" i="1" dirty="0" err="1"/>
              <a:t>anepilēmptos</a:t>
            </a:r>
            <a:r>
              <a:rPr lang="en-US" dirty="0"/>
              <a:t>) [1 Tim 5:7; 6:14] </a:t>
            </a:r>
          </a:p>
          <a:p>
            <a:r>
              <a:rPr lang="en-US" dirty="0"/>
              <a:t>      Tit 1:6 (</a:t>
            </a:r>
            <a:r>
              <a:rPr lang="en-US" i="1" dirty="0" err="1"/>
              <a:t>anegklētos</a:t>
            </a:r>
            <a:r>
              <a:rPr lang="en-US" dirty="0"/>
              <a:t>) [1 Tim 3:10; 1 Cor 1:8; Col 1:22]</a:t>
            </a:r>
          </a:p>
          <a:p>
            <a:r>
              <a:rPr lang="en-US" dirty="0"/>
              <a:t>       Both terms only used by Paul in the NT, but they occur in secular sources. They describe believers in general as well as potential leaders. They are synonyms and describe someone who is not open to a charge or accusation in the public domain. </a:t>
            </a:r>
          </a:p>
        </p:txBody>
      </p:sp>
      <p:sp>
        <p:nvSpPr>
          <p:cNvPr id="4" name="Slide Number Placeholder 3">
            <a:extLst>
              <a:ext uri="{FF2B5EF4-FFF2-40B4-BE49-F238E27FC236}">
                <a16:creationId xmlns:a16="http://schemas.microsoft.com/office/drawing/2014/main" id="{CFCCAF67-2524-7286-E263-DBB52D052A71}"/>
              </a:ext>
            </a:extLst>
          </p:cNvPr>
          <p:cNvSpPr>
            <a:spLocks noGrp="1"/>
          </p:cNvSpPr>
          <p:nvPr>
            <p:ph type="sldNum" sz="quarter" idx="12"/>
          </p:nvPr>
        </p:nvSpPr>
        <p:spPr/>
        <p:txBody>
          <a:bodyPr/>
          <a:lstStyle/>
          <a:p>
            <a:fld id="{FAEF9944-A4F6-4C59-AEBD-678D6480B8EA}" type="slidenum">
              <a:rPr lang="en-US" smtClean="0"/>
              <a:t>7</a:t>
            </a:fld>
            <a:endParaRPr lang="en-US" dirty="0"/>
          </a:p>
        </p:txBody>
      </p:sp>
    </p:spTree>
    <p:extLst>
      <p:ext uri="{BB962C8B-B14F-4D97-AF65-F5344CB8AC3E}">
        <p14:creationId xmlns:p14="http://schemas.microsoft.com/office/powerpoint/2010/main" val="4283639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First Text</a:t>
            </a:r>
            <a:br>
              <a:rPr lang="en-US" dirty="0">
                <a:solidFill>
                  <a:schemeClr val="bg1"/>
                </a:solidFill>
              </a:rPr>
            </a:br>
            <a:r>
              <a:rPr lang="en-US" dirty="0">
                <a:solidFill>
                  <a:schemeClr val="bg1"/>
                </a:solidFill>
              </a:rPr>
              <a:t>1 Tim 3:2 (5:7; 6:14)</a:t>
            </a:r>
            <a:br>
              <a:rPr lang="en-US" dirty="0">
                <a:solidFill>
                  <a:schemeClr val="bg1"/>
                </a:solidFill>
              </a:rPr>
            </a:br>
            <a:r>
              <a:rPr lang="en-US" dirty="0">
                <a:solidFill>
                  <a:schemeClr val="bg1"/>
                </a:solidFill>
              </a:rPr>
              <a:t>Tit 1:6-7 (1 Tim 3:10)</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600575" y="1952825"/>
            <a:ext cx="7448550" cy="3635693"/>
          </a:xfrm>
        </p:spPr>
        <p:txBody>
          <a:bodyPr>
            <a:noAutofit/>
          </a:bodyPr>
          <a:lstStyle/>
          <a:p>
            <a:pPr algn="ctr"/>
            <a:endParaRPr lang="en-US" sz="1400" dirty="0"/>
          </a:p>
          <a:p>
            <a:pPr algn="ctr"/>
            <a:endParaRPr lang="en-US" sz="1400" dirty="0"/>
          </a:p>
          <a:p>
            <a:pPr algn="ctr"/>
            <a:r>
              <a:rPr lang="en-US" sz="1400" dirty="0"/>
              <a:t>“being above reproach” </a:t>
            </a:r>
          </a:p>
          <a:p>
            <a:pPr marL="342900" indent="-342900">
              <a:buAutoNum type="arabicPeriod"/>
            </a:pPr>
            <a:r>
              <a:rPr lang="en-US" sz="1400" dirty="0"/>
              <a:t>First qualification Paul mentions: </a:t>
            </a:r>
          </a:p>
          <a:p>
            <a:r>
              <a:rPr lang="en-US" sz="1400" dirty="0"/>
              <a:t>Secular usage</a:t>
            </a:r>
          </a:p>
          <a:p>
            <a:r>
              <a:rPr lang="en-US" sz="1400" dirty="0"/>
              <a:t>	to be above public criticism, to possess a good 	reputation (Isocrates, a 5-4</a:t>
            </a:r>
            <a:r>
              <a:rPr lang="en-US" sz="1400" baseline="30000" dirty="0"/>
              <a:t>th</a:t>
            </a:r>
            <a:r>
              <a:rPr lang="en-US" sz="1400" dirty="0"/>
              <a:t> cent. BCE 	lawyer/orator). </a:t>
            </a:r>
          </a:p>
          <a:p>
            <a:r>
              <a:rPr lang="en-US" sz="1400" dirty="0"/>
              <a:t>	to avoid public complaints, public censure (Xenophon, 	5</a:t>
            </a:r>
            <a:r>
              <a:rPr lang="en-US" sz="1400" baseline="30000" dirty="0"/>
              <a:t>th</a:t>
            </a:r>
            <a:r>
              <a:rPr lang="en-US" sz="1400" dirty="0"/>
              <a:t> cent. BCE historian). He characterizes 	Socrates who laments that working in public leaves 	one open to censure because of real or imagined 	mistakes (</a:t>
            </a:r>
            <a:r>
              <a:rPr lang="en-US" sz="1400" i="1" dirty="0" err="1"/>
              <a:t>hamartein</a:t>
            </a:r>
            <a:r>
              <a:rPr lang="en-US" sz="1400" dirty="0"/>
              <a:t>).</a:t>
            </a:r>
          </a:p>
          <a:p>
            <a:endParaRPr lang="en-US" sz="1400" dirty="0"/>
          </a:p>
          <a:p>
            <a:r>
              <a:rPr lang="en-US" sz="1400" dirty="0"/>
              <a:t>      </a:t>
            </a:r>
          </a:p>
        </p:txBody>
      </p:sp>
      <p:sp>
        <p:nvSpPr>
          <p:cNvPr id="4" name="Slide Number Placeholder 3">
            <a:extLst>
              <a:ext uri="{FF2B5EF4-FFF2-40B4-BE49-F238E27FC236}">
                <a16:creationId xmlns:a16="http://schemas.microsoft.com/office/drawing/2014/main" id="{1C890336-5670-283A-5397-AA2398D6717F}"/>
              </a:ext>
            </a:extLst>
          </p:cNvPr>
          <p:cNvSpPr>
            <a:spLocks noGrp="1"/>
          </p:cNvSpPr>
          <p:nvPr>
            <p:ph type="sldNum" sz="quarter" idx="12"/>
          </p:nvPr>
        </p:nvSpPr>
        <p:spPr/>
        <p:txBody>
          <a:bodyPr/>
          <a:lstStyle/>
          <a:p>
            <a:fld id="{FAEF9944-A4F6-4C59-AEBD-678D6480B8EA}" type="slidenum">
              <a:rPr lang="en-US" smtClean="0"/>
              <a:t>8</a:t>
            </a:fld>
            <a:endParaRPr lang="en-US" dirty="0"/>
          </a:p>
        </p:txBody>
      </p:sp>
    </p:spTree>
    <p:extLst>
      <p:ext uri="{BB962C8B-B14F-4D97-AF65-F5344CB8AC3E}">
        <p14:creationId xmlns:p14="http://schemas.microsoft.com/office/powerpoint/2010/main" val="3798702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9">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85243-A183-2DCA-C79C-B2ED61FDBB5E}"/>
              </a:ext>
            </a:extLst>
          </p:cNvPr>
          <p:cNvSpPr>
            <a:spLocks noGrp="1"/>
          </p:cNvSpPr>
          <p:nvPr>
            <p:ph type="title"/>
          </p:nvPr>
        </p:nvSpPr>
        <p:spPr>
          <a:xfrm>
            <a:off x="409576" y="1952825"/>
            <a:ext cx="3645316" cy="3635693"/>
          </a:xfrm>
        </p:spPr>
        <p:txBody>
          <a:bodyPr>
            <a:normAutofit fontScale="90000"/>
          </a:bodyPr>
          <a:lstStyle/>
          <a:p>
            <a:pPr algn="ctr"/>
            <a:r>
              <a:rPr lang="en-US" dirty="0">
                <a:solidFill>
                  <a:schemeClr val="bg1"/>
                </a:solidFill>
              </a:rPr>
              <a:t>First Text</a:t>
            </a:r>
            <a:br>
              <a:rPr lang="en-US" dirty="0">
                <a:solidFill>
                  <a:schemeClr val="bg1"/>
                </a:solidFill>
              </a:rPr>
            </a:br>
            <a:r>
              <a:rPr lang="en-US" dirty="0">
                <a:solidFill>
                  <a:schemeClr val="bg1"/>
                </a:solidFill>
              </a:rPr>
              <a:t>1 Tim 3:2 (5:7; 6:14)</a:t>
            </a:r>
            <a:br>
              <a:rPr lang="en-US" dirty="0">
                <a:solidFill>
                  <a:schemeClr val="bg1"/>
                </a:solidFill>
              </a:rPr>
            </a:br>
            <a:r>
              <a:rPr lang="en-US" dirty="0">
                <a:solidFill>
                  <a:schemeClr val="bg1"/>
                </a:solidFill>
              </a:rPr>
              <a:t>Tit 1:6-7 (1 Tim 3:10)</a:t>
            </a:r>
          </a:p>
        </p:txBody>
      </p:sp>
      <p:sp>
        <p:nvSpPr>
          <p:cNvPr id="28" name="Rectangle 11">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3">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5">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9">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1">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B3E3D9-788E-55AB-3215-0371C93D2958}"/>
              </a:ext>
            </a:extLst>
          </p:cNvPr>
          <p:cNvSpPr>
            <a:spLocks noGrp="1"/>
          </p:cNvSpPr>
          <p:nvPr>
            <p:ph idx="1"/>
          </p:nvPr>
        </p:nvSpPr>
        <p:spPr>
          <a:xfrm>
            <a:off x="4797257" y="1952825"/>
            <a:ext cx="7185193" cy="3635693"/>
          </a:xfrm>
        </p:spPr>
        <p:txBody>
          <a:bodyPr>
            <a:noAutofit/>
          </a:bodyPr>
          <a:lstStyle/>
          <a:p>
            <a:pPr algn="ctr"/>
            <a:endParaRPr lang="en-US" sz="1400" dirty="0"/>
          </a:p>
          <a:p>
            <a:pPr algn="ctr"/>
            <a:endParaRPr lang="en-US" sz="1400" dirty="0"/>
          </a:p>
          <a:p>
            <a:pPr algn="ctr"/>
            <a:r>
              <a:rPr lang="en-US" sz="1400" dirty="0"/>
              <a:t>“being above reproach” </a:t>
            </a:r>
          </a:p>
          <a:p>
            <a:pPr marL="342900" indent="-342900">
              <a:buAutoNum type="arabicPeriod"/>
            </a:pPr>
            <a:r>
              <a:rPr lang="en-US" sz="1400" dirty="0"/>
              <a:t>First qualification Paul mentions: </a:t>
            </a:r>
          </a:p>
          <a:p>
            <a:r>
              <a:rPr lang="en-US" sz="1400" dirty="0"/>
              <a:t>Secular usage</a:t>
            </a:r>
          </a:p>
          <a:p>
            <a:r>
              <a:rPr lang="en-US" sz="1400" dirty="0"/>
              <a:t>	It describes people who have done nothing to incur public recriminations. </a:t>
            </a:r>
          </a:p>
          <a:p>
            <a:r>
              <a:rPr lang="en-US" sz="1400" dirty="0"/>
              <a:t>	Usage in 1 Cor 1:8 and Col 1:22 – believers at the Second Coming will be </a:t>
            </a:r>
            <a:r>
              <a:rPr lang="en-US" sz="1400" i="1" dirty="0" err="1"/>
              <a:t>anegklētos</a:t>
            </a:r>
            <a:r>
              <a:rPr lang="en-US" sz="1400" dirty="0"/>
              <a:t>, that is no charge of wrongdoing can be laid against them.</a:t>
            </a:r>
          </a:p>
          <a:p>
            <a:r>
              <a:rPr lang="en-US" sz="1400" dirty="0"/>
              <a:t>      </a:t>
            </a:r>
          </a:p>
        </p:txBody>
      </p:sp>
      <p:sp>
        <p:nvSpPr>
          <p:cNvPr id="4" name="Slide Number Placeholder 3">
            <a:extLst>
              <a:ext uri="{FF2B5EF4-FFF2-40B4-BE49-F238E27FC236}">
                <a16:creationId xmlns:a16="http://schemas.microsoft.com/office/drawing/2014/main" id="{74A3AB38-9858-1C38-4EDE-ED5CB068B484}"/>
              </a:ext>
            </a:extLst>
          </p:cNvPr>
          <p:cNvSpPr>
            <a:spLocks noGrp="1"/>
          </p:cNvSpPr>
          <p:nvPr>
            <p:ph type="sldNum" sz="quarter" idx="12"/>
          </p:nvPr>
        </p:nvSpPr>
        <p:spPr/>
        <p:txBody>
          <a:bodyPr/>
          <a:lstStyle/>
          <a:p>
            <a:fld id="{FAEF9944-A4F6-4C59-AEBD-678D6480B8EA}" type="slidenum">
              <a:rPr lang="en-US" smtClean="0"/>
              <a:t>9</a:t>
            </a:fld>
            <a:endParaRPr lang="en-US" dirty="0"/>
          </a:p>
        </p:txBody>
      </p:sp>
    </p:spTree>
    <p:extLst>
      <p:ext uri="{BB962C8B-B14F-4D97-AF65-F5344CB8AC3E}">
        <p14:creationId xmlns:p14="http://schemas.microsoft.com/office/powerpoint/2010/main" val="2059255785"/>
      </p:ext>
    </p:extLst>
  </p:cSld>
  <p:clrMapOvr>
    <a:masterClrMapping/>
  </p:clrMapOvr>
</p:sld>
</file>

<file path=ppt/theme/theme1.xml><?xml version="1.0" encoding="utf-8"?>
<a:theme xmlns:a="http://schemas.openxmlformats.org/drawingml/2006/main" name="ShojiVTI">
  <a:themeElements>
    <a:clrScheme name="Shoji">
      <a:dk1>
        <a:sysClr val="windowText" lastClr="000000"/>
      </a:dk1>
      <a:lt1>
        <a:sysClr val="window" lastClr="FFFFFF"/>
      </a:lt1>
      <a:dk2>
        <a:srgbClr val="595460"/>
      </a:dk2>
      <a:lt2>
        <a:srgbClr val="EBEDEB"/>
      </a:lt2>
      <a:accent1>
        <a:srgbClr val="97A7B8"/>
      </a:accent1>
      <a:accent2>
        <a:srgbClr val="A5B592"/>
      </a:accent2>
      <a:accent3>
        <a:srgbClr val="CED228"/>
      </a:accent3>
      <a:accent4>
        <a:srgbClr val="D1C499"/>
      </a:accent4>
      <a:accent5>
        <a:srgbClr val="BDB3B6"/>
      </a:accent5>
      <a:accent6>
        <a:srgbClr val="C5A98D"/>
      </a:accent6>
      <a:hlink>
        <a:srgbClr val="CC9900"/>
      </a:hlink>
      <a:folHlink>
        <a:srgbClr val="96A9A9"/>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ojiVTI" id="{00D0DDEB-E771-48E5-9E96-0647434F08B1}" vid="{9D22D596-7FD0-4F89-958C-AD79A09491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3951</TotalTime>
  <Words>3329</Words>
  <Application>Microsoft Office PowerPoint</Application>
  <PresentationFormat>Widescreen</PresentationFormat>
  <Paragraphs>198</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Meiryo</vt:lpstr>
      <vt:lpstr>Calibri</vt:lpstr>
      <vt:lpstr>Corbel</vt:lpstr>
      <vt:lpstr>ShojiVTI</vt:lpstr>
      <vt:lpstr>Paul’s advice to timothy and titus about the qualities potential church leaders should demonstrate</vt:lpstr>
      <vt:lpstr>Introduction 1 Timothy  3:1-13 &amp; Titus 1:5-9</vt:lpstr>
      <vt:lpstr>Introduction 1 Timothy  3:1-13 &amp; Titus 1:5-9</vt:lpstr>
      <vt:lpstr>Introduction 1 Timothy  3:1-13 &amp; Titus 1:5-9</vt:lpstr>
      <vt:lpstr>Basic Principles of Biblical Interpretation</vt:lpstr>
      <vt:lpstr>Basic Principles of Biblical Interpretation</vt:lpstr>
      <vt:lpstr>First Text 1 Tim 3:2 (5:7; 6:14) Tit 1:6-7 (1 Tim 3:10)</vt:lpstr>
      <vt:lpstr>First Text 1 Tim 3:2 (5:7; 6:14) Tit 1:6-7 (1 Tim 3:10)</vt:lpstr>
      <vt:lpstr>First Text 1 Tim 3:2 (5:7; 6:14) Tit 1:6-7 (1 Tim 3:10)</vt:lpstr>
      <vt:lpstr>First Text 1 Tim 3:2 (5:7; 6:14) Tit 1:6-7 (1 Tim 3:10)</vt:lpstr>
      <vt:lpstr>First Text 1 Tim 3:2 (5:7; 6:14) Tit 1:6-7 (1 Tim 3:10)</vt:lpstr>
      <vt:lpstr>Second Text: 1 Tim 3:2, 12; 5:9; Tit 1:6</vt:lpstr>
      <vt:lpstr>Second Text: 1 Tim 3:2, 12; 5:9; Tit 1:6</vt:lpstr>
      <vt:lpstr>Second Text: 1 Tim 3:2, 12; 5:9; Tit 1:6</vt:lpstr>
      <vt:lpstr>Second Text: 1 Tim 3:2, 12; 5:9; Tit 1:6</vt:lpstr>
      <vt:lpstr>Second Text: 1 Tim 3:2, 12; 5:9; Tit 1:6</vt:lpstr>
      <vt:lpstr>Third Text: 1 Tim 3:4-5 </vt:lpstr>
      <vt:lpstr>Third Text: 1 Tim 3:4-5 </vt:lpstr>
      <vt:lpstr>Third Text: 1 Tim 3:4-5 </vt:lpstr>
      <vt:lpstr>Third Text: 1 Tim 3:4-5 </vt:lpstr>
      <vt:lpstr>Third Text: 1 Tim 3:4-5 </vt:lpstr>
      <vt:lpstr>Third Text: 1 Tim 3:4-5 </vt:lpstr>
      <vt:lpstr>Third Text: 1 Tim 3:4-5 </vt:lpstr>
      <vt:lpstr>Fourth Question: presbuteros (1 Tim 5:1-2, 19; Tit 1:5) </vt:lpstr>
      <vt:lpstr>Fourth Question: presbuteros (1 Tim 5:1-2, 19; Tit 1:5) </vt:lpstr>
      <vt:lpstr>Fourth Question: presbuteros (1 Tim 5:1-2, 19; Tit 1:5) </vt:lpstr>
      <vt:lpstr>Fourth Question: presbuteros (1 Tim 5:1-2, 19; Tit 1:5) </vt:lpstr>
      <vt:lpstr>Fourth Question: presbuteros (1 Tim 5:1-2, 19; Tit 1:5) </vt:lpstr>
      <vt:lpstr>Fourth Question: presbuteros (1 Tim 5:1-2, 19; Tit 1:5) </vt:lpstr>
      <vt:lpstr>Fourth Question: presbuteros (1 Tim 5:1-2, 19; Tit 1:5) </vt:lpstr>
      <vt:lpstr>Fourth Question: presbuteros (1 Tim 5:1-2, 19; Tit 1:5) </vt:lpstr>
    </vt:vector>
  </TitlesOfParts>
  <Company>TWU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Paul’s advice to timothy and titus about the qualities potential church leaders should demonstrate</dc:title>
  <dc:creator>Larry Perkins</dc:creator>
  <cp:lastModifiedBy>Larry Perkins</cp:lastModifiedBy>
  <cp:revision>2</cp:revision>
  <cp:lastPrinted>2025-09-27T17:49:34Z</cp:lastPrinted>
  <dcterms:created xsi:type="dcterms:W3CDTF">2025-09-24T23:57:53Z</dcterms:created>
  <dcterms:modified xsi:type="dcterms:W3CDTF">2025-09-27T17:49:41Z</dcterms:modified>
</cp:coreProperties>
</file>