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41" r:id="rId1"/>
    <p:sldMasterId id="2147483953" r:id="rId2"/>
    <p:sldMasterId id="2147483984" r:id="rId3"/>
  </p:sldMasterIdLst>
  <p:notesMasterIdLst>
    <p:notesMasterId r:id="rId44"/>
  </p:notesMasterIdLst>
  <p:sldIdLst>
    <p:sldId id="286" r:id="rId4"/>
    <p:sldId id="348" r:id="rId5"/>
    <p:sldId id="321" r:id="rId6"/>
    <p:sldId id="346" r:id="rId7"/>
    <p:sldId id="284" r:id="rId8"/>
    <p:sldId id="278" r:id="rId9"/>
    <p:sldId id="292" r:id="rId10"/>
    <p:sldId id="279" r:id="rId11"/>
    <p:sldId id="293" r:id="rId12"/>
    <p:sldId id="316" r:id="rId13"/>
    <p:sldId id="288" r:id="rId14"/>
    <p:sldId id="291" r:id="rId15"/>
    <p:sldId id="300" r:id="rId16"/>
    <p:sldId id="269" r:id="rId17"/>
    <p:sldId id="307" r:id="rId18"/>
    <p:sldId id="306" r:id="rId19"/>
    <p:sldId id="308" r:id="rId20"/>
    <p:sldId id="310" r:id="rId21"/>
    <p:sldId id="313" r:id="rId22"/>
    <p:sldId id="312" r:id="rId23"/>
    <p:sldId id="341" r:id="rId24"/>
    <p:sldId id="335" r:id="rId25"/>
    <p:sldId id="336" r:id="rId26"/>
    <p:sldId id="347" r:id="rId27"/>
    <p:sldId id="338" r:id="rId28"/>
    <p:sldId id="337" r:id="rId29"/>
    <p:sldId id="339" r:id="rId30"/>
    <p:sldId id="340" r:id="rId31"/>
    <p:sldId id="342" r:id="rId32"/>
    <p:sldId id="326" r:id="rId33"/>
    <p:sldId id="328" r:id="rId34"/>
    <p:sldId id="327" r:id="rId35"/>
    <p:sldId id="331" r:id="rId36"/>
    <p:sldId id="330" r:id="rId37"/>
    <p:sldId id="343" r:id="rId38"/>
    <p:sldId id="314" r:id="rId39"/>
    <p:sldId id="256" r:id="rId40"/>
    <p:sldId id="319" r:id="rId41"/>
    <p:sldId id="320" r:id="rId42"/>
    <p:sldId id="315"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576D"/>
    <a:srgbClr val="003A70"/>
    <a:srgbClr val="5E8AB4"/>
    <a:srgbClr val="FF7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20"/>
    <p:restoredTop sz="95055"/>
  </p:normalViewPr>
  <p:slideViewPr>
    <p:cSldViewPr snapToGrid="0" snapToObjects="1">
      <p:cViewPr varScale="1">
        <p:scale>
          <a:sx n="122" d="100"/>
          <a:sy n="122" d="100"/>
        </p:scale>
        <p:origin x="232"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806437501763893"/>
          <c:y val="0.13535992133523622"/>
          <c:w val="0.83014349031842716"/>
          <c:h val="0.79690278288306193"/>
        </c:manualLayout>
      </c:layout>
      <c:barChart>
        <c:barDir val="col"/>
        <c:grouping val="clustered"/>
        <c:varyColors val="0"/>
        <c:ser>
          <c:idx val="0"/>
          <c:order val="0"/>
          <c:tx>
            <c:strRef>
              <c:f>Sheet1!$B$1</c:f>
              <c:strCache>
                <c:ptCount val="1"/>
                <c:pt idx="0">
                  <c:v>1950</c:v>
                </c:pt>
              </c:strCache>
            </c:strRef>
          </c:tx>
          <c:spPr>
            <a:solidFill>
              <a:srgbClr val="7E808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71030</c:v>
                </c:pt>
              </c:numCache>
            </c:numRef>
          </c:val>
          <c:extLst>
            <c:ext xmlns:c16="http://schemas.microsoft.com/office/drawing/2014/chart" uri="{C3380CC4-5D6E-409C-BE32-E72D297353CC}">
              <c16:uniqueId val="{00000000-44A9-4E04-8495-595392332318}"/>
            </c:ext>
          </c:extLst>
        </c:ser>
        <c:ser>
          <c:idx val="1"/>
          <c:order val="1"/>
          <c:tx>
            <c:strRef>
              <c:f>Sheet1!$D$1</c:f>
              <c:strCache>
                <c:ptCount val="1"/>
                <c:pt idx="0">
                  <c:v>1980</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183253</c:v>
                </c:pt>
              </c:numCache>
            </c:numRef>
          </c:val>
          <c:extLst>
            <c:ext xmlns:c16="http://schemas.microsoft.com/office/drawing/2014/chart" uri="{C3380CC4-5D6E-409C-BE32-E72D297353CC}">
              <c16:uniqueId val="{00000001-44A9-4E04-8495-595392332318}"/>
            </c:ext>
          </c:extLst>
        </c:ser>
        <c:ser>
          <c:idx val="2"/>
          <c:order val="2"/>
          <c:tx>
            <c:strRef>
              <c:f>Sheet1!$E$1</c:f>
              <c:strCache>
                <c:ptCount val="1"/>
                <c:pt idx="0">
                  <c:v>2000</c:v>
                </c:pt>
              </c:strCache>
            </c:strRef>
          </c:tx>
          <c:spPr>
            <a:solidFill>
              <a:srgbClr val="13B5EA"/>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515537</c:v>
                </c:pt>
              </c:numCache>
            </c:numRef>
          </c:val>
          <c:extLst>
            <c:ext xmlns:c16="http://schemas.microsoft.com/office/drawing/2014/chart" uri="{C3380CC4-5D6E-409C-BE32-E72D297353CC}">
              <c16:uniqueId val="{00000002-44A9-4E04-8495-595392332318}"/>
            </c:ext>
          </c:extLst>
        </c:ser>
        <c:ser>
          <c:idx val="3"/>
          <c:order val="3"/>
          <c:tx>
            <c:strRef>
              <c:f>Sheet1!$F$1</c:f>
              <c:strCache>
                <c:ptCount val="1"/>
                <c:pt idx="0">
                  <c:v>2023</c:v>
                </c:pt>
              </c:strCache>
            </c:strRef>
          </c:tx>
          <c:spPr>
            <a:solidFill>
              <a:srgbClr val="C1D82F"/>
            </a:solidFill>
            <a:ln>
              <a:noFill/>
            </a:ln>
            <a:effectLst/>
          </c:spPr>
          <c:invertIfNegative val="0"/>
          <c:dLbls>
            <c:dLbl>
              <c:idx val="0"/>
              <c:tx>
                <c:rich>
                  <a:bodyPr/>
                  <a:lstStyle/>
                  <a:p>
                    <a:r>
                      <a:rPr lang="en-US" dirty="0"/>
                      <a:t>1,654,496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44A9-4E04-8495-595392332318}"/>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#,##0</c:formatCode>
                <c:ptCount val="1"/>
                <c:pt idx="0">
                  <c:v>1654496</c:v>
                </c:pt>
              </c:numCache>
            </c:numRef>
          </c:val>
          <c:extLst>
            <c:ext xmlns:c16="http://schemas.microsoft.com/office/drawing/2014/chart" uri="{C3380CC4-5D6E-409C-BE32-E72D297353CC}">
              <c16:uniqueId val="{00000003-44A9-4E04-8495-595392332318}"/>
            </c:ext>
          </c:extLst>
        </c:ser>
        <c:dLbls>
          <c:dLblPos val="outEnd"/>
          <c:showLegendKey val="0"/>
          <c:showVal val="1"/>
          <c:showCatName val="0"/>
          <c:showSerName val="0"/>
          <c:showPercent val="0"/>
          <c:showBubbleSize val="0"/>
        </c:dLbls>
        <c:gapWidth val="150"/>
        <c:axId val="474864264"/>
        <c:axId val="474864656"/>
      </c:barChart>
      <c:catAx>
        <c:axId val="474864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74864656"/>
        <c:crossesAt val="0"/>
        <c:auto val="1"/>
        <c:lblAlgn val="ctr"/>
        <c:lblOffset val="100"/>
        <c:noMultiLvlLbl val="0"/>
      </c:catAx>
      <c:valAx>
        <c:axId val="474864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474864264"/>
        <c:crosses val="autoZero"/>
        <c:crossBetween val="between"/>
      </c:valAx>
      <c:spPr>
        <a:noFill/>
        <a:ln>
          <a:noFill/>
        </a:ln>
        <a:effectLst/>
      </c:spPr>
    </c:plotArea>
    <c:legend>
      <c:legendPos val="b"/>
      <c:layout>
        <c:manualLayout>
          <c:xMode val="edge"/>
          <c:yMode val="edge"/>
          <c:x val="0.25436147094516409"/>
          <c:y val="0.92542862183920349"/>
          <c:w val="0.63464623373691187"/>
          <c:h val="7.4571378160796495E-2"/>
        </c:manualLayout>
      </c:layout>
      <c:overlay val="1"/>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baseline="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F05363-265D-5F42-9260-CB4436D6FBEE}" type="datetimeFigureOut">
              <a:rPr lang="en-US" smtClean="0"/>
              <a:t>5/8/26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B65D00-E792-604A-84DF-E7902FDCB407}" type="slidenum">
              <a:rPr lang="en-US" smtClean="0"/>
              <a:t>‹#›</a:t>
            </a:fld>
            <a:endParaRPr lang="en-US"/>
          </a:p>
        </p:txBody>
      </p:sp>
    </p:spTree>
    <p:extLst>
      <p:ext uri="{BB962C8B-B14F-4D97-AF65-F5344CB8AC3E}">
        <p14:creationId xmlns:p14="http://schemas.microsoft.com/office/powerpoint/2010/main" val="1319487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F6C52-D910-2645-898F-D973A41BB6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PT"/>
          </a:p>
        </p:txBody>
      </p:sp>
      <p:sp>
        <p:nvSpPr>
          <p:cNvPr id="3" name="Subtitle 2">
            <a:extLst>
              <a:ext uri="{FF2B5EF4-FFF2-40B4-BE49-F238E27FC236}">
                <a16:creationId xmlns:a16="http://schemas.microsoft.com/office/drawing/2014/main" id="{9B4DAB90-16DF-3E4E-B294-FF2AC1C06C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PT"/>
          </a:p>
        </p:txBody>
      </p:sp>
      <p:sp>
        <p:nvSpPr>
          <p:cNvPr id="4" name="Date Placeholder 3">
            <a:extLst>
              <a:ext uri="{FF2B5EF4-FFF2-40B4-BE49-F238E27FC236}">
                <a16:creationId xmlns:a16="http://schemas.microsoft.com/office/drawing/2014/main" id="{D2B4B854-981E-E04B-9AAA-15B5EDFD881F}"/>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5" name="Footer Placeholder 4">
            <a:extLst>
              <a:ext uri="{FF2B5EF4-FFF2-40B4-BE49-F238E27FC236}">
                <a16:creationId xmlns:a16="http://schemas.microsoft.com/office/drawing/2014/main" id="{511692D5-7F74-DD45-9B52-3541A3EB3BE4}"/>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321AFA31-085D-8541-976F-108CA99A4A76}"/>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2728249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E84A5-6C80-2945-B93A-CD50186A853F}"/>
              </a:ext>
            </a:extLst>
          </p:cNvPr>
          <p:cNvSpPr>
            <a:spLocks noGrp="1"/>
          </p:cNvSpPr>
          <p:nvPr>
            <p:ph type="title"/>
          </p:nvPr>
        </p:nvSpPr>
        <p:spPr/>
        <p:txBody>
          <a:bodyPr/>
          <a:lstStyle/>
          <a:p>
            <a:r>
              <a:rPr lang="en-US"/>
              <a:t>Click to edit Master title style</a:t>
            </a:r>
            <a:endParaRPr lang="pt-PT"/>
          </a:p>
        </p:txBody>
      </p:sp>
      <p:sp>
        <p:nvSpPr>
          <p:cNvPr id="3" name="Vertical Text Placeholder 2">
            <a:extLst>
              <a:ext uri="{FF2B5EF4-FFF2-40B4-BE49-F238E27FC236}">
                <a16:creationId xmlns:a16="http://schemas.microsoft.com/office/drawing/2014/main" id="{8B0156A5-BF7B-684F-88F2-D09153CC376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a:extLst>
              <a:ext uri="{FF2B5EF4-FFF2-40B4-BE49-F238E27FC236}">
                <a16:creationId xmlns:a16="http://schemas.microsoft.com/office/drawing/2014/main" id="{EDD2A22D-8292-A741-8995-A49985C8EE44}"/>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5" name="Footer Placeholder 4">
            <a:extLst>
              <a:ext uri="{FF2B5EF4-FFF2-40B4-BE49-F238E27FC236}">
                <a16:creationId xmlns:a16="http://schemas.microsoft.com/office/drawing/2014/main" id="{86A36DAC-554A-F040-AD29-B356A4E2180A}"/>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D5AB6B40-E51E-E343-911A-D8CFE4EB15AC}"/>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405071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095483-909F-A74C-A207-6B2E98E5898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PT"/>
          </a:p>
        </p:txBody>
      </p:sp>
      <p:sp>
        <p:nvSpPr>
          <p:cNvPr id="3" name="Vertical Text Placeholder 2">
            <a:extLst>
              <a:ext uri="{FF2B5EF4-FFF2-40B4-BE49-F238E27FC236}">
                <a16:creationId xmlns:a16="http://schemas.microsoft.com/office/drawing/2014/main" id="{12EBEF0B-EA2C-B648-ABBD-FD3ECBB6610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a:extLst>
              <a:ext uri="{FF2B5EF4-FFF2-40B4-BE49-F238E27FC236}">
                <a16:creationId xmlns:a16="http://schemas.microsoft.com/office/drawing/2014/main" id="{00779E24-064E-6642-ADE9-4E6B5DB7FB08}"/>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5" name="Footer Placeholder 4">
            <a:extLst>
              <a:ext uri="{FF2B5EF4-FFF2-40B4-BE49-F238E27FC236}">
                <a16:creationId xmlns:a16="http://schemas.microsoft.com/office/drawing/2014/main" id="{395D13F6-2E82-D647-B778-4916B81E146C}"/>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0724BE00-F6A5-9A47-BE25-721B6657D68E}"/>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236665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7AAB6F-D4B4-44F9-9249-0D2AC8781BDA}" type="datetimeFigureOut">
              <a:rPr lang="en-US" smtClean="0"/>
              <a:t>5/8/26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2821546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7AAB6F-D4B4-44F9-9249-0D2AC8781BDA}" type="datetimeFigureOut">
              <a:rPr lang="en-US" smtClean="0"/>
              <a:t>5/8/26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1901733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7AAB6F-D4B4-44F9-9249-0D2AC8781BDA}" type="datetimeFigureOut">
              <a:rPr lang="en-US" smtClean="0"/>
              <a:t>5/8/26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420749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7AAB6F-D4B4-44F9-9249-0D2AC8781BDA}" type="datetimeFigureOut">
              <a:rPr lang="en-US" smtClean="0"/>
              <a:t>5/8/26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833555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7AAB6F-D4B4-44F9-9249-0D2AC8781BDA}" type="datetimeFigureOut">
              <a:rPr lang="en-US" smtClean="0"/>
              <a:t>5/8/26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398455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7AAB6F-D4B4-44F9-9249-0D2AC8781BDA}" type="datetimeFigureOut">
              <a:rPr lang="en-US" smtClean="0"/>
              <a:t>5/8/26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2340305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7AAB6F-D4B4-44F9-9249-0D2AC8781BDA}" type="datetimeFigureOut">
              <a:rPr lang="en-US" smtClean="0"/>
              <a:t>5/8/26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589045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7AAB6F-D4B4-44F9-9249-0D2AC8781BDA}" type="datetimeFigureOut">
              <a:rPr lang="en-US" smtClean="0"/>
              <a:t>5/8/26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85885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CB46B-E2E3-9D43-B9B2-F2E64B6ADE1C}"/>
              </a:ext>
            </a:extLst>
          </p:cNvPr>
          <p:cNvSpPr>
            <a:spLocks noGrp="1"/>
          </p:cNvSpPr>
          <p:nvPr>
            <p:ph type="title"/>
          </p:nvPr>
        </p:nvSpPr>
        <p:spPr/>
        <p:txBody>
          <a:bodyPr/>
          <a:lstStyle/>
          <a:p>
            <a:r>
              <a:rPr lang="en-US"/>
              <a:t>Click to edit Master title style</a:t>
            </a:r>
            <a:endParaRPr lang="pt-PT"/>
          </a:p>
        </p:txBody>
      </p:sp>
      <p:sp>
        <p:nvSpPr>
          <p:cNvPr id="3" name="Content Placeholder 2">
            <a:extLst>
              <a:ext uri="{FF2B5EF4-FFF2-40B4-BE49-F238E27FC236}">
                <a16:creationId xmlns:a16="http://schemas.microsoft.com/office/drawing/2014/main" id="{9F182F81-CCD5-6F47-84F9-B775769691B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a:extLst>
              <a:ext uri="{FF2B5EF4-FFF2-40B4-BE49-F238E27FC236}">
                <a16:creationId xmlns:a16="http://schemas.microsoft.com/office/drawing/2014/main" id="{91F0218D-13A6-D94D-8B47-FA0599F4D59C}"/>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5" name="Footer Placeholder 4">
            <a:extLst>
              <a:ext uri="{FF2B5EF4-FFF2-40B4-BE49-F238E27FC236}">
                <a16:creationId xmlns:a16="http://schemas.microsoft.com/office/drawing/2014/main" id="{E965F8CA-CE13-C645-96EB-61EA1CC22DD0}"/>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72B2D8D1-035D-DA42-A9A3-D0C6386CE46E}"/>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31993451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7AAB6F-D4B4-44F9-9249-0D2AC8781BDA}" type="datetimeFigureOut">
              <a:rPr lang="en-US" smtClean="0"/>
              <a:t>5/8/26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26344612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7AAB6F-D4B4-44F9-9249-0D2AC8781BDA}" type="datetimeFigureOut">
              <a:rPr lang="en-US" smtClean="0"/>
              <a:t>5/8/26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38273488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7AAB6F-D4B4-44F9-9249-0D2AC8781BDA}" type="datetimeFigureOut">
              <a:rPr lang="en-US" smtClean="0"/>
              <a:t>5/8/26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E5BF80-7D32-4F3C-9BB2-A57D0F6997DD}" type="slidenum">
              <a:rPr lang="en-US" smtClean="0"/>
              <a:t>‹#›</a:t>
            </a:fld>
            <a:endParaRPr lang="en-US" dirty="0"/>
          </a:p>
        </p:txBody>
      </p:sp>
    </p:spTree>
    <p:extLst>
      <p:ext uri="{BB962C8B-B14F-4D97-AF65-F5344CB8AC3E}">
        <p14:creationId xmlns:p14="http://schemas.microsoft.com/office/powerpoint/2010/main" val="31700528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0A0840-1430-F648-B532-A6F5328C5B16}" type="datetimeFigureOut">
              <a:rPr lang="pt-PT" smtClean="0"/>
              <a:t>08/05/26</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983071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0A0840-1430-F648-B532-A6F5328C5B16}" type="datetimeFigureOut">
              <a:rPr lang="pt-PT" smtClean="0"/>
              <a:t>08/05/26</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18806313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0A0840-1430-F648-B532-A6F5328C5B16}" type="datetimeFigureOut">
              <a:rPr lang="pt-PT" smtClean="0"/>
              <a:t>08/05/26</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1859831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0A0840-1430-F648-B532-A6F5328C5B16}" type="datetimeFigureOut">
              <a:rPr lang="pt-PT" smtClean="0"/>
              <a:t>08/05/26</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32874103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0A0840-1430-F648-B532-A6F5328C5B16}" type="datetimeFigureOut">
              <a:rPr lang="pt-PT" smtClean="0"/>
              <a:t>08/05/26</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28032553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0A0840-1430-F648-B532-A6F5328C5B16}" type="datetimeFigureOut">
              <a:rPr lang="pt-PT" smtClean="0"/>
              <a:t>08/05/26</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41926402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0A0840-1430-F648-B532-A6F5328C5B16}" type="datetimeFigureOut">
              <a:rPr lang="pt-PT" smtClean="0"/>
              <a:t>08/05/26</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3707375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B83-660B-0C4D-B36A-81AAA7E8D7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PT"/>
          </a:p>
        </p:txBody>
      </p:sp>
      <p:sp>
        <p:nvSpPr>
          <p:cNvPr id="3" name="Text Placeholder 2">
            <a:extLst>
              <a:ext uri="{FF2B5EF4-FFF2-40B4-BE49-F238E27FC236}">
                <a16:creationId xmlns:a16="http://schemas.microsoft.com/office/drawing/2014/main" id="{78A06D8E-EBC6-F641-A3C4-AF869B746F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95C7179-F769-A746-AE9B-ECABEA9D68CE}"/>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5" name="Footer Placeholder 4">
            <a:extLst>
              <a:ext uri="{FF2B5EF4-FFF2-40B4-BE49-F238E27FC236}">
                <a16:creationId xmlns:a16="http://schemas.microsoft.com/office/drawing/2014/main" id="{B7E5364F-7579-B44C-9B49-B330859D5F77}"/>
              </a:ext>
            </a:extLst>
          </p:cNvPr>
          <p:cNvSpPr>
            <a:spLocks noGrp="1"/>
          </p:cNvSpPr>
          <p:nvPr>
            <p:ph type="ftr" sz="quarter" idx="11"/>
          </p:nvPr>
        </p:nvSpPr>
        <p:spPr/>
        <p:txBody>
          <a:bodyPr/>
          <a:lstStyle/>
          <a:p>
            <a:endParaRPr lang="pt-PT"/>
          </a:p>
        </p:txBody>
      </p:sp>
      <p:sp>
        <p:nvSpPr>
          <p:cNvPr id="6" name="Slide Number Placeholder 5">
            <a:extLst>
              <a:ext uri="{FF2B5EF4-FFF2-40B4-BE49-F238E27FC236}">
                <a16:creationId xmlns:a16="http://schemas.microsoft.com/office/drawing/2014/main" id="{9856F73A-122F-4045-AB96-810306748161}"/>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4520569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0A0840-1430-F648-B532-A6F5328C5B16}" type="datetimeFigureOut">
              <a:rPr lang="pt-PT" smtClean="0"/>
              <a:t>08/05/26</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21696713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0A0840-1430-F648-B532-A6F5328C5B16}" type="datetimeFigureOut">
              <a:rPr lang="pt-PT" smtClean="0"/>
              <a:t>08/05/26</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11819674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0A0840-1430-F648-B532-A6F5328C5B16}" type="datetimeFigureOut">
              <a:rPr lang="pt-PT" smtClean="0"/>
              <a:t>08/05/26</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37278315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0A0840-1430-F648-B532-A6F5328C5B16}" type="datetimeFigureOut">
              <a:rPr lang="pt-PT" smtClean="0"/>
              <a:t>08/05/26</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14EC3148-345E-2A48-AC59-BEDE1C1FFD36}" type="slidenum">
              <a:rPr lang="pt-PT" smtClean="0"/>
              <a:t>‹#›</a:t>
            </a:fld>
            <a:endParaRPr lang="pt-PT"/>
          </a:p>
        </p:txBody>
      </p:sp>
    </p:spTree>
    <p:extLst>
      <p:ext uri="{BB962C8B-B14F-4D97-AF65-F5344CB8AC3E}">
        <p14:creationId xmlns:p14="http://schemas.microsoft.com/office/powerpoint/2010/main" val="1664998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25CA2-14E0-DC41-8BC3-FB7FC4FAFC98}"/>
              </a:ext>
            </a:extLst>
          </p:cNvPr>
          <p:cNvSpPr>
            <a:spLocks noGrp="1"/>
          </p:cNvSpPr>
          <p:nvPr>
            <p:ph type="title"/>
          </p:nvPr>
        </p:nvSpPr>
        <p:spPr/>
        <p:txBody>
          <a:bodyPr/>
          <a:lstStyle/>
          <a:p>
            <a:r>
              <a:rPr lang="en-US"/>
              <a:t>Click to edit Master title style</a:t>
            </a:r>
            <a:endParaRPr lang="pt-PT"/>
          </a:p>
        </p:txBody>
      </p:sp>
      <p:sp>
        <p:nvSpPr>
          <p:cNvPr id="3" name="Content Placeholder 2">
            <a:extLst>
              <a:ext uri="{FF2B5EF4-FFF2-40B4-BE49-F238E27FC236}">
                <a16:creationId xmlns:a16="http://schemas.microsoft.com/office/drawing/2014/main" id="{5E9680D1-706A-0843-BAAA-8EBC9AC7522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Content Placeholder 3">
            <a:extLst>
              <a:ext uri="{FF2B5EF4-FFF2-40B4-BE49-F238E27FC236}">
                <a16:creationId xmlns:a16="http://schemas.microsoft.com/office/drawing/2014/main" id="{71CB89B4-960C-A145-8A4F-0EF8E9E0424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5" name="Date Placeholder 4">
            <a:extLst>
              <a:ext uri="{FF2B5EF4-FFF2-40B4-BE49-F238E27FC236}">
                <a16:creationId xmlns:a16="http://schemas.microsoft.com/office/drawing/2014/main" id="{2B49BAF0-843A-DB41-9395-628E17016350}"/>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6" name="Footer Placeholder 5">
            <a:extLst>
              <a:ext uri="{FF2B5EF4-FFF2-40B4-BE49-F238E27FC236}">
                <a16:creationId xmlns:a16="http://schemas.microsoft.com/office/drawing/2014/main" id="{E2E03E17-80DB-0E49-B991-441E20D0234B}"/>
              </a:ext>
            </a:extLst>
          </p:cNvPr>
          <p:cNvSpPr>
            <a:spLocks noGrp="1"/>
          </p:cNvSpPr>
          <p:nvPr>
            <p:ph type="ftr" sz="quarter" idx="11"/>
          </p:nvPr>
        </p:nvSpPr>
        <p:spPr/>
        <p:txBody>
          <a:bodyPr/>
          <a:lstStyle/>
          <a:p>
            <a:endParaRPr lang="pt-PT"/>
          </a:p>
        </p:txBody>
      </p:sp>
      <p:sp>
        <p:nvSpPr>
          <p:cNvPr id="7" name="Slide Number Placeholder 6">
            <a:extLst>
              <a:ext uri="{FF2B5EF4-FFF2-40B4-BE49-F238E27FC236}">
                <a16:creationId xmlns:a16="http://schemas.microsoft.com/office/drawing/2014/main" id="{9404534C-EEA4-1642-8C3B-2848A6009456}"/>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3891604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43D4B-4353-4B4E-B4B0-8BFE6374A671}"/>
              </a:ext>
            </a:extLst>
          </p:cNvPr>
          <p:cNvSpPr>
            <a:spLocks noGrp="1"/>
          </p:cNvSpPr>
          <p:nvPr>
            <p:ph type="title"/>
          </p:nvPr>
        </p:nvSpPr>
        <p:spPr>
          <a:xfrm>
            <a:off x="839788" y="365125"/>
            <a:ext cx="10515600" cy="1325563"/>
          </a:xfrm>
        </p:spPr>
        <p:txBody>
          <a:bodyPr/>
          <a:lstStyle/>
          <a:p>
            <a:r>
              <a:rPr lang="en-US"/>
              <a:t>Click to edit Master title style</a:t>
            </a:r>
            <a:endParaRPr lang="pt-PT"/>
          </a:p>
        </p:txBody>
      </p:sp>
      <p:sp>
        <p:nvSpPr>
          <p:cNvPr id="3" name="Text Placeholder 2">
            <a:extLst>
              <a:ext uri="{FF2B5EF4-FFF2-40B4-BE49-F238E27FC236}">
                <a16:creationId xmlns:a16="http://schemas.microsoft.com/office/drawing/2014/main" id="{EFB79C49-62D2-9249-BD27-2270ADDF32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8B9B492-0267-514F-83AD-E76AC44BCF4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5" name="Text Placeholder 4">
            <a:extLst>
              <a:ext uri="{FF2B5EF4-FFF2-40B4-BE49-F238E27FC236}">
                <a16:creationId xmlns:a16="http://schemas.microsoft.com/office/drawing/2014/main" id="{0AE7A060-5B10-1E4C-BA98-F593E7C22F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5353F36-85E0-674E-B7DA-E98DE34AC6A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7" name="Date Placeholder 6">
            <a:extLst>
              <a:ext uri="{FF2B5EF4-FFF2-40B4-BE49-F238E27FC236}">
                <a16:creationId xmlns:a16="http://schemas.microsoft.com/office/drawing/2014/main" id="{0E947550-B828-FC48-B723-2379A6CAFAA5}"/>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8" name="Footer Placeholder 7">
            <a:extLst>
              <a:ext uri="{FF2B5EF4-FFF2-40B4-BE49-F238E27FC236}">
                <a16:creationId xmlns:a16="http://schemas.microsoft.com/office/drawing/2014/main" id="{6A928A1F-BD71-254E-B4C9-2C146C944D60}"/>
              </a:ext>
            </a:extLst>
          </p:cNvPr>
          <p:cNvSpPr>
            <a:spLocks noGrp="1"/>
          </p:cNvSpPr>
          <p:nvPr>
            <p:ph type="ftr" sz="quarter" idx="11"/>
          </p:nvPr>
        </p:nvSpPr>
        <p:spPr/>
        <p:txBody>
          <a:bodyPr/>
          <a:lstStyle/>
          <a:p>
            <a:endParaRPr lang="pt-PT"/>
          </a:p>
        </p:txBody>
      </p:sp>
      <p:sp>
        <p:nvSpPr>
          <p:cNvPr id="9" name="Slide Number Placeholder 8">
            <a:extLst>
              <a:ext uri="{FF2B5EF4-FFF2-40B4-BE49-F238E27FC236}">
                <a16:creationId xmlns:a16="http://schemas.microsoft.com/office/drawing/2014/main" id="{AA852D80-1B18-CC46-BF70-7A3F062662C8}"/>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4232417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F31C-F28F-2241-82B6-7099ADB76CD3}"/>
              </a:ext>
            </a:extLst>
          </p:cNvPr>
          <p:cNvSpPr>
            <a:spLocks noGrp="1"/>
          </p:cNvSpPr>
          <p:nvPr>
            <p:ph type="title"/>
          </p:nvPr>
        </p:nvSpPr>
        <p:spPr/>
        <p:txBody>
          <a:bodyPr/>
          <a:lstStyle/>
          <a:p>
            <a:r>
              <a:rPr lang="en-US"/>
              <a:t>Click to edit Master title style</a:t>
            </a:r>
            <a:endParaRPr lang="pt-PT"/>
          </a:p>
        </p:txBody>
      </p:sp>
      <p:sp>
        <p:nvSpPr>
          <p:cNvPr id="3" name="Date Placeholder 2">
            <a:extLst>
              <a:ext uri="{FF2B5EF4-FFF2-40B4-BE49-F238E27FC236}">
                <a16:creationId xmlns:a16="http://schemas.microsoft.com/office/drawing/2014/main" id="{43B9D483-4115-574D-8CCE-D4090C419C55}"/>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4" name="Footer Placeholder 3">
            <a:extLst>
              <a:ext uri="{FF2B5EF4-FFF2-40B4-BE49-F238E27FC236}">
                <a16:creationId xmlns:a16="http://schemas.microsoft.com/office/drawing/2014/main" id="{DF7B7AA9-92A1-2C45-8555-2481F52389F3}"/>
              </a:ext>
            </a:extLst>
          </p:cNvPr>
          <p:cNvSpPr>
            <a:spLocks noGrp="1"/>
          </p:cNvSpPr>
          <p:nvPr>
            <p:ph type="ftr" sz="quarter" idx="11"/>
          </p:nvPr>
        </p:nvSpPr>
        <p:spPr/>
        <p:txBody>
          <a:bodyPr/>
          <a:lstStyle/>
          <a:p>
            <a:endParaRPr lang="pt-PT"/>
          </a:p>
        </p:txBody>
      </p:sp>
      <p:sp>
        <p:nvSpPr>
          <p:cNvPr id="5" name="Slide Number Placeholder 4">
            <a:extLst>
              <a:ext uri="{FF2B5EF4-FFF2-40B4-BE49-F238E27FC236}">
                <a16:creationId xmlns:a16="http://schemas.microsoft.com/office/drawing/2014/main" id="{0E7CAB2F-9719-D24C-AF36-A5031B38E1FB}"/>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1978737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9712D6-11AB-1B46-9386-A3EE7F922255}"/>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3" name="Footer Placeholder 2">
            <a:extLst>
              <a:ext uri="{FF2B5EF4-FFF2-40B4-BE49-F238E27FC236}">
                <a16:creationId xmlns:a16="http://schemas.microsoft.com/office/drawing/2014/main" id="{860F3087-D39E-D746-9A73-01779314198D}"/>
              </a:ext>
            </a:extLst>
          </p:cNvPr>
          <p:cNvSpPr>
            <a:spLocks noGrp="1"/>
          </p:cNvSpPr>
          <p:nvPr>
            <p:ph type="ftr" sz="quarter" idx="11"/>
          </p:nvPr>
        </p:nvSpPr>
        <p:spPr/>
        <p:txBody>
          <a:bodyPr/>
          <a:lstStyle/>
          <a:p>
            <a:endParaRPr lang="pt-PT"/>
          </a:p>
        </p:txBody>
      </p:sp>
      <p:sp>
        <p:nvSpPr>
          <p:cNvPr id="4" name="Slide Number Placeholder 3">
            <a:extLst>
              <a:ext uri="{FF2B5EF4-FFF2-40B4-BE49-F238E27FC236}">
                <a16:creationId xmlns:a16="http://schemas.microsoft.com/office/drawing/2014/main" id="{E7428A18-0C36-DA44-A0EC-2BB7B3CE99F4}"/>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865362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780B-6563-D54F-9258-A1828C09B9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PT"/>
          </a:p>
        </p:txBody>
      </p:sp>
      <p:sp>
        <p:nvSpPr>
          <p:cNvPr id="3" name="Content Placeholder 2">
            <a:extLst>
              <a:ext uri="{FF2B5EF4-FFF2-40B4-BE49-F238E27FC236}">
                <a16:creationId xmlns:a16="http://schemas.microsoft.com/office/drawing/2014/main" id="{D4D9D096-0125-FD48-8A7C-CD83DE6F00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Text Placeholder 3">
            <a:extLst>
              <a:ext uri="{FF2B5EF4-FFF2-40B4-BE49-F238E27FC236}">
                <a16:creationId xmlns:a16="http://schemas.microsoft.com/office/drawing/2014/main" id="{6687E887-A0F6-E84D-8DD6-CC8EFB833E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D8EA282-9A42-A04D-BD93-3E2BAB030FC5}"/>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6" name="Footer Placeholder 5">
            <a:extLst>
              <a:ext uri="{FF2B5EF4-FFF2-40B4-BE49-F238E27FC236}">
                <a16:creationId xmlns:a16="http://schemas.microsoft.com/office/drawing/2014/main" id="{97DAA82A-F13A-7145-A265-FBA6A87E5729}"/>
              </a:ext>
            </a:extLst>
          </p:cNvPr>
          <p:cNvSpPr>
            <a:spLocks noGrp="1"/>
          </p:cNvSpPr>
          <p:nvPr>
            <p:ph type="ftr" sz="quarter" idx="11"/>
          </p:nvPr>
        </p:nvSpPr>
        <p:spPr/>
        <p:txBody>
          <a:bodyPr/>
          <a:lstStyle/>
          <a:p>
            <a:endParaRPr lang="pt-PT"/>
          </a:p>
        </p:txBody>
      </p:sp>
      <p:sp>
        <p:nvSpPr>
          <p:cNvPr id="7" name="Slide Number Placeholder 6">
            <a:extLst>
              <a:ext uri="{FF2B5EF4-FFF2-40B4-BE49-F238E27FC236}">
                <a16:creationId xmlns:a16="http://schemas.microsoft.com/office/drawing/2014/main" id="{6E2E29CA-DBE4-A146-8B53-8B419E6FCBE3}"/>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569449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6C52C-4149-F04C-930E-7F7D74C709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PT"/>
          </a:p>
        </p:txBody>
      </p:sp>
      <p:sp>
        <p:nvSpPr>
          <p:cNvPr id="3" name="Picture Placeholder 2">
            <a:extLst>
              <a:ext uri="{FF2B5EF4-FFF2-40B4-BE49-F238E27FC236}">
                <a16:creationId xmlns:a16="http://schemas.microsoft.com/office/drawing/2014/main" id="{69C3598A-75D4-E348-9434-37AC965A87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Text Placeholder 3">
            <a:extLst>
              <a:ext uri="{FF2B5EF4-FFF2-40B4-BE49-F238E27FC236}">
                <a16:creationId xmlns:a16="http://schemas.microsoft.com/office/drawing/2014/main" id="{7D2FDF18-40E4-0541-863F-F74B33078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C85664C-CB3A-854B-846C-83DBF18B53B8}"/>
              </a:ext>
            </a:extLst>
          </p:cNvPr>
          <p:cNvSpPr>
            <a:spLocks noGrp="1"/>
          </p:cNvSpPr>
          <p:nvPr>
            <p:ph type="dt" sz="half" idx="10"/>
          </p:nvPr>
        </p:nvSpPr>
        <p:spPr/>
        <p:txBody>
          <a:bodyPr/>
          <a:lstStyle/>
          <a:p>
            <a:fld id="{83ED9147-0490-5249-B087-070AF73F9D5C}" type="datetimeFigureOut">
              <a:rPr lang="pt-PT" smtClean="0"/>
              <a:t>08/05/26</a:t>
            </a:fld>
            <a:endParaRPr lang="pt-PT"/>
          </a:p>
        </p:txBody>
      </p:sp>
      <p:sp>
        <p:nvSpPr>
          <p:cNvPr id="6" name="Footer Placeholder 5">
            <a:extLst>
              <a:ext uri="{FF2B5EF4-FFF2-40B4-BE49-F238E27FC236}">
                <a16:creationId xmlns:a16="http://schemas.microsoft.com/office/drawing/2014/main" id="{7E924D44-18C1-B249-887E-4A072BA27A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F0697B-56D1-4A4A-A557-996BD1C1DD49}"/>
              </a:ext>
            </a:extLst>
          </p:cNvPr>
          <p:cNvSpPr>
            <a:spLocks noGrp="1"/>
          </p:cNvSpPr>
          <p:nvPr>
            <p:ph type="sldNum" sz="quarter" idx="12"/>
          </p:nvPr>
        </p:nvSpPr>
        <p:spPr/>
        <p:txBody>
          <a:bodyPr/>
          <a:lstStyle/>
          <a:p>
            <a:fld id="{35E3A7AB-14DC-1A4C-9BA2-A51A52C1905B}" type="slidenum">
              <a:rPr lang="pt-PT" smtClean="0"/>
              <a:t>‹#›</a:t>
            </a:fld>
            <a:endParaRPr lang="pt-PT"/>
          </a:p>
        </p:txBody>
      </p:sp>
    </p:spTree>
    <p:extLst>
      <p:ext uri="{BB962C8B-B14F-4D97-AF65-F5344CB8AC3E}">
        <p14:creationId xmlns:p14="http://schemas.microsoft.com/office/powerpoint/2010/main" val="3896806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A15D5F-EBD5-B340-80C3-FA49A4B568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PT"/>
          </a:p>
        </p:txBody>
      </p:sp>
      <p:sp>
        <p:nvSpPr>
          <p:cNvPr id="3" name="Text Placeholder 2">
            <a:extLst>
              <a:ext uri="{FF2B5EF4-FFF2-40B4-BE49-F238E27FC236}">
                <a16:creationId xmlns:a16="http://schemas.microsoft.com/office/drawing/2014/main" id="{9408E90C-757F-5A45-A5D9-AD9CEC6990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a:extLst>
              <a:ext uri="{FF2B5EF4-FFF2-40B4-BE49-F238E27FC236}">
                <a16:creationId xmlns:a16="http://schemas.microsoft.com/office/drawing/2014/main" id="{A6D990A7-19FF-FE47-9494-B8585D9FC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ED9147-0490-5249-B087-070AF73F9D5C}" type="datetimeFigureOut">
              <a:rPr lang="pt-PT" smtClean="0"/>
              <a:t>08/05/26</a:t>
            </a:fld>
            <a:endParaRPr lang="pt-PT"/>
          </a:p>
        </p:txBody>
      </p:sp>
      <p:sp>
        <p:nvSpPr>
          <p:cNvPr id="5" name="Footer Placeholder 4">
            <a:extLst>
              <a:ext uri="{FF2B5EF4-FFF2-40B4-BE49-F238E27FC236}">
                <a16:creationId xmlns:a16="http://schemas.microsoft.com/office/drawing/2014/main" id="{97EF984C-4027-534F-943C-9986673460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Slide Number Placeholder 5">
            <a:extLst>
              <a:ext uri="{FF2B5EF4-FFF2-40B4-BE49-F238E27FC236}">
                <a16:creationId xmlns:a16="http://schemas.microsoft.com/office/drawing/2014/main" id="{1C4252A6-9FCD-1048-8C84-04C09AB101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E3A7AB-14DC-1A4C-9BA2-A51A52C1905B}" type="slidenum">
              <a:rPr lang="pt-PT" smtClean="0"/>
              <a:t>‹#›</a:t>
            </a:fld>
            <a:endParaRPr lang="pt-PT"/>
          </a:p>
        </p:txBody>
      </p:sp>
    </p:spTree>
    <p:extLst>
      <p:ext uri="{BB962C8B-B14F-4D97-AF65-F5344CB8AC3E}">
        <p14:creationId xmlns:p14="http://schemas.microsoft.com/office/powerpoint/2010/main" val="346383054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AAB6F-D4B4-44F9-9249-0D2AC8781BDA}" type="datetimeFigureOut">
              <a:rPr lang="en-US" smtClean="0"/>
              <a:t>5/8/26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5BF80-7D32-4F3C-9BB2-A57D0F6997DD}" type="slidenum">
              <a:rPr lang="en-US" smtClean="0"/>
              <a:t>‹#›</a:t>
            </a:fld>
            <a:endParaRPr lang="en-US" dirty="0"/>
          </a:p>
        </p:txBody>
      </p:sp>
    </p:spTree>
    <p:extLst>
      <p:ext uri="{BB962C8B-B14F-4D97-AF65-F5344CB8AC3E}">
        <p14:creationId xmlns:p14="http://schemas.microsoft.com/office/powerpoint/2010/main" val="3316121070"/>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0A0840-1430-F648-B532-A6F5328C5B16}" type="datetimeFigureOut">
              <a:rPr lang="pt-PT" smtClean="0"/>
              <a:t>08/05/26</a:t>
            </a:fld>
            <a:endParaRPr lang="pt-P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EC3148-345E-2A48-AC59-BEDE1C1FFD36}" type="slidenum">
              <a:rPr lang="pt-PT" smtClean="0"/>
              <a:t>‹#›</a:t>
            </a:fld>
            <a:endParaRPr lang="pt-PT"/>
          </a:p>
        </p:txBody>
      </p:sp>
    </p:spTree>
    <p:extLst>
      <p:ext uri="{BB962C8B-B14F-4D97-AF65-F5344CB8AC3E}">
        <p14:creationId xmlns:p14="http://schemas.microsoft.com/office/powerpoint/2010/main" val="544605753"/>
      </p:ext>
    </p:extLst>
  </p:cSld>
  <p:clrMap bg1="dk1" tx1="lt1" bg2="dk2" tx2="lt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20.tiff"/><Relationship Id="rId3" Type="http://schemas.openxmlformats.org/officeDocument/2006/relationships/image" Target="../media/image15.jpeg"/><Relationship Id="rId7" Type="http://schemas.openxmlformats.org/officeDocument/2006/relationships/image" Target="../media/image19.tiff"/><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tiff"/><Relationship Id="rId5" Type="http://schemas.openxmlformats.org/officeDocument/2006/relationships/image" Target="../media/image17.tiff"/><Relationship Id="rId4" Type="http://schemas.openxmlformats.org/officeDocument/2006/relationships/image" Target="../media/image16.tiff"/></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1.tiff"/></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2.tiff"/></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3.tif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32EE8681-5D40-4F4E-A55D-4A409893D94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9" name="Title 1">
            <a:extLst>
              <a:ext uri="{FF2B5EF4-FFF2-40B4-BE49-F238E27FC236}">
                <a16:creationId xmlns:a16="http://schemas.microsoft.com/office/drawing/2014/main" id="{89C7EC97-2F75-F345-85B3-860EEECE1153}"/>
              </a:ext>
            </a:extLst>
          </p:cNvPr>
          <p:cNvSpPr txBox="1">
            <a:spLocks/>
          </p:cNvSpPr>
          <p:nvPr/>
        </p:nvSpPr>
        <p:spPr>
          <a:xfrm>
            <a:off x="1371600" y="1803405"/>
            <a:ext cx="9448800" cy="1825096"/>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en-US" dirty="0"/>
          </a:p>
        </p:txBody>
      </p:sp>
      <p:sp>
        <p:nvSpPr>
          <p:cNvPr id="10" name="Subtitle 2">
            <a:extLst>
              <a:ext uri="{FF2B5EF4-FFF2-40B4-BE49-F238E27FC236}">
                <a16:creationId xmlns:a16="http://schemas.microsoft.com/office/drawing/2014/main" id="{42844601-D7DE-AC4B-86F2-C0A85E4766CF}"/>
              </a:ext>
            </a:extLst>
          </p:cNvPr>
          <p:cNvSpPr txBox="1">
            <a:spLocks/>
          </p:cNvSpPr>
          <p:nvPr/>
        </p:nvSpPr>
        <p:spPr>
          <a:xfrm>
            <a:off x="1371600" y="3632201"/>
            <a:ext cx="9448800" cy="68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0BCEBBDC-836F-570F-7DDE-34EDF7914DBF}"/>
              </a:ext>
            </a:extLst>
          </p:cNvPr>
          <p:cNvPicPr>
            <a:picLocks noChangeAspect="1"/>
          </p:cNvPicPr>
          <p:nvPr/>
        </p:nvPicPr>
        <p:blipFill>
          <a:blip r:embed="rId3"/>
          <a:stretch>
            <a:fillRect/>
          </a:stretch>
        </p:blipFill>
        <p:spPr>
          <a:xfrm>
            <a:off x="4866041" y="5693907"/>
            <a:ext cx="2459917" cy="920825"/>
          </a:xfrm>
          <a:prstGeom prst="rect">
            <a:avLst/>
          </a:prstGeom>
        </p:spPr>
      </p:pic>
      <p:pic>
        <p:nvPicPr>
          <p:cNvPr id="12" name="Picture 11">
            <a:extLst>
              <a:ext uri="{FF2B5EF4-FFF2-40B4-BE49-F238E27FC236}">
                <a16:creationId xmlns:a16="http://schemas.microsoft.com/office/drawing/2014/main" id="{70CC5714-9A9D-B3D9-F7C5-2BE4CF1C1D64}"/>
              </a:ext>
            </a:extLst>
          </p:cNvPr>
          <p:cNvPicPr>
            <a:picLocks noChangeAspect="1"/>
          </p:cNvPicPr>
          <p:nvPr/>
        </p:nvPicPr>
        <p:blipFill>
          <a:blip r:embed="rId4"/>
          <a:stretch>
            <a:fillRect/>
          </a:stretch>
        </p:blipFill>
        <p:spPr>
          <a:xfrm>
            <a:off x="4346919" y="819842"/>
            <a:ext cx="3498159" cy="3498159"/>
          </a:xfrm>
          <a:prstGeom prst="rect">
            <a:avLst/>
          </a:prstGeom>
        </p:spPr>
      </p:pic>
    </p:spTree>
    <p:extLst>
      <p:ext uri="{BB962C8B-B14F-4D97-AF65-F5344CB8AC3E}">
        <p14:creationId xmlns:p14="http://schemas.microsoft.com/office/powerpoint/2010/main" val="382571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A6FC50-A1E4-074B-C786-9C18864EA899}"/>
              </a:ext>
            </a:extLst>
          </p:cNvPr>
          <p:cNvPicPr>
            <a:picLocks noChangeAspect="1"/>
          </p:cNvPicPr>
          <p:nvPr/>
        </p:nvPicPr>
        <p:blipFill>
          <a:blip r:embed="rId2"/>
          <a:stretch>
            <a:fillRect/>
          </a:stretch>
        </p:blipFill>
        <p:spPr>
          <a:xfrm>
            <a:off x="970267" y="1134337"/>
            <a:ext cx="7772400" cy="5409646"/>
          </a:xfrm>
          <a:prstGeom prst="rect">
            <a:avLst/>
          </a:prstGeom>
        </p:spPr>
      </p:pic>
      <p:sp>
        <p:nvSpPr>
          <p:cNvPr id="4" name="Rectangle 3">
            <a:extLst>
              <a:ext uri="{FF2B5EF4-FFF2-40B4-BE49-F238E27FC236}">
                <a16:creationId xmlns:a16="http://schemas.microsoft.com/office/drawing/2014/main" id="{7B68BDF0-FB98-FC42-A931-F867B1AE1390}"/>
              </a:ext>
            </a:extLst>
          </p:cNvPr>
          <p:cNvSpPr/>
          <p:nvPr/>
        </p:nvSpPr>
        <p:spPr>
          <a:xfrm>
            <a:off x="9531925" y="1077183"/>
            <a:ext cx="2460377" cy="5001369"/>
          </a:xfrm>
          <a:prstGeom prst="rect">
            <a:avLst/>
          </a:prstGeom>
        </p:spPr>
        <p:txBody>
          <a:bodyPr wrap="square">
            <a:spAutoFit/>
          </a:bodyPr>
          <a:lstStyle/>
          <a:p>
            <a:pPr fontAlgn="base"/>
            <a:r>
              <a:rPr lang="en-US" sz="1400" b="1" dirty="0">
                <a:latin typeface="inherit"/>
              </a:rPr>
              <a:t>Annual Conference (USA)</a:t>
            </a:r>
          </a:p>
          <a:p>
            <a:pPr fontAlgn="base"/>
            <a:r>
              <a:rPr lang="en-US" sz="1400" dirty="0">
                <a:latin typeface="inherit"/>
              </a:rPr>
              <a:t>U.K. &amp; Ireland</a:t>
            </a:r>
          </a:p>
          <a:p>
            <a:pPr fontAlgn="base"/>
            <a:endParaRPr lang="en-US" sz="1400" b="1" dirty="0">
              <a:latin typeface="inherit"/>
            </a:endParaRPr>
          </a:p>
          <a:p>
            <a:pPr fontAlgn="base"/>
            <a:r>
              <a:rPr lang="en-US" sz="1400" b="1" dirty="0">
                <a:latin typeface="inherit"/>
              </a:rPr>
              <a:t>FMWM EUROPE - 16</a:t>
            </a:r>
          </a:p>
          <a:p>
            <a:pPr fontAlgn="base"/>
            <a:r>
              <a:rPr lang="en-US" sz="1400" dirty="0">
                <a:latin typeface="inherit"/>
              </a:rPr>
              <a:t>Albania </a:t>
            </a:r>
          </a:p>
          <a:p>
            <a:pPr fontAlgn="base"/>
            <a:r>
              <a:rPr lang="en-US" sz="1400" dirty="0">
                <a:latin typeface="inherit"/>
              </a:rPr>
              <a:t>Bulgaria </a:t>
            </a:r>
          </a:p>
          <a:p>
            <a:pPr fontAlgn="base"/>
            <a:r>
              <a:rPr lang="en-US" sz="1400" dirty="0">
                <a:latin typeface="inherit"/>
              </a:rPr>
              <a:t>Belgium </a:t>
            </a:r>
          </a:p>
          <a:p>
            <a:pPr fontAlgn="base"/>
            <a:r>
              <a:rPr lang="en-US" sz="1400" dirty="0">
                <a:latin typeface="inherit"/>
              </a:rPr>
              <a:t>Denmark </a:t>
            </a:r>
          </a:p>
          <a:p>
            <a:pPr fontAlgn="base"/>
            <a:r>
              <a:rPr lang="en-US" sz="1400" dirty="0">
                <a:latin typeface="inherit"/>
              </a:rPr>
              <a:t>France</a:t>
            </a:r>
          </a:p>
          <a:p>
            <a:pPr fontAlgn="base"/>
            <a:r>
              <a:rPr lang="en-US" sz="1400" dirty="0">
                <a:latin typeface="inherit"/>
              </a:rPr>
              <a:t>Greece</a:t>
            </a:r>
          </a:p>
          <a:p>
            <a:pPr fontAlgn="base"/>
            <a:r>
              <a:rPr lang="en-US" sz="1400" dirty="0">
                <a:latin typeface="inherit"/>
              </a:rPr>
              <a:t>Hungary</a:t>
            </a:r>
          </a:p>
          <a:p>
            <a:pPr fontAlgn="base"/>
            <a:r>
              <a:rPr lang="en-US" sz="1400" dirty="0">
                <a:latin typeface="inherit"/>
              </a:rPr>
              <a:t>Italy</a:t>
            </a:r>
          </a:p>
          <a:p>
            <a:pPr fontAlgn="base"/>
            <a:r>
              <a:rPr lang="en-US" sz="1400" dirty="0">
                <a:latin typeface="inherit"/>
              </a:rPr>
              <a:t>Malta </a:t>
            </a:r>
          </a:p>
          <a:p>
            <a:pPr fontAlgn="base"/>
            <a:r>
              <a:rPr lang="en-US" sz="1400" dirty="0">
                <a:latin typeface="inherit"/>
              </a:rPr>
              <a:t>N. Macedonia</a:t>
            </a:r>
          </a:p>
          <a:p>
            <a:pPr fontAlgn="base"/>
            <a:r>
              <a:rPr lang="en-US" sz="1400" dirty="0">
                <a:latin typeface="inherit"/>
              </a:rPr>
              <a:t>Portugal</a:t>
            </a:r>
          </a:p>
          <a:p>
            <a:pPr fontAlgn="base"/>
            <a:r>
              <a:rPr lang="en-US" sz="1400" dirty="0">
                <a:latin typeface="inherit"/>
              </a:rPr>
              <a:t>Serbia</a:t>
            </a:r>
          </a:p>
          <a:p>
            <a:pPr fontAlgn="base"/>
            <a:r>
              <a:rPr lang="en-US" sz="1400" dirty="0">
                <a:latin typeface="inherit"/>
              </a:rPr>
              <a:t>Spain</a:t>
            </a:r>
          </a:p>
          <a:p>
            <a:pPr fontAlgn="base"/>
            <a:r>
              <a:rPr lang="en-US" sz="1400" dirty="0">
                <a:latin typeface="inherit"/>
              </a:rPr>
              <a:t>Sweden</a:t>
            </a:r>
          </a:p>
          <a:p>
            <a:pPr fontAlgn="base"/>
            <a:r>
              <a:rPr lang="en-US" sz="1400" dirty="0">
                <a:latin typeface="inherit"/>
              </a:rPr>
              <a:t>Russia</a:t>
            </a:r>
          </a:p>
          <a:p>
            <a:pPr fontAlgn="base"/>
            <a:r>
              <a:rPr lang="en-US" sz="1400" dirty="0">
                <a:latin typeface="inherit"/>
              </a:rPr>
              <a:t>Ukraine</a:t>
            </a:r>
            <a:br>
              <a:rPr lang="en-US" sz="1400" dirty="0">
                <a:latin typeface="inherit"/>
              </a:rPr>
            </a:br>
            <a:endParaRPr lang="en-US" sz="600" dirty="0">
              <a:latin typeface="inherit"/>
            </a:endParaRPr>
          </a:p>
          <a:p>
            <a:pPr fontAlgn="base"/>
            <a:r>
              <a:rPr lang="en-US" sz="1400" dirty="0">
                <a:latin typeface="inherit"/>
              </a:rPr>
              <a:t>*São Tomé &amp; Principe</a:t>
            </a:r>
            <a:br>
              <a:rPr lang="en-US" sz="1400" dirty="0">
                <a:latin typeface="inherit"/>
              </a:rPr>
            </a:br>
            <a:r>
              <a:rPr lang="en-US" sz="1100" dirty="0">
                <a:latin typeface="inherit"/>
              </a:rPr>
              <a:t>(under Portugal)</a:t>
            </a:r>
            <a:endParaRPr lang="en-US" sz="1400" dirty="0">
              <a:latin typeface="inherit"/>
            </a:endParaRPr>
          </a:p>
        </p:txBody>
      </p:sp>
      <p:pic>
        <p:nvPicPr>
          <p:cNvPr id="7" name="missions_web_logo_1.png" descr="missions_web_logo_1.png">
            <a:extLst>
              <a:ext uri="{FF2B5EF4-FFF2-40B4-BE49-F238E27FC236}">
                <a16:creationId xmlns:a16="http://schemas.microsoft.com/office/drawing/2014/main" id="{D83B8C38-3629-C743-B0F6-AD3EEEC61FF8}"/>
              </a:ext>
            </a:extLst>
          </p:cNvPr>
          <p:cNvPicPr>
            <a:picLocks noChangeAspect="1"/>
          </p:cNvPicPr>
          <p:nvPr/>
        </p:nvPicPr>
        <p:blipFill>
          <a:blip r:embed="rId3"/>
          <a:stretch>
            <a:fillRect/>
          </a:stretch>
        </p:blipFill>
        <p:spPr>
          <a:xfrm>
            <a:off x="9531925" y="357043"/>
            <a:ext cx="1572945" cy="547112"/>
          </a:xfrm>
          <a:prstGeom prst="rect">
            <a:avLst/>
          </a:prstGeom>
          <a:ln w="12700">
            <a:miter lim="400000"/>
          </a:ln>
        </p:spPr>
      </p:pic>
      <p:pic>
        <p:nvPicPr>
          <p:cNvPr id="9" name="Picture 8">
            <a:extLst>
              <a:ext uri="{FF2B5EF4-FFF2-40B4-BE49-F238E27FC236}">
                <a16:creationId xmlns:a16="http://schemas.microsoft.com/office/drawing/2014/main" id="{6A3EE33D-251E-F948-9A4B-2B208B950C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2220" y="4066942"/>
            <a:ext cx="1415925" cy="1295653"/>
          </a:xfrm>
          <a:prstGeom prst="rect">
            <a:avLst/>
          </a:prstGeom>
        </p:spPr>
      </p:pic>
      <p:pic>
        <p:nvPicPr>
          <p:cNvPr id="3" name="Picture 2">
            <a:extLst>
              <a:ext uri="{FF2B5EF4-FFF2-40B4-BE49-F238E27FC236}">
                <a16:creationId xmlns:a16="http://schemas.microsoft.com/office/drawing/2014/main" id="{3AFAEE25-B770-CAEC-B7D1-97E2389DE2AC}"/>
              </a:ext>
            </a:extLst>
          </p:cNvPr>
          <p:cNvPicPr>
            <a:picLocks noChangeAspect="1"/>
          </p:cNvPicPr>
          <p:nvPr/>
        </p:nvPicPr>
        <p:blipFill>
          <a:blip r:embed="rId5"/>
          <a:stretch>
            <a:fillRect/>
          </a:stretch>
        </p:blipFill>
        <p:spPr>
          <a:xfrm>
            <a:off x="9642761" y="5981567"/>
            <a:ext cx="1691454" cy="633165"/>
          </a:xfrm>
          <a:prstGeom prst="rect">
            <a:avLst/>
          </a:prstGeom>
        </p:spPr>
      </p:pic>
      <p:sp>
        <p:nvSpPr>
          <p:cNvPr id="13" name="TextBox 12">
            <a:extLst>
              <a:ext uri="{FF2B5EF4-FFF2-40B4-BE49-F238E27FC236}">
                <a16:creationId xmlns:a16="http://schemas.microsoft.com/office/drawing/2014/main" id="{1AB6AABF-BE84-E1BE-DA19-AE433EAEB09B}"/>
              </a:ext>
            </a:extLst>
          </p:cNvPr>
          <p:cNvSpPr txBox="1"/>
          <p:nvPr/>
        </p:nvSpPr>
        <p:spPr>
          <a:xfrm>
            <a:off x="304801" y="247471"/>
            <a:ext cx="822959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Europe Area</a:t>
            </a:r>
          </a:p>
        </p:txBody>
      </p:sp>
    </p:spTree>
    <p:extLst>
      <p:ext uri="{BB962C8B-B14F-4D97-AF65-F5344CB8AC3E}">
        <p14:creationId xmlns:p14="http://schemas.microsoft.com/office/powerpoint/2010/main" val="3865642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E4A8F-2596-1141-A38D-96750ADCE6BE}"/>
              </a:ext>
            </a:extLst>
          </p:cNvPr>
          <p:cNvSpPr>
            <a:spLocks noGrp="1"/>
          </p:cNvSpPr>
          <p:nvPr>
            <p:ph type="title"/>
          </p:nvPr>
        </p:nvSpPr>
        <p:spPr/>
        <p:txBody>
          <a:bodyPr/>
          <a:lstStyle/>
          <a:p>
            <a:r>
              <a:rPr lang="en-US" dirty="0">
                <a:solidFill>
                  <a:srgbClr val="CA9850"/>
                </a:solidFill>
                <a:latin typeface="Roxborough CF" pitchFamily="2" charset="77"/>
              </a:rPr>
              <a:t>Our Values and Culture</a:t>
            </a:r>
            <a:endParaRPr lang="en-US" dirty="0"/>
          </a:p>
        </p:txBody>
      </p:sp>
      <p:pic>
        <p:nvPicPr>
          <p:cNvPr id="5" name="Picture 4">
            <a:extLst>
              <a:ext uri="{FF2B5EF4-FFF2-40B4-BE49-F238E27FC236}">
                <a16:creationId xmlns:a16="http://schemas.microsoft.com/office/drawing/2014/main" id="{BF114072-C9A9-EC4C-A922-1914D50F235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4021463"/>
            <a:ext cx="7027333" cy="2861733"/>
          </a:xfrm>
          <a:prstGeom prst="rect">
            <a:avLst/>
          </a:prstGeom>
        </p:spPr>
      </p:pic>
      <p:sp>
        <p:nvSpPr>
          <p:cNvPr id="7" name="Rectangle 6">
            <a:extLst>
              <a:ext uri="{FF2B5EF4-FFF2-40B4-BE49-F238E27FC236}">
                <a16:creationId xmlns:a16="http://schemas.microsoft.com/office/drawing/2014/main" id="{5882D24C-6403-004E-952D-9F9333343927}"/>
              </a:ext>
            </a:extLst>
          </p:cNvPr>
          <p:cNvSpPr/>
          <p:nvPr/>
        </p:nvSpPr>
        <p:spPr>
          <a:xfrm>
            <a:off x="838200" y="1690688"/>
            <a:ext cx="10744201" cy="3539430"/>
          </a:xfrm>
          <a:prstGeom prst="rect">
            <a:avLst/>
          </a:prstGeom>
        </p:spPr>
        <p:txBody>
          <a:bodyPr wrap="square">
            <a:spAutoFit/>
          </a:bodyPr>
          <a:lstStyle/>
          <a:p>
            <a:r>
              <a:rPr lang="en-US" sz="3200" dirty="0">
                <a:solidFill>
                  <a:srgbClr val="000015"/>
                </a:solidFill>
              </a:rPr>
              <a:t>W</a:t>
            </a:r>
            <a:r>
              <a:rPr lang="en-US" sz="3200" b="0" i="0" u="none" strike="noStrike" dirty="0">
                <a:solidFill>
                  <a:srgbClr val="000015"/>
                </a:solidFill>
                <a:effectLst/>
              </a:rPr>
              <a:t>e have asked God to give us a clear sense of who He is calling us to be as Free Methodists for such a time as this. With all God’s people, we first understand we are meant to be like a “city set on a hill” (Matthew 5:14–16 ),” living as “foreigners and exiles” (1 Peter 2:11) who refuse to be “conformed to this world,” but are continually being transformed by the renewing of our minds (Romans 12:2).</a:t>
            </a:r>
            <a:endParaRPr lang="en-US" sz="3200" dirty="0"/>
          </a:p>
        </p:txBody>
      </p:sp>
      <p:pic>
        <p:nvPicPr>
          <p:cNvPr id="3" name="Picture 2">
            <a:extLst>
              <a:ext uri="{FF2B5EF4-FFF2-40B4-BE49-F238E27FC236}">
                <a16:creationId xmlns:a16="http://schemas.microsoft.com/office/drawing/2014/main" id="{B63CC3F3-1901-1738-005A-1552DFC33DC3}"/>
              </a:ext>
            </a:extLst>
          </p:cNvPr>
          <p:cNvPicPr>
            <a:picLocks noChangeAspect="1"/>
          </p:cNvPicPr>
          <p:nvPr/>
        </p:nvPicPr>
        <p:blipFill>
          <a:blip r:embed="rId3"/>
          <a:stretch>
            <a:fillRect/>
          </a:stretch>
        </p:blipFill>
        <p:spPr>
          <a:xfrm>
            <a:off x="9033160" y="5693907"/>
            <a:ext cx="2459917" cy="920825"/>
          </a:xfrm>
          <a:prstGeom prst="rect">
            <a:avLst/>
          </a:prstGeom>
        </p:spPr>
      </p:pic>
    </p:spTree>
    <p:extLst>
      <p:ext uri="{BB962C8B-B14F-4D97-AF65-F5344CB8AC3E}">
        <p14:creationId xmlns:p14="http://schemas.microsoft.com/office/powerpoint/2010/main" val="3386933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p:txBody>
          <a:bodyPr/>
          <a:lstStyle/>
          <a:p>
            <a:r>
              <a:rPr lang="en-US" dirty="0">
                <a:solidFill>
                  <a:srgbClr val="CA9850"/>
                </a:solidFill>
                <a:latin typeface="Roxborough CF" pitchFamily="2" charset="77"/>
              </a:rPr>
              <a:t>The Free Methodist Way</a:t>
            </a:r>
            <a:endParaRPr lang="en-US" dirty="0"/>
          </a:p>
        </p:txBody>
      </p:sp>
      <p:sp>
        <p:nvSpPr>
          <p:cNvPr id="7" name="Content Placeholder 6">
            <a:extLst>
              <a:ext uri="{FF2B5EF4-FFF2-40B4-BE49-F238E27FC236}">
                <a16:creationId xmlns:a16="http://schemas.microsoft.com/office/drawing/2014/main" id="{32795DAF-70B5-D64F-9A74-5A7780B3DF46}"/>
              </a:ext>
            </a:extLst>
          </p:cNvPr>
          <p:cNvSpPr>
            <a:spLocks noGrp="1"/>
          </p:cNvSpPr>
          <p:nvPr>
            <p:ph idx="1"/>
          </p:nvPr>
        </p:nvSpPr>
        <p:spPr>
          <a:xfrm>
            <a:off x="838199" y="1628980"/>
            <a:ext cx="10385324" cy="4423534"/>
          </a:xfrm>
        </p:spPr>
        <p:txBody>
          <a:bodyPr>
            <a:normAutofit/>
          </a:bodyPr>
          <a:lstStyle/>
          <a:p>
            <a:pPr marL="0" indent="0">
              <a:buNone/>
            </a:pPr>
            <a:r>
              <a:rPr lang="en-US" sz="3200" dirty="0"/>
              <a:t>We have asked God to give us a renewed sense of our identity as Free Methodists that is both historical and aspirational. The result we are calling </a:t>
            </a:r>
            <a:r>
              <a:rPr lang="en-US" sz="3200" b="1" i="1" dirty="0"/>
              <a:t>The Free Methodist Way</a:t>
            </a:r>
            <a:r>
              <a:rPr lang="en-US" sz="3200" dirty="0"/>
              <a:t>. </a:t>
            </a:r>
          </a:p>
          <a:p>
            <a:pPr marL="0" indent="0">
              <a:buNone/>
            </a:pPr>
            <a:r>
              <a:rPr lang="en-US" sz="3200" dirty="0"/>
              <a:t>It is not a vision or mission statement. It is not a strategic plan. </a:t>
            </a:r>
            <a:r>
              <a:rPr lang="en-US" sz="3200" b="1" dirty="0"/>
              <a:t>It is a statement of core values</a:t>
            </a:r>
            <a:r>
              <a:rPr lang="en-US" sz="3200" dirty="0"/>
              <a:t> that are meant to define who we are as a distinct movement within the kingdom of God today.</a:t>
            </a:r>
          </a:p>
          <a:p>
            <a:pPr marL="0" indent="0">
              <a:buNone/>
            </a:pPr>
            <a:endParaRPr lang="en-US" sz="1800" dirty="0">
              <a:latin typeface="KESSEL105-BOOK" pitchFamily="2" charset="77"/>
            </a:endParaRP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pic>
        <p:nvPicPr>
          <p:cNvPr id="3" name="Picture 2">
            <a:extLst>
              <a:ext uri="{FF2B5EF4-FFF2-40B4-BE49-F238E27FC236}">
                <a16:creationId xmlns:a16="http://schemas.microsoft.com/office/drawing/2014/main" id="{9F082233-A0CA-27DE-73C4-30A4181D9AC5}"/>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2748242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88EB236-B767-BF45-B980-6D80D8A030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3" name="Picture 12">
            <a:extLst>
              <a:ext uri="{FF2B5EF4-FFF2-40B4-BE49-F238E27FC236}">
                <a16:creationId xmlns:a16="http://schemas.microsoft.com/office/drawing/2014/main" id="{46E24FA5-07A1-9B46-ABED-9CD2F3811359}"/>
              </a:ext>
            </a:extLst>
          </p:cNvPr>
          <p:cNvPicPr>
            <a:picLocks noChangeAspect="1"/>
          </p:cNvPicPr>
          <p:nvPr/>
        </p:nvPicPr>
        <p:blipFill rotWithShape="1">
          <a:blip r:embed="rId3" cstate="screen">
            <a:alphaModFix amt="20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3" name="Rectangle 2">
            <a:extLst>
              <a:ext uri="{FF2B5EF4-FFF2-40B4-BE49-F238E27FC236}">
                <a16:creationId xmlns:a16="http://schemas.microsoft.com/office/drawing/2014/main" id="{663F913D-E1E7-0144-987B-6DFB7489454D}"/>
              </a:ext>
            </a:extLst>
          </p:cNvPr>
          <p:cNvSpPr/>
          <p:nvPr/>
        </p:nvSpPr>
        <p:spPr>
          <a:xfrm>
            <a:off x="990599" y="1107049"/>
            <a:ext cx="10837334" cy="4524315"/>
          </a:xfrm>
          <a:prstGeom prst="rect">
            <a:avLst/>
          </a:prstGeom>
        </p:spPr>
        <p:txBody>
          <a:bodyPr wrap="square">
            <a:spAutoFit/>
          </a:bodyPr>
          <a:lstStyle/>
          <a:p>
            <a:r>
              <a:rPr lang="en-US" sz="3200" b="0" i="0" u="none" strike="noStrike" dirty="0">
                <a:solidFill>
                  <a:srgbClr val="000015"/>
                </a:solidFill>
                <a:effectLst/>
              </a:rPr>
              <a:t>In a time of rising polarization in our world, we resist the pull toward both fundamentalism and theological liberalism — not out of a spirit of compromise, but from a radical commitment to what Wesley called “the middle way.”</a:t>
            </a:r>
          </a:p>
          <a:p>
            <a:endParaRPr lang="en-US" sz="3200" dirty="0">
              <a:solidFill>
                <a:srgbClr val="000015"/>
              </a:solidFill>
            </a:endParaRPr>
          </a:p>
          <a:p>
            <a:r>
              <a:rPr lang="en-US" sz="3200" b="1" dirty="0">
                <a:solidFill>
                  <a:srgbClr val="000015"/>
                </a:solidFill>
              </a:rPr>
              <a:t>Five Values: </a:t>
            </a:r>
            <a:r>
              <a:rPr lang="en-US" sz="3200" dirty="0">
                <a:solidFill>
                  <a:srgbClr val="000015"/>
                </a:solidFill>
              </a:rPr>
              <a:t>Life-Giving Holiness, Love-Driven Justice, Christ-Compelled Multiplication, Cross-Cultural Collaboration, and God-Given Revelation.</a:t>
            </a:r>
          </a:p>
          <a:p>
            <a:endParaRPr lang="en-US" sz="3200" dirty="0"/>
          </a:p>
        </p:txBody>
      </p:sp>
      <p:sp>
        <p:nvSpPr>
          <p:cNvPr id="10" name="Title 1">
            <a:extLst>
              <a:ext uri="{FF2B5EF4-FFF2-40B4-BE49-F238E27FC236}">
                <a16:creationId xmlns:a16="http://schemas.microsoft.com/office/drawing/2014/main" id="{D4295EFB-CE2A-354A-9C2E-EE14A056671B}"/>
              </a:ext>
            </a:extLst>
          </p:cNvPr>
          <p:cNvSpPr txBox="1">
            <a:spLocks/>
          </p:cNvSpPr>
          <p:nvPr/>
        </p:nvSpPr>
        <p:spPr>
          <a:xfrm>
            <a:off x="990600" y="14561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CA9850"/>
                </a:solidFill>
                <a:latin typeface="Roxborough CF" pitchFamily="2" charset="77"/>
              </a:rPr>
              <a:t>The Free Methodist Way</a:t>
            </a:r>
            <a:endParaRPr lang="en-US" dirty="0"/>
          </a:p>
        </p:txBody>
      </p:sp>
      <p:pic>
        <p:nvPicPr>
          <p:cNvPr id="8" name="Picture 7">
            <a:extLst>
              <a:ext uri="{FF2B5EF4-FFF2-40B4-BE49-F238E27FC236}">
                <a16:creationId xmlns:a16="http://schemas.microsoft.com/office/drawing/2014/main" id="{1985110E-2DA8-A34F-B85D-45129EA33E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0598" y="5356103"/>
            <a:ext cx="986374" cy="986374"/>
          </a:xfrm>
          <a:prstGeom prst="rect">
            <a:avLst/>
          </a:prstGeom>
        </p:spPr>
      </p:pic>
      <p:pic>
        <p:nvPicPr>
          <p:cNvPr id="9" name="Picture 8">
            <a:extLst>
              <a:ext uri="{FF2B5EF4-FFF2-40B4-BE49-F238E27FC236}">
                <a16:creationId xmlns:a16="http://schemas.microsoft.com/office/drawing/2014/main" id="{233DAD88-0A71-1B49-870E-EBF194A08411}"/>
              </a:ext>
            </a:extLst>
          </p:cNvPr>
          <p:cNvPicPr>
            <a:picLocks noChangeAspect="1"/>
          </p:cNvPicPr>
          <p:nvPr/>
        </p:nvPicPr>
        <p:blipFill>
          <a:blip r:embed="rId5"/>
          <a:stretch>
            <a:fillRect/>
          </a:stretch>
        </p:blipFill>
        <p:spPr>
          <a:xfrm>
            <a:off x="2538632" y="5331457"/>
            <a:ext cx="1011020" cy="1011020"/>
          </a:xfrm>
          <a:prstGeom prst="rect">
            <a:avLst/>
          </a:prstGeom>
        </p:spPr>
      </p:pic>
      <p:pic>
        <p:nvPicPr>
          <p:cNvPr id="12" name="Picture 11">
            <a:extLst>
              <a:ext uri="{FF2B5EF4-FFF2-40B4-BE49-F238E27FC236}">
                <a16:creationId xmlns:a16="http://schemas.microsoft.com/office/drawing/2014/main" id="{BF116207-59F9-134A-8687-B41FA148799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11312" y="5331458"/>
            <a:ext cx="1011020" cy="1011020"/>
          </a:xfrm>
          <a:prstGeom prst="rect">
            <a:avLst/>
          </a:prstGeom>
        </p:spPr>
      </p:pic>
      <p:pic>
        <p:nvPicPr>
          <p:cNvPr id="14" name="Picture 13">
            <a:extLst>
              <a:ext uri="{FF2B5EF4-FFF2-40B4-BE49-F238E27FC236}">
                <a16:creationId xmlns:a16="http://schemas.microsoft.com/office/drawing/2014/main" id="{3DEF4B2B-3625-324D-83BF-A1CDFD0166D2}"/>
              </a:ext>
            </a:extLst>
          </p:cNvPr>
          <p:cNvPicPr>
            <a:picLocks noChangeAspect="1"/>
          </p:cNvPicPr>
          <p:nvPr/>
        </p:nvPicPr>
        <p:blipFill>
          <a:blip r:embed="rId7"/>
          <a:stretch>
            <a:fillRect/>
          </a:stretch>
        </p:blipFill>
        <p:spPr>
          <a:xfrm>
            <a:off x="5558365" y="5389977"/>
            <a:ext cx="952500" cy="952500"/>
          </a:xfrm>
          <a:prstGeom prst="rect">
            <a:avLst/>
          </a:prstGeom>
        </p:spPr>
      </p:pic>
      <p:pic>
        <p:nvPicPr>
          <p:cNvPr id="15" name="Picture 14">
            <a:extLst>
              <a:ext uri="{FF2B5EF4-FFF2-40B4-BE49-F238E27FC236}">
                <a16:creationId xmlns:a16="http://schemas.microsoft.com/office/drawing/2014/main" id="{F8FD39C2-F714-594B-8F87-2B34A179D8FB}"/>
              </a:ext>
            </a:extLst>
          </p:cNvPr>
          <p:cNvPicPr>
            <a:picLocks noChangeAspect="1"/>
          </p:cNvPicPr>
          <p:nvPr/>
        </p:nvPicPr>
        <p:blipFill>
          <a:blip r:embed="rId8"/>
          <a:stretch>
            <a:fillRect/>
          </a:stretch>
        </p:blipFill>
        <p:spPr>
          <a:xfrm>
            <a:off x="6929965" y="5389977"/>
            <a:ext cx="952500" cy="952500"/>
          </a:xfrm>
          <a:prstGeom prst="rect">
            <a:avLst/>
          </a:prstGeom>
        </p:spPr>
      </p:pic>
    </p:spTree>
    <p:extLst>
      <p:ext uri="{BB962C8B-B14F-4D97-AF65-F5344CB8AC3E}">
        <p14:creationId xmlns:p14="http://schemas.microsoft.com/office/powerpoint/2010/main" val="2220106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97A8F41-860B-3044-B811-1BCBD0BEE4D7}"/>
              </a:ext>
            </a:extLst>
          </p:cNvPr>
          <p:cNvSpPr>
            <a:spLocks noGrp="1"/>
          </p:cNvSpPr>
          <p:nvPr>
            <p:ph type="title"/>
          </p:nvPr>
        </p:nvSpPr>
        <p:spPr>
          <a:xfrm>
            <a:off x="1365980" y="304122"/>
            <a:ext cx="10089420" cy="1014032"/>
          </a:xfrm>
        </p:spPr>
        <p:txBody>
          <a:bodyPr/>
          <a:lstStyle/>
          <a:p>
            <a:r>
              <a:rPr lang="en-US" dirty="0">
                <a:solidFill>
                  <a:srgbClr val="0C3B6F"/>
                </a:solidFill>
                <a:latin typeface="Roxborough CF" pitchFamily="2" charset="77"/>
              </a:rPr>
              <a:t>Christ-Compelled Multiplication</a:t>
            </a:r>
          </a:p>
        </p:txBody>
      </p:sp>
      <p:pic>
        <p:nvPicPr>
          <p:cNvPr id="11" name="Picture 10">
            <a:extLst>
              <a:ext uri="{FF2B5EF4-FFF2-40B4-BE49-F238E27FC236}">
                <a16:creationId xmlns:a16="http://schemas.microsoft.com/office/drawing/2014/main" id="{4A078041-244D-E34B-A97F-9859B9B6237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486400" y="4127286"/>
            <a:ext cx="6705600" cy="2730714"/>
          </a:xfrm>
          <a:prstGeom prst="rect">
            <a:avLst/>
          </a:prstGeom>
        </p:spPr>
      </p:pic>
      <p:pic>
        <p:nvPicPr>
          <p:cNvPr id="13" name="Picture 12">
            <a:extLst>
              <a:ext uri="{FF2B5EF4-FFF2-40B4-BE49-F238E27FC236}">
                <a16:creationId xmlns:a16="http://schemas.microsoft.com/office/drawing/2014/main" id="{46E24FA5-07A1-9B46-ABED-9CD2F3811359}"/>
              </a:ext>
            </a:extLst>
          </p:cNvPr>
          <p:cNvPicPr>
            <a:picLocks noChangeAspect="1"/>
          </p:cNvPicPr>
          <p:nvPr/>
        </p:nvPicPr>
        <p:blipFill rotWithShape="1">
          <a:blip r:embed="rId3" cstate="screen">
            <a:alphaModFix amt="20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pic>
        <p:nvPicPr>
          <p:cNvPr id="8" name="Picture 7">
            <a:extLst>
              <a:ext uri="{FF2B5EF4-FFF2-40B4-BE49-F238E27FC236}">
                <a16:creationId xmlns:a16="http://schemas.microsoft.com/office/drawing/2014/main" id="{8BC69883-4850-A84F-A130-2E3BAECEC976}"/>
              </a:ext>
            </a:extLst>
          </p:cNvPr>
          <p:cNvPicPr>
            <a:picLocks noChangeAspect="1"/>
          </p:cNvPicPr>
          <p:nvPr/>
        </p:nvPicPr>
        <p:blipFill>
          <a:blip r:embed="rId4"/>
          <a:stretch>
            <a:fillRect/>
          </a:stretch>
        </p:blipFill>
        <p:spPr>
          <a:xfrm>
            <a:off x="706792" y="2002822"/>
            <a:ext cx="2459917" cy="2459917"/>
          </a:xfrm>
          <a:prstGeom prst="rect">
            <a:avLst/>
          </a:prstGeom>
        </p:spPr>
      </p:pic>
      <p:sp>
        <p:nvSpPr>
          <p:cNvPr id="3" name="Rectangle 2">
            <a:extLst>
              <a:ext uri="{FF2B5EF4-FFF2-40B4-BE49-F238E27FC236}">
                <a16:creationId xmlns:a16="http://schemas.microsoft.com/office/drawing/2014/main" id="{ABD4CC01-EA8B-4C4D-AFAB-C0E24C0DD0B4}"/>
              </a:ext>
            </a:extLst>
          </p:cNvPr>
          <p:cNvSpPr/>
          <p:nvPr/>
        </p:nvSpPr>
        <p:spPr>
          <a:xfrm>
            <a:off x="3775587" y="1318154"/>
            <a:ext cx="8067368" cy="4832092"/>
          </a:xfrm>
          <a:prstGeom prst="rect">
            <a:avLst/>
          </a:prstGeom>
        </p:spPr>
        <p:txBody>
          <a:bodyPr wrap="square">
            <a:spAutoFit/>
          </a:bodyPr>
          <a:lstStyle/>
          <a:p>
            <a:r>
              <a:rPr lang="en-US" sz="2800" b="0" i="0" u="none" strike="noStrike" dirty="0">
                <a:solidFill>
                  <a:srgbClr val="000015"/>
                </a:solidFill>
                <a:effectLst/>
              </a:rPr>
              <a:t>Jesus’ approach to discipleship was primarily a relational one in which He poured His life into a few with the full expectation that they would follow His example.</a:t>
            </a:r>
          </a:p>
          <a:p>
            <a:endParaRPr lang="en-US" sz="2800" dirty="0">
              <a:solidFill>
                <a:srgbClr val="000015"/>
              </a:solidFill>
            </a:endParaRPr>
          </a:p>
          <a:p>
            <a:r>
              <a:rPr lang="en-US" sz="2800" dirty="0"/>
              <a:t>We want to see God’s kingdom expand exponentially as ordinary people are equipped by God’s power to do extraordinary things.</a:t>
            </a:r>
          </a:p>
          <a:p>
            <a:endParaRPr lang="en-US" sz="2800" dirty="0"/>
          </a:p>
          <a:p>
            <a:r>
              <a:rPr lang="en-US" sz="2800" dirty="0"/>
              <a:t>If we are to reach the people of Europe, it will be through the mobilization of the laity!</a:t>
            </a:r>
          </a:p>
        </p:txBody>
      </p:sp>
      <p:pic>
        <p:nvPicPr>
          <p:cNvPr id="7" name="Picture 6">
            <a:extLst>
              <a:ext uri="{FF2B5EF4-FFF2-40B4-BE49-F238E27FC236}">
                <a16:creationId xmlns:a16="http://schemas.microsoft.com/office/drawing/2014/main" id="{8D5AA314-6058-A783-7A21-507D25682743}"/>
              </a:ext>
            </a:extLst>
          </p:cNvPr>
          <p:cNvPicPr>
            <a:picLocks noChangeAspect="1"/>
          </p:cNvPicPr>
          <p:nvPr/>
        </p:nvPicPr>
        <p:blipFill>
          <a:blip r:embed="rId5"/>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1977365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p:txBody>
          <a:bodyPr/>
          <a:lstStyle/>
          <a:p>
            <a:pPr fontAlgn="base"/>
            <a:r>
              <a:rPr lang="en-US" b="1" dirty="0">
                <a:solidFill>
                  <a:srgbClr val="002060"/>
                </a:solidFill>
              </a:rPr>
              <a:t>There are </a:t>
            </a:r>
            <a:r>
              <a:rPr lang="en-US" b="1" dirty="0">
                <a:solidFill>
                  <a:srgbClr val="002060"/>
                </a:solidFill>
                <a:latin typeface="+mn-lt"/>
              </a:rPr>
              <a:t>two</a:t>
            </a:r>
            <a:r>
              <a:rPr lang="en-US" dirty="0">
                <a:solidFill>
                  <a:srgbClr val="002060"/>
                </a:solidFill>
              </a:rPr>
              <a:t> </a:t>
            </a:r>
            <a:r>
              <a:rPr lang="en-US" b="1" dirty="0">
                <a:solidFill>
                  <a:srgbClr val="002060"/>
                </a:solidFill>
                <a:latin typeface="+mn-lt"/>
              </a:rPr>
              <a:t>BIG CHALLENGES </a:t>
            </a:r>
            <a:r>
              <a:rPr lang="en-US" b="1" dirty="0">
                <a:solidFill>
                  <a:srgbClr val="002060"/>
                </a:solidFill>
              </a:rPr>
              <a:t>facing church planting today in Europe</a:t>
            </a: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9" name="Rectangle 8">
            <a:extLst>
              <a:ext uri="{FF2B5EF4-FFF2-40B4-BE49-F238E27FC236}">
                <a16:creationId xmlns:a16="http://schemas.microsoft.com/office/drawing/2014/main" id="{9EDA6076-9133-EB44-B38A-D69BFC4C690E}"/>
              </a:ext>
            </a:extLst>
          </p:cNvPr>
          <p:cNvSpPr/>
          <p:nvPr/>
        </p:nvSpPr>
        <p:spPr>
          <a:xfrm>
            <a:off x="4635501" y="1879600"/>
            <a:ext cx="7148460" cy="4401205"/>
          </a:xfrm>
          <a:prstGeom prst="rect">
            <a:avLst/>
          </a:prstGeom>
        </p:spPr>
        <p:txBody>
          <a:bodyPr wrap="square">
            <a:spAutoFit/>
          </a:bodyPr>
          <a:lstStyle/>
          <a:p>
            <a:r>
              <a:rPr lang="en-US" sz="2800" b="1" dirty="0">
                <a:solidFill>
                  <a:srgbClr val="000015"/>
                </a:solidFill>
              </a:rPr>
              <a:t>The Seed Within the</a:t>
            </a:r>
            <a:r>
              <a:rPr lang="en-US" sz="2800" b="1" i="0" u="none" strike="noStrike" dirty="0">
                <a:solidFill>
                  <a:srgbClr val="000015"/>
                </a:solidFill>
                <a:effectLst/>
              </a:rPr>
              <a:t> Harvest</a:t>
            </a:r>
          </a:p>
          <a:p>
            <a:endParaRPr lang="en-US" sz="2800" b="1" dirty="0">
              <a:solidFill>
                <a:srgbClr val="000015"/>
              </a:solidFill>
            </a:endParaRPr>
          </a:p>
          <a:p>
            <a:r>
              <a:rPr lang="en-US" sz="2800" dirty="0"/>
              <a:t>Every harvest contains within it the potential for more growth.</a:t>
            </a:r>
            <a:endParaRPr lang="en-US" sz="2800" b="1" i="0" u="none" strike="noStrike" dirty="0">
              <a:solidFill>
                <a:srgbClr val="000015"/>
              </a:solidFill>
              <a:effectLst/>
            </a:endParaRPr>
          </a:p>
          <a:p>
            <a:endParaRPr lang="en-US" sz="2800" dirty="0">
              <a:solidFill>
                <a:srgbClr val="000015"/>
              </a:solidFill>
            </a:endParaRPr>
          </a:p>
          <a:p>
            <a:r>
              <a:rPr lang="en-US" sz="2800" b="0" i="0" u="none" strike="noStrike" dirty="0">
                <a:solidFill>
                  <a:srgbClr val="000015"/>
                </a:solidFill>
                <a:effectLst/>
              </a:rPr>
              <a:t>For God is the one who provides seed for the farmer and then bread to eat. In the same way, he will provide and increase your resources and then produce a great harvest of generosity in you. 2 Cor. 9:10</a:t>
            </a:r>
            <a:endParaRPr lang="en-US" sz="2800" dirty="0"/>
          </a:p>
        </p:txBody>
      </p:sp>
      <p:sp>
        <p:nvSpPr>
          <p:cNvPr id="7" name="Title 5">
            <a:extLst>
              <a:ext uri="{FF2B5EF4-FFF2-40B4-BE49-F238E27FC236}">
                <a16:creationId xmlns:a16="http://schemas.microsoft.com/office/drawing/2014/main" id="{76358728-AABE-B640-B619-8A28DAFAF8B1}"/>
              </a:ext>
            </a:extLst>
          </p:cNvPr>
          <p:cNvSpPr txBox="1">
            <a:spLocks/>
          </p:cNvSpPr>
          <p:nvPr/>
        </p:nvSpPr>
        <p:spPr>
          <a:xfrm>
            <a:off x="1032594" y="1879600"/>
            <a:ext cx="4037878" cy="1014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0C3B6F"/>
                </a:solidFill>
                <a:latin typeface="Roxborough CF" pitchFamily="2" charset="77"/>
              </a:rPr>
              <a:t>#1 challenge….</a:t>
            </a:r>
          </a:p>
        </p:txBody>
      </p:sp>
      <p:pic>
        <p:nvPicPr>
          <p:cNvPr id="8" name="Picture 7">
            <a:extLst>
              <a:ext uri="{FF2B5EF4-FFF2-40B4-BE49-F238E27FC236}">
                <a16:creationId xmlns:a16="http://schemas.microsoft.com/office/drawing/2014/main" id="{A16A4B7C-FFAD-C54A-8235-8FC753E7D5BB}"/>
              </a:ext>
            </a:extLst>
          </p:cNvPr>
          <p:cNvPicPr>
            <a:picLocks noChangeAspect="1"/>
          </p:cNvPicPr>
          <p:nvPr/>
        </p:nvPicPr>
        <p:blipFill>
          <a:blip r:embed="rId4"/>
          <a:stretch>
            <a:fillRect/>
          </a:stretch>
        </p:blipFill>
        <p:spPr>
          <a:xfrm>
            <a:off x="1669524" y="3082544"/>
            <a:ext cx="1703662" cy="1703662"/>
          </a:xfrm>
          <a:prstGeom prst="rect">
            <a:avLst/>
          </a:prstGeom>
        </p:spPr>
      </p:pic>
      <p:pic>
        <p:nvPicPr>
          <p:cNvPr id="4" name="Picture 3">
            <a:extLst>
              <a:ext uri="{FF2B5EF4-FFF2-40B4-BE49-F238E27FC236}">
                <a16:creationId xmlns:a16="http://schemas.microsoft.com/office/drawing/2014/main" id="{1107611C-DBE8-4964-D3CF-AB3E5F9876F9}"/>
              </a:ext>
            </a:extLst>
          </p:cNvPr>
          <p:cNvPicPr>
            <a:picLocks noChangeAspect="1"/>
          </p:cNvPicPr>
          <p:nvPr/>
        </p:nvPicPr>
        <p:blipFill>
          <a:blip r:embed="rId5"/>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451683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57B6400-96A5-244E-BBDC-D662BA160E2D}"/>
              </a:ext>
            </a:extLst>
          </p:cNvPr>
          <p:cNvPicPr>
            <a:picLocks noChangeAspect="1"/>
          </p:cNvPicPr>
          <p:nvPr/>
        </p:nvPicPr>
        <p:blipFill>
          <a:blip r:embed="rId2"/>
          <a:stretch>
            <a:fillRect/>
          </a:stretch>
        </p:blipFill>
        <p:spPr>
          <a:xfrm>
            <a:off x="1405491" y="2483966"/>
            <a:ext cx="2677656" cy="2677656"/>
          </a:xfrm>
          <a:prstGeom prst="rect">
            <a:avLst/>
          </a:prstGeom>
        </p:spPr>
      </p:pic>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p:txBody>
          <a:bodyPr/>
          <a:lstStyle/>
          <a:p>
            <a:pPr fontAlgn="base"/>
            <a:r>
              <a:rPr lang="en-US" b="1" dirty="0">
                <a:solidFill>
                  <a:srgbClr val="002060"/>
                </a:solidFill>
              </a:rPr>
              <a:t>There are </a:t>
            </a:r>
            <a:r>
              <a:rPr lang="en-US" b="1" dirty="0">
                <a:solidFill>
                  <a:srgbClr val="002060"/>
                </a:solidFill>
                <a:latin typeface="+mn-lt"/>
              </a:rPr>
              <a:t>two BIG CHALLENGES </a:t>
            </a:r>
            <a:r>
              <a:rPr lang="en-US" b="1" dirty="0">
                <a:solidFill>
                  <a:srgbClr val="002060"/>
                </a:solidFill>
              </a:rPr>
              <a:t>facing church planting today in Europe</a:t>
            </a: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4"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9" name="Rectangle 8">
            <a:extLst>
              <a:ext uri="{FF2B5EF4-FFF2-40B4-BE49-F238E27FC236}">
                <a16:creationId xmlns:a16="http://schemas.microsoft.com/office/drawing/2014/main" id="{9EDA6076-9133-EB44-B38A-D69BFC4C690E}"/>
              </a:ext>
            </a:extLst>
          </p:cNvPr>
          <p:cNvSpPr/>
          <p:nvPr/>
        </p:nvSpPr>
        <p:spPr>
          <a:xfrm>
            <a:off x="5070472" y="2067827"/>
            <a:ext cx="6418522" cy="3108543"/>
          </a:xfrm>
          <a:prstGeom prst="rect">
            <a:avLst/>
          </a:prstGeom>
        </p:spPr>
        <p:txBody>
          <a:bodyPr wrap="square">
            <a:spAutoFit/>
          </a:bodyPr>
          <a:lstStyle/>
          <a:p>
            <a:r>
              <a:rPr lang="en-US" sz="2800" b="1" i="0" u="none" strike="noStrike" dirty="0">
                <a:solidFill>
                  <a:srgbClr val="000015"/>
                </a:solidFill>
                <a:effectLst/>
              </a:rPr>
              <a:t>Pray to the Lord of the Harvest</a:t>
            </a:r>
          </a:p>
          <a:p>
            <a:endParaRPr lang="en-US" sz="2800" b="1" dirty="0">
              <a:solidFill>
                <a:srgbClr val="000015"/>
              </a:solidFill>
            </a:endParaRPr>
          </a:p>
          <a:p>
            <a:r>
              <a:rPr lang="en-US" sz="2800" dirty="0"/>
              <a:t>2 These were his instructions to them: “The harvest is great, but the workers are few. So pray to the Lord who is in charge of the harvest; ask him to send more workers into his fields. Luke 10:2</a:t>
            </a:r>
          </a:p>
        </p:txBody>
      </p:sp>
      <p:sp>
        <p:nvSpPr>
          <p:cNvPr id="10" name="Title 5">
            <a:extLst>
              <a:ext uri="{FF2B5EF4-FFF2-40B4-BE49-F238E27FC236}">
                <a16:creationId xmlns:a16="http://schemas.microsoft.com/office/drawing/2014/main" id="{0C6B545C-B0B4-734D-9150-70EEE8DC382D}"/>
              </a:ext>
            </a:extLst>
          </p:cNvPr>
          <p:cNvSpPr txBox="1">
            <a:spLocks/>
          </p:cNvSpPr>
          <p:nvPr/>
        </p:nvSpPr>
        <p:spPr>
          <a:xfrm>
            <a:off x="1032594" y="1879600"/>
            <a:ext cx="4037878" cy="1014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0C3B6F"/>
                </a:solidFill>
                <a:latin typeface="Roxborough CF" pitchFamily="2" charset="77"/>
              </a:rPr>
              <a:t>#2 challenge….</a:t>
            </a:r>
          </a:p>
        </p:txBody>
      </p:sp>
      <p:pic>
        <p:nvPicPr>
          <p:cNvPr id="4" name="Picture 3">
            <a:extLst>
              <a:ext uri="{FF2B5EF4-FFF2-40B4-BE49-F238E27FC236}">
                <a16:creationId xmlns:a16="http://schemas.microsoft.com/office/drawing/2014/main" id="{1B79E3BF-C260-382F-AC28-B51B25D0459E}"/>
              </a:ext>
            </a:extLst>
          </p:cNvPr>
          <p:cNvPicPr>
            <a:picLocks noChangeAspect="1"/>
          </p:cNvPicPr>
          <p:nvPr/>
        </p:nvPicPr>
        <p:blipFill>
          <a:blip r:embed="rId5"/>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306524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lstStyle/>
          <a:p>
            <a:pPr fontAlgn="base"/>
            <a:r>
              <a:rPr lang="en-US" b="1" dirty="0">
                <a:solidFill>
                  <a:srgbClr val="002060"/>
                </a:solidFill>
              </a:rPr>
              <a:t>Kingdom Multiplication</a:t>
            </a:r>
            <a:r>
              <a:rPr lang="en-US" dirty="0">
                <a:solidFill>
                  <a:srgbClr val="002060"/>
                </a:solidFill>
                <a:effectLst/>
              </a:rPr>
              <a:t> </a:t>
            </a:r>
            <a:endParaRPr lang="en-US" b="1" dirty="0">
              <a:solidFill>
                <a:srgbClr val="002060"/>
              </a:solidFill>
            </a:endParaRP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759796" y="1709508"/>
            <a:ext cx="10672408" cy="3539430"/>
          </a:xfrm>
          <a:prstGeom prst="rect">
            <a:avLst/>
          </a:prstGeom>
        </p:spPr>
        <p:txBody>
          <a:bodyPr wrap="square">
            <a:spAutoFit/>
          </a:bodyPr>
          <a:lstStyle/>
          <a:p>
            <a:r>
              <a:rPr lang="en-US" sz="3200" b="1" dirty="0">
                <a:latin typeface="Calibri" panose="020F0502020204030204" pitchFamily="34" charset="0"/>
                <a:ea typeface="Calibri" panose="020F0502020204030204" pitchFamily="34" charset="0"/>
                <a:cs typeface="Times New Roman" panose="02020603050405020304" pitchFamily="18" charset="0"/>
              </a:rPr>
              <a:t>Kingdom multiplication</a:t>
            </a:r>
            <a:r>
              <a:rPr lang="en-US" sz="3200" dirty="0">
                <a:latin typeface="Calibri" panose="020F0502020204030204" pitchFamily="34" charset="0"/>
                <a:ea typeface="Calibri" panose="020F0502020204030204" pitchFamily="34" charset="0"/>
                <a:cs typeface="Times New Roman" panose="02020603050405020304" pitchFamily="18" charset="0"/>
              </a:rPr>
              <a:t>: It requires a daring new attitude and a new way of thinking. </a:t>
            </a:r>
          </a:p>
          <a:p>
            <a:endParaRPr lang="en-US" sz="3200" dirty="0">
              <a:latin typeface="Calibri" panose="020F0502020204030204" pitchFamily="34" charset="0"/>
              <a:ea typeface="Calibri" panose="020F0502020204030204" pitchFamily="34" charset="0"/>
              <a:cs typeface="Times New Roman" panose="02020603050405020304" pitchFamily="18" charset="0"/>
            </a:endParaRPr>
          </a:p>
          <a:p>
            <a:r>
              <a:rPr lang="en-US" sz="3200" dirty="0">
                <a:latin typeface="Calibri" panose="020F0502020204030204" pitchFamily="34" charset="0"/>
                <a:ea typeface="Calibri" panose="020F0502020204030204" pitchFamily="34" charset="0"/>
                <a:cs typeface="Times New Roman" panose="02020603050405020304" pitchFamily="18" charset="0"/>
              </a:rPr>
              <a:t>For leaders to create a culture of multiplication, it will mean </a:t>
            </a:r>
            <a:r>
              <a:rPr lang="en-US" sz="3200" b="1" dirty="0">
                <a:latin typeface="Calibri" panose="020F0502020204030204" pitchFamily="34" charset="0"/>
                <a:ea typeface="Calibri" panose="020F0502020204030204" pitchFamily="34" charset="0"/>
                <a:cs typeface="Times New Roman" panose="02020603050405020304" pitchFamily="18" charset="0"/>
              </a:rPr>
              <a:t>dramatic shifts in their church paradigm from being the leader to developing leaders.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r>
              <a:rPr lang="en-US" sz="3200" dirty="0">
                <a:latin typeface="Calibri" panose="020F0502020204030204" pitchFamily="34" charset="0"/>
                <a:ea typeface="Calibri" panose="020F0502020204030204" pitchFamily="34" charset="0"/>
                <a:cs typeface="Times New Roman" panose="02020603050405020304" pitchFamily="18" charset="0"/>
              </a:rPr>
              <a:t> </a:t>
            </a:r>
          </a:p>
        </p:txBody>
      </p:sp>
      <p:pic>
        <p:nvPicPr>
          <p:cNvPr id="4" name="Picture 3">
            <a:extLst>
              <a:ext uri="{FF2B5EF4-FFF2-40B4-BE49-F238E27FC236}">
                <a16:creationId xmlns:a16="http://schemas.microsoft.com/office/drawing/2014/main" id="{562297C5-1EC3-95E7-D1EB-1C56292B563E}"/>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3896144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lstStyle/>
          <a:p>
            <a:pPr fontAlgn="base"/>
            <a:r>
              <a:rPr lang="en-US" b="1" dirty="0">
                <a:solidFill>
                  <a:srgbClr val="002060"/>
                </a:solidFill>
              </a:rPr>
              <a:t>Kingdom Multiplication</a:t>
            </a:r>
            <a:r>
              <a:rPr lang="en-US" dirty="0">
                <a:solidFill>
                  <a:srgbClr val="002060"/>
                </a:solidFill>
                <a:effectLst/>
              </a:rPr>
              <a:t> </a:t>
            </a:r>
            <a:endParaRPr lang="en-US" b="1" dirty="0">
              <a:solidFill>
                <a:srgbClr val="002060"/>
              </a:solidFill>
            </a:endParaRP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706792" y="1425057"/>
            <a:ext cx="11014079" cy="5201424"/>
          </a:xfrm>
          <a:prstGeom prst="rect">
            <a:avLst/>
          </a:prstGeom>
        </p:spPr>
        <p:txBody>
          <a:bodyPr wrap="square">
            <a:spAutoFit/>
          </a:bodyPr>
          <a:lstStyle/>
          <a:p>
            <a:pPr lvl="0"/>
            <a:r>
              <a:rPr lang="en-US" sz="3200" b="1" dirty="0"/>
              <a:t>Multiplication Mindset</a:t>
            </a:r>
            <a:r>
              <a:rPr lang="en-US" sz="3200" dirty="0"/>
              <a:t>: A shift from thinking about growing others to multiplying leaders.</a:t>
            </a:r>
          </a:p>
          <a:p>
            <a:pPr lvl="0"/>
            <a:endParaRPr lang="en-US" sz="3200" dirty="0"/>
          </a:p>
          <a:p>
            <a:pPr lvl="0"/>
            <a:r>
              <a:rPr lang="en-US" sz="3200" dirty="0"/>
              <a:t>Becoming a </a:t>
            </a:r>
            <a:r>
              <a:rPr lang="en-US" sz="3200" b="1" dirty="0"/>
              <a:t>Kingdom leader </a:t>
            </a:r>
            <a:r>
              <a:rPr lang="en-US" sz="3200" dirty="0"/>
              <a:t>starts with a multiplication mindset. </a:t>
            </a:r>
          </a:p>
          <a:p>
            <a:pPr lvl="0"/>
            <a:endParaRPr lang="en-US" sz="3200" dirty="0"/>
          </a:p>
          <a:p>
            <a:pPr lvl="0"/>
            <a:r>
              <a:rPr lang="en-US" sz="3200" dirty="0"/>
              <a:t>This means taking the spotlight off themselves and shining the spotlight on Christ’s followers and emerging leaders. Giving them the spotlight!</a:t>
            </a:r>
          </a:p>
          <a:p>
            <a:r>
              <a:rPr lang="en-US" sz="3200" dirty="0"/>
              <a:t> </a:t>
            </a:r>
          </a:p>
          <a:p>
            <a:endParaRPr lang="en-US" sz="4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512838A3-AF1C-7943-AEBC-3D65357EC3C9}"/>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892345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876631" y="1304451"/>
            <a:ext cx="11058167" cy="4401205"/>
          </a:xfrm>
          <a:prstGeom prst="rect">
            <a:avLst/>
          </a:prstGeom>
        </p:spPr>
        <p:txBody>
          <a:bodyPr wrap="square">
            <a:spAutoFit/>
          </a:bodyPr>
          <a:lstStyle/>
          <a:p>
            <a:pPr lvl="0"/>
            <a:r>
              <a:rPr lang="en-US" sz="2800" b="1" dirty="0"/>
              <a:t>Permission Givers:</a:t>
            </a:r>
            <a:r>
              <a:rPr lang="en-US" sz="2800" dirty="0"/>
              <a:t> </a:t>
            </a:r>
          </a:p>
          <a:p>
            <a:pPr lvl="0"/>
            <a:r>
              <a:rPr lang="en-US" sz="2800" dirty="0"/>
              <a:t>A shift from controlling the people God has placed in your leadership to leading with a ‘yes’, giving them permission to advance the mission. </a:t>
            </a:r>
          </a:p>
          <a:p>
            <a:pPr lvl="0"/>
            <a:endParaRPr lang="en-US" sz="2800" dirty="0"/>
          </a:p>
          <a:p>
            <a:pPr lvl="0"/>
            <a:r>
              <a:rPr lang="en-US" sz="2800" dirty="0"/>
              <a:t>Leaders of multiplying churches lead with a ‘yes’ and create a permission-giving culture where leaders feel free to innovate. </a:t>
            </a:r>
          </a:p>
          <a:p>
            <a:pPr lvl="0"/>
            <a:endParaRPr lang="en-US" sz="2800" dirty="0"/>
          </a:p>
          <a:p>
            <a:pPr lvl="0"/>
            <a:r>
              <a:rPr lang="en-US" sz="2800" dirty="0"/>
              <a:t>In this kind of permission-giving environment, leadership is demonstrated through encouragement and the freedom to succeed or fail, while also being encouraged continue.</a:t>
            </a:r>
            <a:endParaRPr lang="en-US" sz="5400" dirty="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54766DB-8F59-2999-745D-79E7B8AFEF98}"/>
              </a:ext>
            </a:extLst>
          </p:cNvPr>
          <p:cNvPicPr>
            <a:picLocks noChangeAspect="1"/>
          </p:cNvPicPr>
          <p:nvPr/>
        </p:nvPicPr>
        <p:blipFill>
          <a:blip r:embed="rId4"/>
          <a:stretch>
            <a:fillRect/>
          </a:stretch>
        </p:blipFill>
        <p:spPr>
          <a:xfrm>
            <a:off x="706792" y="5705656"/>
            <a:ext cx="2459917" cy="920825"/>
          </a:xfrm>
          <a:prstGeom prst="rect">
            <a:avLst/>
          </a:prstGeom>
        </p:spPr>
      </p:pic>
      <p:sp>
        <p:nvSpPr>
          <p:cNvPr id="10" name="Title 1">
            <a:extLst>
              <a:ext uri="{FF2B5EF4-FFF2-40B4-BE49-F238E27FC236}">
                <a16:creationId xmlns:a16="http://schemas.microsoft.com/office/drawing/2014/main" id="{A66107CD-E13F-E80E-A48E-6A230004DD60}"/>
              </a:ext>
            </a:extLst>
          </p:cNvPr>
          <p:cNvSpPr>
            <a:spLocks noGrp="1"/>
          </p:cNvSpPr>
          <p:nvPr>
            <p:ph type="title"/>
          </p:nvPr>
        </p:nvSpPr>
        <p:spPr>
          <a:xfrm>
            <a:off x="566917" y="231519"/>
            <a:ext cx="10515600" cy="1325563"/>
          </a:xfrm>
        </p:spPr>
        <p:txBody>
          <a:bodyPr/>
          <a:lstStyle/>
          <a:p>
            <a:pPr fontAlgn="base"/>
            <a:r>
              <a:rPr lang="en-US" b="1" dirty="0">
                <a:solidFill>
                  <a:srgbClr val="002060"/>
                </a:solidFill>
              </a:rPr>
              <a:t>Kingdom Multiplication</a:t>
            </a:r>
            <a:r>
              <a:rPr lang="en-US" dirty="0">
                <a:solidFill>
                  <a:srgbClr val="002060"/>
                </a:solidFill>
                <a:effectLst/>
              </a:rPr>
              <a:t> </a:t>
            </a:r>
            <a:endParaRPr lang="en-US" b="1" dirty="0">
              <a:solidFill>
                <a:srgbClr val="002060"/>
              </a:solidFill>
            </a:endParaRPr>
          </a:p>
        </p:txBody>
      </p:sp>
    </p:spTree>
    <p:extLst>
      <p:ext uri="{BB962C8B-B14F-4D97-AF65-F5344CB8AC3E}">
        <p14:creationId xmlns:p14="http://schemas.microsoft.com/office/powerpoint/2010/main" val="3168058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4C474-E5C6-0C0F-BF9F-3A581AAF82A9}"/>
            </a:ext>
          </a:extLst>
        </p:cNvPr>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B461BB2B-C093-CABC-9D7D-4071982B784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6" name="Title 5">
            <a:extLst>
              <a:ext uri="{FF2B5EF4-FFF2-40B4-BE49-F238E27FC236}">
                <a16:creationId xmlns:a16="http://schemas.microsoft.com/office/drawing/2014/main" id="{00CDD94A-4A16-7636-3AF3-FF5B92FBA09E}"/>
              </a:ext>
            </a:extLst>
          </p:cNvPr>
          <p:cNvSpPr>
            <a:spLocks noGrp="1"/>
          </p:cNvSpPr>
          <p:nvPr>
            <p:ph type="title"/>
          </p:nvPr>
        </p:nvSpPr>
        <p:spPr>
          <a:xfrm>
            <a:off x="936134" y="888139"/>
            <a:ext cx="10089420" cy="1454849"/>
          </a:xfrm>
        </p:spPr>
        <p:txBody>
          <a:bodyPr anchor="t">
            <a:normAutofit/>
          </a:bodyPr>
          <a:lstStyle/>
          <a:p>
            <a:pPr algn="ctr"/>
            <a:r>
              <a:rPr lang="en-US" sz="8000" dirty="0">
                <a:solidFill>
                  <a:schemeClr val="bg1"/>
                </a:solidFill>
                <a:latin typeface="Roxborough CF" pitchFamily="2" charset="77"/>
              </a:rPr>
              <a:t>Free Methodist</a:t>
            </a:r>
          </a:p>
        </p:txBody>
      </p:sp>
      <p:sp>
        <p:nvSpPr>
          <p:cNvPr id="7" name="Content Placeholder 6">
            <a:extLst>
              <a:ext uri="{FF2B5EF4-FFF2-40B4-BE49-F238E27FC236}">
                <a16:creationId xmlns:a16="http://schemas.microsoft.com/office/drawing/2014/main" id="{ACFD5F64-75E5-884D-39CC-298EAB505D4A}"/>
              </a:ext>
            </a:extLst>
          </p:cNvPr>
          <p:cNvSpPr>
            <a:spLocks noGrp="1"/>
          </p:cNvSpPr>
          <p:nvPr>
            <p:ph idx="1"/>
          </p:nvPr>
        </p:nvSpPr>
        <p:spPr>
          <a:xfrm>
            <a:off x="1051290" y="2142723"/>
            <a:ext cx="10089420" cy="1562673"/>
          </a:xfrm>
        </p:spPr>
        <p:txBody>
          <a:bodyPr>
            <a:normAutofit/>
          </a:bodyPr>
          <a:lstStyle/>
          <a:p>
            <a:pPr marL="0" indent="0" algn="ctr">
              <a:buNone/>
            </a:pPr>
            <a:r>
              <a:rPr lang="en-US" sz="4400" b="1" dirty="0">
                <a:solidFill>
                  <a:srgbClr val="FF7500"/>
                </a:solidFill>
                <a:latin typeface="Good Karma Smooth Wide Upright" panose="03060000000000000000" pitchFamily="66" charset="0"/>
              </a:rPr>
              <a:t>A Shared Wesleyan Identity…</a:t>
            </a:r>
          </a:p>
        </p:txBody>
      </p:sp>
      <p:sp>
        <p:nvSpPr>
          <p:cNvPr id="9" name="Title 1">
            <a:extLst>
              <a:ext uri="{FF2B5EF4-FFF2-40B4-BE49-F238E27FC236}">
                <a16:creationId xmlns:a16="http://schemas.microsoft.com/office/drawing/2014/main" id="{447C95ED-3220-07C9-8381-ECA288C786DC}"/>
              </a:ext>
            </a:extLst>
          </p:cNvPr>
          <p:cNvSpPr txBox="1">
            <a:spLocks/>
          </p:cNvSpPr>
          <p:nvPr/>
        </p:nvSpPr>
        <p:spPr>
          <a:xfrm>
            <a:off x="1371600" y="1803405"/>
            <a:ext cx="9448800" cy="1825096"/>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en-US" dirty="0"/>
          </a:p>
        </p:txBody>
      </p:sp>
      <p:sp>
        <p:nvSpPr>
          <p:cNvPr id="10" name="Subtitle 2">
            <a:extLst>
              <a:ext uri="{FF2B5EF4-FFF2-40B4-BE49-F238E27FC236}">
                <a16:creationId xmlns:a16="http://schemas.microsoft.com/office/drawing/2014/main" id="{C8C55415-1D9D-7A3E-E1B3-0E5149A51A83}"/>
              </a:ext>
            </a:extLst>
          </p:cNvPr>
          <p:cNvSpPr txBox="1">
            <a:spLocks/>
          </p:cNvSpPr>
          <p:nvPr/>
        </p:nvSpPr>
        <p:spPr>
          <a:xfrm>
            <a:off x="1371600" y="3632201"/>
            <a:ext cx="9448800" cy="68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BF3EEF5F-FA50-87D5-B3D0-B842A6299F3E}"/>
              </a:ext>
            </a:extLst>
          </p:cNvPr>
          <p:cNvPicPr>
            <a:picLocks noChangeAspect="1"/>
          </p:cNvPicPr>
          <p:nvPr/>
        </p:nvPicPr>
        <p:blipFill>
          <a:blip r:embed="rId3"/>
          <a:stretch>
            <a:fillRect/>
          </a:stretch>
        </p:blipFill>
        <p:spPr>
          <a:xfrm>
            <a:off x="4866041" y="5693907"/>
            <a:ext cx="2459917" cy="920825"/>
          </a:xfrm>
          <a:prstGeom prst="rect">
            <a:avLst/>
          </a:prstGeom>
        </p:spPr>
      </p:pic>
    </p:spTree>
    <p:extLst>
      <p:ext uri="{BB962C8B-B14F-4D97-AF65-F5344CB8AC3E}">
        <p14:creationId xmlns:p14="http://schemas.microsoft.com/office/powerpoint/2010/main" val="2020420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812800" y="1369212"/>
            <a:ext cx="10672408" cy="4524315"/>
          </a:xfrm>
          <a:prstGeom prst="rect">
            <a:avLst/>
          </a:prstGeom>
        </p:spPr>
        <p:txBody>
          <a:bodyPr wrap="square">
            <a:spAutoFit/>
          </a:bodyPr>
          <a:lstStyle/>
          <a:p>
            <a:pPr lvl="0"/>
            <a:r>
              <a:rPr lang="en-US" sz="3200" b="1" dirty="0"/>
              <a:t>Kingdom Builders</a:t>
            </a:r>
            <a:r>
              <a:rPr lang="en-US" sz="3200" dirty="0"/>
              <a:t>:</a:t>
            </a:r>
          </a:p>
          <a:p>
            <a:pPr lvl="0"/>
            <a:r>
              <a:rPr lang="en-US" sz="3200" dirty="0"/>
              <a:t>The leadership focus is not on counting what is happening inside the church walls but rather on their impact outside the church. </a:t>
            </a:r>
          </a:p>
          <a:p>
            <a:pPr lvl="0"/>
            <a:endParaRPr lang="en-US" sz="3200" b="1" dirty="0"/>
          </a:p>
          <a:p>
            <a:pPr lvl="0"/>
            <a:r>
              <a:rPr lang="en-US" sz="3200" dirty="0"/>
              <a:t>This new way of keeping score will encourage leaders to </a:t>
            </a:r>
            <a:r>
              <a:rPr lang="en-US" sz="3200" b="1" dirty="0"/>
              <a:t>partner with other churches and networks for an even greater Kingdom ‘wins</a:t>
            </a:r>
            <a:r>
              <a:rPr lang="en-US" sz="3200" dirty="0"/>
              <a:t>’. </a:t>
            </a:r>
          </a:p>
          <a:p>
            <a:pPr lvl="0"/>
            <a:endParaRPr lang="en-US" sz="3200" dirty="0"/>
          </a:p>
        </p:txBody>
      </p:sp>
      <p:pic>
        <p:nvPicPr>
          <p:cNvPr id="7" name="Picture 6">
            <a:extLst>
              <a:ext uri="{FF2B5EF4-FFF2-40B4-BE49-F238E27FC236}">
                <a16:creationId xmlns:a16="http://schemas.microsoft.com/office/drawing/2014/main" id="{61E8C1B0-9F59-8CCF-7671-EE7578C0E96A}"/>
              </a:ext>
            </a:extLst>
          </p:cNvPr>
          <p:cNvPicPr>
            <a:picLocks noChangeAspect="1"/>
          </p:cNvPicPr>
          <p:nvPr/>
        </p:nvPicPr>
        <p:blipFill>
          <a:blip r:embed="rId4"/>
          <a:stretch>
            <a:fillRect/>
          </a:stretch>
        </p:blipFill>
        <p:spPr>
          <a:xfrm>
            <a:off x="706792" y="5705656"/>
            <a:ext cx="2459917" cy="920825"/>
          </a:xfrm>
          <a:prstGeom prst="rect">
            <a:avLst/>
          </a:prstGeom>
        </p:spPr>
      </p:pic>
      <p:sp>
        <p:nvSpPr>
          <p:cNvPr id="10" name="Title 1">
            <a:extLst>
              <a:ext uri="{FF2B5EF4-FFF2-40B4-BE49-F238E27FC236}">
                <a16:creationId xmlns:a16="http://schemas.microsoft.com/office/drawing/2014/main" id="{B365746C-14CD-49FD-8410-2452B37B5C4E}"/>
              </a:ext>
            </a:extLst>
          </p:cNvPr>
          <p:cNvSpPr>
            <a:spLocks noGrp="1"/>
          </p:cNvSpPr>
          <p:nvPr>
            <p:ph type="title"/>
          </p:nvPr>
        </p:nvSpPr>
        <p:spPr>
          <a:xfrm>
            <a:off x="566917" y="231519"/>
            <a:ext cx="10515600" cy="1325563"/>
          </a:xfrm>
        </p:spPr>
        <p:txBody>
          <a:bodyPr/>
          <a:lstStyle/>
          <a:p>
            <a:pPr fontAlgn="base"/>
            <a:r>
              <a:rPr lang="en-US" b="1" dirty="0">
                <a:solidFill>
                  <a:srgbClr val="002060"/>
                </a:solidFill>
              </a:rPr>
              <a:t>Kingdom Multiplication</a:t>
            </a:r>
            <a:r>
              <a:rPr lang="en-US" dirty="0">
                <a:solidFill>
                  <a:srgbClr val="002060"/>
                </a:solidFill>
                <a:effectLst/>
              </a:rPr>
              <a:t> </a:t>
            </a:r>
            <a:endParaRPr lang="en-US" b="1" dirty="0">
              <a:solidFill>
                <a:srgbClr val="002060"/>
              </a:solidFill>
            </a:endParaRPr>
          </a:p>
        </p:txBody>
      </p:sp>
    </p:spTree>
    <p:extLst>
      <p:ext uri="{BB962C8B-B14F-4D97-AF65-F5344CB8AC3E}">
        <p14:creationId xmlns:p14="http://schemas.microsoft.com/office/powerpoint/2010/main" val="3582480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32EE8681-5D40-4F4E-A55D-4A409893D94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6" name="Title 5">
            <a:extLst>
              <a:ext uri="{FF2B5EF4-FFF2-40B4-BE49-F238E27FC236}">
                <a16:creationId xmlns:a16="http://schemas.microsoft.com/office/drawing/2014/main" id="{197A8F41-860B-3044-B811-1BCBD0BEE4D7}"/>
              </a:ext>
            </a:extLst>
          </p:cNvPr>
          <p:cNvSpPr>
            <a:spLocks noGrp="1"/>
          </p:cNvSpPr>
          <p:nvPr>
            <p:ph type="title"/>
          </p:nvPr>
        </p:nvSpPr>
        <p:spPr>
          <a:xfrm>
            <a:off x="936134" y="888139"/>
            <a:ext cx="10089420" cy="1454849"/>
          </a:xfrm>
        </p:spPr>
        <p:txBody>
          <a:bodyPr anchor="t">
            <a:normAutofit/>
          </a:bodyPr>
          <a:lstStyle/>
          <a:p>
            <a:pPr algn="ctr"/>
            <a:r>
              <a:rPr lang="en-US" sz="8000" dirty="0">
                <a:solidFill>
                  <a:schemeClr val="bg1"/>
                </a:solidFill>
                <a:latin typeface="Roxborough CF" pitchFamily="2" charset="77"/>
              </a:rPr>
              <a:t>Free Methodist</a:t>
            </a:r>
          </a:p>
        </p:txBody>
      </p:sp>
      <p:sp>
        <p:nvSpPr>
          <p:cNvPr id="7" name="Content Placeholder 6">
            <a:extLst>
              <a:ext uri="{FF2B5EF4-FFF2-40B4-BE49-F238E27FC236}">
                <a16:creationId xmlns:a16="http://schemas.microsoft.com/office/drawing/2014/main" id="{32795DAF-70B5-D64F-9A74-5A7780B3DF46}"/>
              </a:ext>
            </a:extLst>
          </p:cNvPr>
          <p:cNvSpPr>
            <a:spLocks noGrp="1"/>
          </p:cNvSpPr>
          <p:nvPr>
            <p:ph idx="1"/>
          </p:nvPr>
        </p:nvSpPr>
        <p:spPr>
          <a:xfrm>
            <a:off x="1051290" y="2142723"/>
            <a:ext cx="10089420" cy="1562673"/>
          </a:xfrm>
          <a:ln>
            <a:noFill/>
          </a:ln>
        </p:spPr>
        <p:txBody>
          <a:bodyPr>
            <a:normAutofit/>
          </a:bodyPr>
          <a:lstStyle/>
          <a:p>
            <a:pPr marL="0" indent="0" algn="ctr">
              <a:buNone/>
            </a:pPr>
            <a:r>
              <a:rPr lang="en-US" sz="4400" b="1" dirty="0">
                <a:solidFill>
                  <a:srgbClr val="FF7500"/>
                </a:solidFill>
                <a:latin typeface="Good Karma Smooth Wide Upright" panose="03060000000000000000" pitchFamily="66" charset="0"/>
              </a:rPr>
              <a:t>Historical Heritage and Perspective</a:t>
            </a:r>
          </a:p>
        </p:txBody>
      </p:sp>
      <p:sp>
        <p:nvSpPr>
          <p:cNvPr id="9" name="Title 1">
            <a:extLst>
              <a:ext uri="{FF2B5EF4-FFF2-40B4-BE49-F238E27FC236}">
                <a16:creationId xmlns:a16="http://schemas.microsoft.com/office/drawing/2014/main" id="{89C7EC97-2F75-F345-85B3-860EEECE1153}"/>
              </a:ext>
            </a:extLst>
          </p:cNvPr>
          <p:cNvSpPr txBox="1">
            <a:spLocks/>
          </p:cNvSpPr>
          <p:nvPr/>
        </p:nvSpPr>
        <p:spPr>
          <a:xfrm>
            <a:off x="1371600" y="1803405"/>
            <a:ext cx="9448800" cy="1825096"/>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en-US" dirty="0"/>
          </a:p>
        </p:txBody>
      </p:sp>
      <p:sp>
        <p:nvSpPr>
          <p:cNvPr id="10" name="Subtitle 2">
            <a:extLst>
              <a:ext uri="{FF2B5EF4-FFF2-40B4-BE49-F238E27FC236}">
                <a16:creationId xmlns:a16="http://schemas.microsoft.com/office/drawing/2014/main" id="{42844601-D7DE-AC4B-86F2-C0A85E4766CF}"/>
              </a:ext>
            </a:extLst>
          </p:cNvPr>
          <p:cNvSpPr txBox="1">
            <a:spLocks/>
          </p:cNvSpPr>
          <p:nvPr/>
        </p:nvSpPr>
        <p:spPr>
          <a:xfrm>
            <a:off x="1371600" y="3632201"/>
            <a:ext cx="9448800" cy="68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EA9A0D9A-B435-1F5C-401A-3E47797DB542}"/>
              </a:ext>
            </a:extLst>
          </p:cNvPr>
          <p:cNvPicPr>
            <a:picLocks noChangeAspect="1"/>
          </p:cNvPicPr>
          <p:nvPr/>
        </p:nvPicPr>
        <p:blipFill>
          <a:blip r:embed="rId3"/>
          <a:stretch>
            <a:fillRect/>
          </a:stretch>
        </p:blipFill>
        <p:spPr>
          <a:xfrm>
            <a:off x="4866041" y="5661853"/>
            <a:ext cx="2459917" cy="920825"/>
          </a:xfrm>
          <a:prstGeom prst="rect">
            <a:avLst/>
          </a:prstGeom>
        </p:spPr>
      </p:pic>
    </p:spTree>
    <p:extLst>
      <p:ext uri="{BB962C8B-B14F-4D97-AF65-F5344CB8AC3E}">
        <p14:creationId xmlns:p14="http://schemas.microsoft.com/office/powerpoint/2010/main" val="196074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lstStyle/>
          <a:p>
            <a:r>
              <a:rPr lang="en-US" b="1" dirty="0">
                <a:solidFill>
                  <a:schemeClr val="accent1">
                    <a:lumMod val="50000"/>
                  </a:schemeClr>
                </a:solidFill>
              </a:rPr>
              <a:t>Historical Heritage and Perspective</a:t>
            </a: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706791" y="1402938"/>
            <a:ext cx="10918291" cy="4662815"/>
          </a:xfrm>
          <a:prstGeom prst="rect">
            <a:avLst/>
          </a:prstGeom>
        </p:spPr>
        <p:txBody>
          <a:bodyPr wrap="square">
            <a:spAutoFit/>
          </a:bodyPr>
          <a:lstStyle/>
          <a:p>
            <a:r>
              <a:rPr lang="en-US" sz="2700" dirty="0"/>
              <a:t>The Methodist heritage is shown in theological, ecclesiastical, and social concerns articulated by the Reverend John Wesley and his associates in the eighteenth century and reaffirmed through the holiness movement of the nineteenth.</a:t>
            </a:r>
          </a:p>
          <a:p>
            <a:endParaRPr lang="pt-BR" sz="2700" dirty="0"/>
          </a:p>
          <a:p>
            <a:r>
              <a:rPr lang="en-US" sz="2700" dirty="0"/>
              <a:t>Ecclesiastically, the Methodist heritage is continued in Free Methodist organization. At its most basic level, Free Methodists organize as local churches and have named them “societies.” In so doing, they </a:t>
            </a:r>
          </a:p>
          <a:p>
            <a:r>
              <a:rPr lang="en-US" sz="2700" dirty="0"/>
              <a:t>follow early Methodist practice and designate the local church as a transformed and transforming Society.</a:t>
            </a:r>
          </a:p>
          <a:p>
            <a:endParaRPr lang="en-US" sz="2700" dirty="0"/>
          </a:p>
        </p:txBody>
      </p:sp>
      <p:pic>
        <p:nvPicPr>
          <p:cNvPr id="4" name="Picture 3">
            <a:extLst>
              <a:ext uri="{FF2B5EF4-FFF2-40B4-BE49-F238E27FC236}">
                <a16:creationId xmlns:a16="http://schemas.microsoft.com/office/drawing/2014/main" id="{7E69078D-DB30-F710-E83E-7B6A9DFC1153}"/>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191604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lstStyle/>
          <a:p>
            <a:pPr fontAlgn="base"/>
            <a:r>
              <a:rPr lang="en-US" b="1" dirty="0">
                <a:solidFill>
                  <a:schemeClr val="accent1">
                    <a:lumMod val="50000"/>
                  </a:schemeClr>
                </a:solidFill>
              </a:rPr>
              <a:t>Historical Heritage and Perspective</a:t>
            </a: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681391" y="1427360"/>
            <a:ext cx="11138901" cy="4524315"/>
          </a:xfrm>
          <a:prstGeom prst="rect">
            <a:avLst/>
          </a:prstGeom>
        </p:spPr>
        <p:txBody>
          <a:bodyPr wrap="square">
            <a:spAutoFit/>
          </a:bodyPr>
          <a:lstStyle/>
          <a:p>
            <a:r>
              <a:rPr lang="en-US" sz="2400" dirty="0"/>
              <a:t>There are lines of responsibility connecting local, district, conference, and denominational ministries. Small groups of believers are accountable to one another for growth in Christian life and service. Free Methodists are concerned for the whole church, not just the local congregation. They value the leadership of bishops, superintendents, pastors, and lay leaders who provide counsel and direction to the church.</a:t>
            </a:r>
          </a:p>
          <a:p>
            <a:endParaRPr lang="en-US" sz="2400" dirty="0"/>
          </a:p>
          <a:p>
            <a:r>
              <a:rPr lang="en-US" sz="2400" dirty="0"/>
              <a:t>Born at a time when representative government was being developed by free societies, the Free Methodist founders reaffirmed the biblical principle of lay ministry. Free Methodists recognize and license </a:t>
            </a:r>
            <a:r>
              <a:rPr lang="en-US" sz="2400" dirty="0" err="1"/>
              <a:t>unordained</a:t>
            </a:r>
            <a:r>
              <a:rPr lang="en-US" sz="2400" dirty="0"/>
              <a:t> persons for particular ministries. </a:t>
            </a:r>
            <a:r>
              <a:rPr lang="en-US" sz="2400" b="1" dirty="0"/>
              <a:t>They mandate lay representation in numbers equal to clergy in the councils of the church</a:t>
            </a:r>
            <a:r>
              <a:rPr lang="en-US" sz="2400" dirty="0"/>
              <a:t>.</a:t>
            </a:r>
          </a:p>
          <a:p>
            <a:r>
              <a:rPr lang="en-US" sz="2400" dirty="0"/>
              <a:t> </a:t>
            </a:r>
          </a:p>
        </p:txBody>
      </p:sp>
      <p:pic>
        <p:nvPicPr>
          <p:cNvPr id="4" name="Picture 3">
            <a:extLst>
              <a:ext uri="{FF2B5EF4-FFF2-40B4-BE49-F238E27FC236}">
                <a16:creationId xmlns:a16="http://schemas.microsoft.com/office/drawing/2014/main" id="{16E87F45-EBA5-A58C-AD0F-C6DE0F7F5141}"/>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28606190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0F016-488E-C737-2384-955851280DF5}"/>
            </a:ext>
          </a:extLst>
        </p:cNvPr>
        <p:cNvGrpSpPr/>
        <p:nvPr/>
      </p:nvGrpSpPr>
      <p:grpSpPr>
        <a:xfrm>
          <a:off x="0" y="0"/>
          <a:ext cx="0" cy="0"/>
          <a:chOff x="0" y="0"/>
          <a:chExt cx="0" cy="0"/>
        </a:xfrm>
      </p:grpSpPr>
      <p:sp>
        <p:nvSpPr>
          <p:cNvPr id="206" name="Rounded Rectangle 205">
            <a:extLst>
              <a:ext uri="{FF2B5EF4-FFF2-40B4-BE49-F238E27FC236}">
                <a16:creationId xmlns:a16="http://schemas.microsoft.com/office/drawing/2014/main" id="{F25F4903-A266-BED7-AE6B-711B2A77AB68}"/>
              </a:ext>
            </a:extLst>
          </p:cNvPr>
          <p:cNvSpPr/>
          <p:nvPr/>
        </p:nvSpPr>
        <p:spPr>
          <a:xfrm>
            <a:off x="8352095" y="5393970"/>
            <a:ext cx="3311683" cy="11880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7" name="Rounded Rectangle 166">
            <a:extLst>
              <a:ext uri="{FF2B5EF4-FFF2-40B4-BE49-F238E27FC236}">
                <a16:creationId xmlns:a16="http://schemas.microsoft.com/office/drawing/2014/main" id="{F1BF4857-481C-8B71-AFE7-6EC45E39C5B1}"/>
              </a:ext>
            </a:extLst>
          </p:cNvPr>
          <p:cNvSpPr/>
          <p:nvPr/>
        </p:nvSpPr>
        <p:spPr>
          <a:xfrm>
            <a:off x="810160" y="2410689"/>
            <a:ext cx="7050188" cy="11880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8" name="Rounded Rectangle 167">
            <a:extLst>
              <a:ext uri="{FF2B5EF4-FFF2-40B4-BE49-F238E27FC236}">
                <a16:creationId xmlns:a16="http://schemas.microsoft.com/office/drawing/2014/main" id="{7F2AF797-1736-F3E9-88E6-4768097BDF7C}"/>
              </a:ext>
            </a:extLst>
          </p:cNvPr>
          <p:cNvSpPr/>
          <p:nvPr/>
        </p:nvSpPr>
        <p:spPr>
          <a:xfrm>
            <a:off x="792780" y="3899267"/>
            <a:ext cx="10870998" cy="11880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43" name="Rounded Rectangle 142">
            <a:extLst>
              <a:ext uri="{FF2B5EF4-FFF2-40B4-BE49-F238E27FC236}">
                <a16:creationId xmlns:a16="http://schemas.microsoft.com/office/drawing/2014/main" id="{BD3F3F92-D770-4AA4-DF38-1F71354582A5}"/>
              </a:ext>
            </a:extLst>
          </p:cNvPr>
          <p:cNvSpPr/>
          <p:nvPr/>
        </p:nvSpPr>
        <p:spPr>
          <a:xfrm>
            <a:off x="792781" y="921926"/>
            <a:ext cx="10870998" cy="11880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8" name="Rounded Rectangle 147">
            <a:extLst>
              <a:ext uri="{FF2B5EF4-FFF2-40B4-BE49-F238E27FC236}">
                <a16:creationId xmlns:a16="http://schemas.microsoft.com/office/drawing/2014/main" id="{FBDD47B0-7075-B009-7AB8-F6ECC6B18D17}"/>
              </a:ext>
            </a:extLst>
          </p:cNvPr>
          <p:cNvSpPr/>
          <p:nvPr/>
        </p:nvSpPr>
        <p:spPr>
          <a:xfrm>
            <a:off x="792781" y="5393970"/>
            <a:ext cx="7230072" cy="11880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2" name="TextBox 92">
            <a:extLst>
              <a:ext uri="{FF2B5EF4-FFF2-40B4-BE49-F238E27FC236}">
                <a16:creationId xmlns:a16="http://schemas.microsoft.com/office/drawing/2014/main" id="{D8381C3B-C76E-5863-0738-0297E6034BF0}"/>
              </a:ext>
            </a:extLst>
          </p:cNvPr>
          <p:cNvSpPr txBox="1"/>
          <p:nvPr/>
        </p:nvSpPr>
        <p:spPr>
          <a:xfrm>
            <a:off x="8221190" y="6332112"/>
            <a:ext cx="1005806" cy="249858"/>
          </a:xfrm>
          <a:prstGeom prst="rect">
            <a:avLst/>
          </a:prstGeom>
        </p:spPr>
        <p:txBody>
          <a:bodyPr lIns="47625" tIns="47625" rIns="47625" bIns="47625" rtlCol="0" anchor="ctr"/>
          <a:lstStyle/>
          <a:p>
            <a:pPr algn="ctr">
              <a:lnSpc>
                <a:spcPts val="1027"/>
              </a:lnSpc>
            </a:pPr>
            <a:endParaRPr sz="1688"/>
          </a:p>
        </p:txBody>
      </p:sp>
      <p:sp>
        <p:nvSpPr>
          <p:cNvPr id="101" name="Freeform 101">
            <a:extLst>
              <a:ext uri="{FF2B5EF4-FFF2-40B4-BE49-F238E27FC236}">
                <a16:creationId xmlns:a16="http://schemas.microsoft.com/office/drawing/2014/main" id="{14D4628F-5AAE-1190-F2CD-2D6BC27AE515}"/>
              </a:ext>
            </a:extLst>
          </p:cNvPr>
          <p:cNvSpPr/>
          <p:nvPr/>
        </p:nvSpPr>
        <p:spPr>
          <a:xfrm>
            <a:off x="9967685" y="66008"/>
            <a:ext cx="1631102" cy="850211"/>
          </a:xfrm>
          <a:custGeom>
            <a:avLst/>
            <a:gdLst/>
            <a:ahLst/>
            <a:cxnLst/>
            <a:rect l="l" t="t" r="r" b="b"/>
            <a:pathLst>
              <a:path w="1739842" h="906892">
                <a:moveTo>
                  <a:pt x="0" y="0"/>
                </a:moveTo>
                <a:lnTo>
                  <a:pt x="1739842" y="0"/>
                </a:lnTo>
                <a:lnTo>
                  <a:pt x="1739842" y="906893"/>
                </a:lnTo>
                <a:lnTo>
                  <a:pt x="0" y="906893"/>
                </a:lnTo>
                <a:lnTo>
                  <a:pt x="0" y="0"/>
                </a:lnTo>
                <a:close/>
              </a:path>
            </a:pathLst>
          </a:custGeom>
          <a:blipFill>
            <a:blip r:embed="rId2"/>
            <a:stretch>
              <a:fillRect/>
            </a:stretch>
          </a:blipFill>
        </p:spPr>
        <p:txBody>
          <a:bodyPr/>
          <a:lstStyle/>
          <a:p>
            <a:endParaRPr lang="pt-BR" sz="1688"/>
          </a:p>
        </p:txBody>
      </p:sp>
      <p:sp>
        <p:nvSpPr>
          <p:cNvPr id="102" name="TextBox 102">
            <a:extLst>
              <a:ext uri="{FF2B5EF4-FFF2-40B4-BE49-F238E27FC236}">
                <a16:creationId xmlns:a16="http://schemas.microsoft.com/office/drawing/2014/main" id="{5ECEBB7B-0B78-0252-EACC-E1D7A8B6E449}"/>
              </a:ext>
            </a:extLst>
          </p:cNvPr>
          <p:cNvSpPr txBox="1"/>
          <p:nvPr/>
        </p:nvSpPr>
        <p:spPr>
          <a:xfrm>
            <a:off x="4313953" y="4020825"/>
            <a:ext cx="3587541" cy="207686"/>
          </a:xfrm>
          <a:prstGeom prst="rect">
            <a:avLst/>
          </a:prstGeom>
        </p:spPr>
        <p:txBody>
          <a:bodyPr lIns="0" tIns="0" rIns="0" bIns="0" rtlCol="0" anchor="t">
            <a:spAutoFit/>
          </a:bodyPr>
          <a:lstStyle/>
          <a:p>
            <a:pPr algn="ctr">
              <a:lnSpc>
                <a:spcPts val="1589"/>
              </a:lnSpc>
            </a:pPr>
            <a:r>
              <a:rPr lang="en-US" sz="1589" b="1" spc="-71" dirty="0">
                <a:solidFill>
                  <a:srgbClr val="5B5B66"/>
                </a:solidFill>
                <a:latin typeface="Be Vietnam Ultra-Bold"/>
                <a:ea typeface="Be Vietnam Ultra-Bold"/>
                <a:cs typeface="Be Vietnam Ultra-Bold"/>
                <a:sym typeface="Be Vietnam Ultra-Bold"/>
              </a:rPr>
              <a:t>Mission Areas</a:t>
            </a:r>
          </a:p>
        </p:txBody>
      </p:sp>
      <p:sp>
        <p:nvSpPr>
          <p:cNvPr id="130" name="TextBox 130">
            <a:extLst>
              <a:ext uri="{FF2B5EF4-FFF2-40B4-BE49-F238E27FC236}">
                <a16:creationId xmlns:a16="http://schemas.microsoft.com/office/drawing/2014/main" id="{F02A1657-EB70-6FA3-9B1F-B6B0CD363D69}"/>
              </a:ext>
            </a:extLst>
          </p:cNvPr>
          <p:cNvSpPr txBox="1"/>
          <p:nvPr/>
        </p:nvSpPr>
        <p:spPr>
          <a:xfrm>
            <a:off x="4302230" y="1054564"/>
            <a:ext cx="3587541" cy="207686"/>
          </a:xfrm>
          <a:prstGeom prst="rect">
            <a:avLst/>
          </a:prstGeom>
        </p:spPr>
        <p:txBody>
          <a:bodyPr lIns="0" tIns="0" rIns="0" bIns="0" rtlCol="0" anchor="t">
            <a:spAutoFit/>
          </a:bodyPr>
          <a:lstStyle/>
          <a:p>
            <a:pPr algn="ctr">
              <a:lnSpc>
                <a:spcPts val="1589"/>
              </a:lnSpc>
            </a:pPr>
            <a:r>
              <a:rPr lang="en-US" sz="1589" b="1" spc="-71">
                <a:solidFill>
                  <a:srgbClr val="5B5B66"/>
                </a:solidFill>
                <a:latin typeface="Be Vietnam Ultra-Bold"/>
                <a:ea typeface="Be Vietnam Ultra-Bold"/>
                <a:cs typeface="Be Vietnam Ultra-Bold"/>
                <a:sym typeface="Be Vietnam Ultra-Bold"/>
              </a:rPr>
              <a:t>General Conferences (19)</a:t>
            </a:r>
          </a:p>
        </p:txBody>
      </p:sp>
      <p:sp>
        <p:nvSpPr>
          <p:cNvPr id="131" name="TextBox 131">
            <a:extLst>
              <a:ext uri="{FF2B5EF4-FFF2-40B4-BE49-F238E27FC236}">
                <a16:creationId xmlns:a16="http://schemas.microsoft.com/office/drawing/2014/main" id="{BBFD89E1-0506-9EBC-4B7A-49BB20C83603}"/>
              </a:ext>
            </a:extLst>
          </p:cNvPr>
          <p:cNvSpPr txBox="1"/>
          <p:nvPr/>
        </p:nvSpPr>
        <p:spPr>
          <a:xfrm>
            <a:off x="2786769" y="2509469"/>
            <a:ext cx="3587541" cy="207686"/>
          </a:xfrm>
          <a:prstGeom prst="rect">
            <a:avLst/>
          </a:prstGeom>
        </p:spPr>
        <p:txBody>
          <a:bodyPr lIns="0" tIns="0" rIns="0" bIns="0" rtlCol="0" anchor="t">
            <a:spAutoFit/>
          </a:bodyPr>
          <a:lstStyle/>
          <a:p>
            <a:pPr algn="ctr">
              <a:lnSpc>
                <a:spcPts val="1589"/>
              </a:lnSpc>
            </a:pPr>
            <a:r>
              <a:rPr lang="en-US" sz="1589" b="1" spc="-71" dirty="0">
                <a:solidFill>
                  <a:srgbClr val="5B5B66"/>
                </a:solidFill>
                <a:latin typeface="Be Vietnam Ultra-Bold"/>
                <a:ea typeface="Be Vietnam Ultra-Bold"/>
                <a:cs typeface="Be Vietnam Ultra-Bold"/>
                <a:sym typeface="Be Vietnam Ultra-Bold"/>
              </a:rPr>
              <a:t>Annual Conferences</a:t>
            </a:r>
          </a:p>
        </p:txBody>
      </p:sp>
      <p:sp>
        <p:nvSpPr>
          <p:cNvPr id="132" name="TextBox 132">
            <a:extLst>
              <a:ext uri="{FF2B5EF4-FFF2-40B4-BE49-F238E27FC236}">
                <a16:creationId xmlns:a16="http://schemas.microsoft.com/office/drawing/2014/main" id="{5E265FE5-0625-312A-85B2-0A232F00C046}"/>
              </a:ext>
            </a:extLst>
          </p:cNvPr>
          <p:cNvSpPr txBox="1"/>
          <p:nvPr/>
        </p:nvSpPr>
        <p:spPr>
          <a:xfrm>
            <a:off x="2743467" y="5487812"/>
            <a:ext cx="3587541" cy="207686"/>
          </a:xfrm>
          <a:prstGeom prst="rect">
            <a:avLst/>
          </a:prstGeom>
        </p:spPr>
        <p:txBody>
          <a:bodyPr lIns="0" tIns="0" rIns="0" bIns="0" rtlCol="0" anchor="t">
            <a:spAutoFit/>
          </a:bodyPr>
          <a:lstStyle/>
          <a:p>
            <a:pPr algn="ctr">
              <a:lnSpc>
                <a:spcPts val="1589"/>
              </a:lnSpc>
            </a:pPr>
            <a:r>
              <a:rPr lang="en-US" sz="1589" b="1" spc="-71" dirty="0">
                <a:solidFill>
                  <a:srgbClr val="5B5B66"/>
                </a:solidFill>
                <a:latin typeface="Be Vietnam Ultra-Bold"/>
                <a:ea typeface="Be Vietnam Ultra-Bold"/>
                <a:cs typeface="Be Vietnam Ultra-Bold"/>
                <a:sym typeface="Be Vietnam Ultra-Bold"/>
              </a:rPr>
              <a:t>Mission Districts</a:t>
            </a:r>
          </a:p>
        </p:txBody>
      </p:sp>
      <p:sp>
        <p:nvSpPr>
          <p:cNvPr id="138" name="TextBox 138">
            <a:extLst>
              <a:ext uri="{FF2B5EF4-FFF2-40B4-BE49-F238E27FC236}">
                <a16:creationId xmlns:a16="http://schemas.microsoft.com/office/drawing/2014/main" id="{3C0AEE37-7675-E1B4-4F2F-2BEE1D181323}"/>
              </a:ext>
            </a:extLst>
          </p:cNvPr>
          <p:cNvSpPr txBox="1"/>
          <p:nvPr/>
        </p:nvSpPr>
        <p:spPr>
          <a:xfrm>
            <a:off x="8906140" y="5494111"/>
            <a:ext cx="2073084" cy="207686"/>
          </a:xfrm>
          <a:prstGeom prst="rect">
            <a:avLst/>
          </a:prstGeom>
        </p:spPr>
        <p:txBody>
          <a:bodyPr lIns="0" tIns="0" rIns="0" bIns="0" rtlCol="0" anchor="t">
            <a:spAutoFit/>
          </a:bodyPr>
          <a:lstStyle/>
          <a:p>
            <a:pPr algn="ctr">
              <a:lnSpc>
                <a:spcPts val="1589"/>
              </a:lnSpc>
            </a:pPr>
            <a:r>
              <a:rPr lang="en-US" sz="1589" b="1" spc="-71" dirty="0">
                <a:solidFill>
                  <a:srgbClr val="5B5B66"/>
                </a:solidFill>
                <a:latin typeface="Be Vietnam Ultra-Bold"/>
                <a:ea typeface="Be Vietnam Ultra-Bold"/>
                <a:cs typeface="Be Vietnam Ultra-Bold"/>
                <a:sym typeface="Be Vietnam Ultra-Bold"/>
              </a:rPr>
              <a:t>Churches in Formation</a:t>
            </a:r>
          </a:p>
        </p:txBody>
      </p:sp>
      <p:cxnSp>
        <p:nvCxnSpPr>
          <p:cNvPr id="145" name="Elbow Connector 144">
            <a:extLst>
              <a:ext uri="{FF2B5EF4-FFF2-40B4-BE49-F238E27FC236}">
                <a16:creationId xmlns:a16="http://schemas.microsoft.com/office/drawing/2014/main" id="{55A78D39-B255-60D3-6015-F6ECD0CD010B}"/>
              </a:ext>
            </a:extLst>
          </p:cNvPr>
          <p:cNvCxnSpPr>
            <a:cxnSpLocks/>
            <a:endCxn id="143" idx="0"/>
          </p:cNvCxnSpPr>
          <p:nvPr/>
        </p:nvCxnSpPr>
        <p:spPr>
          <a:xfrm rot="5400000">
            <a:off x="6105734" y="798513"/>
            <a:ext cx="245960" cy="867"/>
          </a:xfrm>
          <a:prstGeom prst="bentConnector3">
            <a:avLst/>
          </a:prstGeom>
          <a:ln w="952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59" name="Rounded Rectangle 158">
            <a:extLst>
              <a:ext uri="{FF2B5EF4-FFF2-40B4-BE49-F238E27FC236}">
                <a16:creationId xmlns:a16="http://schemas.microsoft.com/office/drawing/2014/main" id="{DA2E0F22-239C-639F-377C-C3E5D8DE9491}"/>
              </a:ext>
            </a:extLst>
          </p:cNvPr>
          <p:cNvSpPr/>
          <p:nvPr/>
        </p:nvSpPr>
        <p:spPr>
          <a:xfrm>
            <a:off x="1287491" y="1446954"/>
            <a:ext cx="148154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DR CONGO</a:t>
            </a:r>
          </a:p>
        </p:txBody>
      </p:sp>
      <p:sp>
        <p:nvSpPr>
          <p:cNvPr id="160" name="Rounded Rectangle 159">
            <a:extLst>
              <a:ext uri="{FF2B5EF4-FFF2-40B4-BE49-F238E27FC236}">
                <a16:creationId xmlns:a16="http://schemas.microsoft.com/office/drawing/2014/main" id="{7D457DFC-B6E7-5294-55D0-AF360C421959}"/>
              </a:ext>
            </a:extLst>
          </p:cNvPr>
          <p:cNvSpPr/>
          <p:nvPr/>
        </p:nvSpPr>
        <p:spPr>
          <a:xfrm>
            <a:off x="3176725" y="1441735"/>
            <a:ext cx="148154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RUWANDA</a:t>
            </a:r>
          </a:p>
        </p:txBody>
      </p:sp>
      <p:sp>
        <p:nvSpPr>
          <p:cNvPr id="161" name="Rounded Rectangle 160">
            <a:extLst>
              <a:ext uri="{FF2B5EF4-FFF2-40B4-BE49-F238E27FC236}">
                <a16:creationId xmlns:a16="http://schemas.microsoft.com/office/drawing/2014/main" id="{C57BF275-933E-4A95-90FF-300D512B1565}"/>
              </a:ext>
            </a:extLst>
          </p:cNvPr>
          <p:cNvSpPr/>
          <p:nvPr/>
        </p:nvSpPr>
        <p:spPr>
          <a:xfrm>
            <a:off x="5069727" y="1440794"/>
            <a:ext cx="1481548" cy="532778"/>
          </a:xfrm>
          <a:prstGeom prst="roundRect">
            <a:avLst>
              <a:gd name="adj" fmla="val 42965"/>
            </a:avLst>
          </a:prstGeom>
          <a:solidFill>
            <a:srgbClr val="5E8A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FMC USA</a:t>
            </a:r>
          </a:p>
        </p:txBody>
      </p:sp>
      <p:sp>
        <p:nvSpPr>
          <p:cNvPr id="162" name="Rounded Rectangle 161">
            <a:extLst>
              <a:ext uri="{FF2B5EF4-FFF2-40B4-BE49-F238E27FC236}">
                <a16:creationId xmlns:a16="http://schemas.microsoft.com/office/drawing/2014/main" id="{78D86C22-8795-DB37-1791-BFB96150490D}"/>
              </a:ext>
            </a:extLst>
          </p:cNvPr>
          <p:cNvSpPr/>
          <p:nvPr/>
        </p:nvSpPr>
        <p:spPr>
          <a:xfrm>
            <a:off x="7008770" y="1437775"/>
            <a:ext cx="148154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CANADA</a:t>
            </a:r>
          </a:p>
        </p:txBody>
      </p:sp>
      <p:sp>
        <p:nvSpPr>
          <p:cNvPr id="163" name="Rounded Rectangle 162">
            <a:extLst>
              <a:ext uri="{FF2B5EF4-FFF2-40B4-BE49-F238E27FC236}">
                <a16:creationId xmlns:a16="http://schemas.microsoft.com/office/drawing/2014/main" id="{172DD16A-C123-3DDA-B14E-C0AF019F53AD}"/>
              </a:ext>
            </a:extLst>
          </p:cNvPr>
          <p:cNvSpPr/>
          <p:nvPr/>
        </p:nvSpPr>
        <p:spPr>
          <a:xfrm>
            <a:off x="8951581" y="1426244"/>
            <a:ext cx="148154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INDIA</a:t>
            </a:r>
          </a:p>
        </p:txBody>
      </p:sp>
      <p:sp>
        <p:nvSpPr>
          <p:cNvPr id="164" name="Rounded Rectangle 163">
            <a:extLst>
              <a:ext uri="{FF2B5EF4-FFF2-40B4-BE49-F238E27FC236}">
                <a16:creationId xmlns:a16="http://schemas.microsoft.com/office/drawing/2014/main" id="{A8E7A44B-1DFD-AF2B-F2DC-25330BE3EC55}"/>
              </a:ext>
            </a:extLst>
          </p:cNvPr>
          <p:cNvSpPr/>
          <p:nvPr/>
        </p:nvSpPr>
        <p:spPr>
          <a:xfrm>
            <a:off x="10741653" y="1536700"/>
            <a:ext cx="657565" cy="289481"/>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sz="1200" spc="-75" dirty="0">
                <a:solidFill>
                  <a:srgbClr val="FFFFFF"/>
                </a:solidFill>
                <a:latin typeface="Be Vietnam Ultra-Bold"/>
                <a:ea typeface="Be Vietnam Ultra-Bold"/>
                <a:cs typeface="Be Vietnam Ultra-Bold"/>
                <a:sym typeface="Be Vietnam Ultra-Bold"/>
              </a:rPr>
              <a:t>more…</a:t>
            </a:r>
          </a:p>
        </p:txBody>
      </p:sp>
      <p:sp>
        <p:nvSpPr>
          <p:cNvPr id="165" name="Rounded Rectangle 164">
            <a:extLst>
              <a:ext uri="{FF2B5EF4-FFF2-40B4-BE49-F238E27FC236}">
                <a16:creationId xmlns:a16="http://schemas.microsoft.com/office/drawing/2014/main" id="{8F7C116B-5088-38DD-9C19-00596FFB5941}"/>
              </a:ext>
            </a:extLst>
          </p:cNvPr>
          <p:cNvSpPr/>
          <p:nvPr/>
        </p:nvSpPr>
        <p:spPr>
          <a:xfrm>
            <a:off x="4778293" y="196878"/>
            <a:ext cx="2849734" cy="532778"/>
          </a:xfrm>
          <a:prstGeom prst="roundRect">
            <a:avLst>
              <a:gd name="adj" fmla="val 42965"/>
            </a:avLst>
          </a:prstGeom>
          <a:solidFill>
            <a:srgbClr val="5E8A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WORLD CONFERENCE</a:t>
            </a:r>
          </a:p>
        </p:txBody>
      </p:sp>
      <p:cxnSp>
        <p:nvCxnSpPr>
          <p:cNvPr id="169" name="Elbow Connector 168">
            <a:extLst>
              <a:ext uri="{FF2B5EF4-FFF2-40B4-BE49-F238E27FC236}">
                <a16:creationId xmlns:a16="http://schemas.microsoft.com/office/drawing/2014/main" id="{EA2D3B93-53CC-0EFE-DBDD-7E7F4C803B21}"/>
              </a:ext>
            </a:extLst>
          </p:cNvPr>
          <p:cNvCxnSpPr>
            <a:cxnSpLocks/>
            <a:stCxn id="161" idx="2"/>
            <a:endCxn id="167" idx="0"/>
          </p:cNvCxnSpPr>
          <p:nvPr/>
        </p:nvCxnSpPr>
        <p:spPr>
          <a:xfrm rot="5400000">
            <a:off x="4854320" y="1454507"/>
            <a:ext cx="437117" cy="1475247"/>
          </a:xfrm>
          <a:prstGeom prst="bentConnector3">
            <a:avLst>
              <a:gd name="adj1" fmla="val 50000"/>
            </a:avLst>
          </a:prstGeom>
          <a:ln w="19050">
            <a:solidFill>
              <a:schemeClr val="accent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74" name="Rounded Rectangle 173">
            <a:extLst>
              <a:ext uri="{FF2B5EF4-FFF2-40B4-BE49-F238E27FC236}">
                <a16:creationId xmlns:a16="http://schemas.microsoft.com/office/drawing/2014/main" id="{86CAD05F-A148-B4BA-677D-533F706041BE}"/>
              </a:ext>
            </a:extLst>
          </p:cNvPr>
          <p:cNvSpPr/>
          <p:nvPr/>
        </p:nvSpPr>
        <p:spPr>
          <a:xfrm>
            <a:off x="6983054" y="2972458"/>
            <a:ext cx="657565" cy="289481"/>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sz="1200" spc="-75" dirty="0">
                <a:solidFill>
                  <a:srgbClr val="FFFFFF"/>
                </a:solidFill>
                <a:latin typeface="Be Vietnam Ultra-Bold"/>
                <a:ea typeface="Be Vietnam Ultra-Bold"/>
                <a:cs typeface="Be Vietnam Ultra-Bold"/>
                <a:sym typeface="Be Vietnam Ultra-Bold"/>
              </a:rPr>
              <a:t>more…</a:t>
            </a:r>
          </a:p>
        </p:txBody>
      </p:sp>
      <p:sp>
        <p:nvSpPr>
          <p:cNvPr id="175" name="Rounded Rectangle 174">
            <a:extLst>
              <a:ext uri="{FF2B5EF4-FFF2-40B4-BE49-F238E27FC236}">
                <a16:creationId xmlns:a16="http://schemas.microsoft.com/office/drawing/2014/main" id="{0BF27B5A-C85D-8E68-3369-267326FFEB5C}"/>
              </a:ext>
            </a:extLst>
          </p:cNvPr>
          <p:cNvSpPr/>
          <p:nvPr/>
        </p:nvSpPr>
        <p:spPr>
          <a:xfrm>
            <a:off x="1112509" y="2867919"/>
            <a:ext cx="148154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Southeast Region </a:t>
            </a:r>
          </a:p>
        </p:txBody>
      </p:sp>
      <p:sp>
        <p:nvSpPr>
          <p:cNvPr id="176" name="Rounded Rectangle 175">
            <a:extLst>
              <a:ext uri="{FF2B5EF4-FFF2-40B4-BE49-F238E27FC236}">
                <a16:creationId xmlns:a16="http://schemas.microsoft.com/office/drawing/2014/main" id="{DF2A72C3-607B-BC57-9781-5880D69BF107}"/>
              </a:ext>
            </a:extLst>
          </p:cNvPr>
          <p:cNvSpPr/>
          <p:nvPr/>
        </p:nvSpPr>
        <p:spPr>
          <a:xfrm>
            <a:off x="3068282" y="2867919"/>
            <a:ext cx="148154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Ohio</a:t>
            </a:r>
          </a:p>
        </p:txBody>
      </p:sp>
      <p:sp>
        <p:nvSpPr>
          <p:cNvPr id="177" name="Rounded Rectangle 176">
            <a:extLst>
              <a:ext uri="{FF2B5EF4-FFF2-40B4-BE49-F238E27FC236}">
                <a16:creationId xmlns:a16="http://schemas.microsoft.com/office/drawing/2014/main" id="{D0F3F53D-9332-2144-99D4-59A8D5C4E972}"/>
              </a:ext>
            </a:extLst>
          </p:cNvPr>
          <p:cNvSpPr/>
          <p:nvPr/>
        </p:nvSpPr>
        <p:spPr>
          <a:xfrm>
            <a:off x="5027079" y="2855261"/>
            <a:ext cx="148154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UK and Ireland</a:t>
            </a:r>
          </a:p>
        </p:txBody>
      </p:sp>
      <p:sp>
        <p:nvSpPr>
          <p:cNvPr id="178" name="Rounded Rectangle 177">
            <a:extLst>
              <a:ext uri="{FF2B5EF4-FFF2-40B4-BE49-F238E27FC236}">
                <a16:creationId xmlns:a16="http://schemas.microsoft.com/office/drawing/2014/main" id="{30CA9F89-27F3-B301-8AE2-F60F8A2C261B}"/>
              </a:ext>
            </a:extLst>
          </p:cNvPr>
          <p:cNvSpPr/>
          <p:nvPr/>
        </p:nvSpPr>
        <p:spPr>
          <a:xfrm>
            <a:off x="8259000" y="2410503"/>
            <a:ext cx="3417370" cy="1188000"/>
          </a:xfrm>
          <a:prstGeom prst="roundRect">
            <a:avLst>
              <a:gd name="adj" fmla="val 15749"/>
            </a:avLst>
          </a:prstGeom>
          <a:solidFill>
            <a:srgbClr val="5E8A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83"/>
              </a:lnSpc>
            </a:pPr>
            <a:r>
              <a:rPr lang="en-US" b="1" spc="-75" dirty="0">
                <a:solidFill>
                  <a:srgbClr val="FFFFFF"/>
                </a:solidFill>
                <a:latin typeface="Be Vietnam Ultra-Bold"/>
                <a:ea typeface="Be Vietnam Ultra-Bold"/>
                <a:cs typeface="Be Vietnam Ultra-Bold"/>
                <a:sym typeface="Be Vietnam Ultra-Bold"/>
              </a:rPr>
              <a:t>World Missions</a:t>
            </a:r>
          </a:p>
          <a:p>
            <a:pPr algn="ctr">
              <a:lnSpc>
                <a:spcPts val="1683"/>
              </a:lnSpc>
            </a:pPr>
            <a:r>
              <a:rPr lang="en-US" b="1" spc="-75" dirty="0">
                <a:solidFill>
                  <a:srgbClr val="FFFFFF"/>
                </a:solidFill>
                <a:latin typeface="Be Vietnam Ultra-Bold"/>
                <a:ea typeface="Be Vietnam Ultra-Bold"/>
                <a:cs typeface="Be Vietnam Ultra-Bold"/>
                <a:sym typeface="Be Vietnam Ultra-Bold"/>
              </a:rPr>
              <a:t>FMWM</a:t>
            </a:r>
          </a:p>
        </p:txBody>
      </p:sp>
      <p:cxnSp>
        <p:nvCxnSpPr>
          <p:cNvPr id="183" name="Elbow Connector 182">
            <a:extLst>
              <a:ext uri="{FF2B5EF4-FFF2-40B4-BE49-F238E27FC236}">
                <a16:creationId xmlns:a16="http://schemas.microsoft.com/office/drawing/2014/main" id="{95BF91FB-53F8-9F60-6874-8ADA06214839}"/>
              </a:ext>
            </a:extLst>
          </p:cNvPr>
          <p:cNvCxnSpPr>
            <a:cxnSpLocks/>
            <a:stCxn id="161" idx="2"/>
            <a:endCxn id="178" idx="0"/>
          </p:cNvCxnSpPr>
          <p:nvPr/>
        </p:nvCxnSpPr>
        <p:spPr>
          <a:xfrm rot="16200000" flipH="1">
            <a:off x="7670628" y="113445"/>
            <a:ext cx="436931" cy="4157184"/>
          </a:xfrm>
          <a:prstGeom prst="bentConnector3">
            <a:avLst>
              <a:gd name="adj1" fmla="val 50000"/>
            </a:avLst>
          </a:prstGeom>
          <a:ln w="19050">
            <a:solidFill>
              <a:schemeClr val="accent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89" name="Rounded Rectangle 188">
            <a:extLst>
              <a:ext uri="{FF2B5EF4-FFF2-40B4-BE49-F238E27FC236}">
                <a16:creationId xmlns:a16="http://schemas.microsoft.com/office/drawing/2014/main" id="{7D35E028-7D59-7462-E32A-86E835DB42C9}"/>
              </a:ext>
            </a:extLst>
          </p:cNvPr>
          <p:cNvSpPr/>
          <p:nvPr/>
        </p:nvSpPr>
        <p:spPr>
          <a:xfrm>
            <a:off x="1122351" y="4400501"/>
            <a:ext cx="1731292"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b="1" spc="-68" dirty="0">
                <a:solidFill>
                  <a:srgbClr val="FFFFFF"/>
                </a:solidFill>
                <a:latin typeface="Be Vietnam Ultra-Bold"/>
                <a:ea typeface="Be Vietnam Ultra-Bold"/>
                <a:cs typeface="Be Vietnam Ultra-Bold"/>
                <a:sym typeface="Be Vietnam Ultra-Bold"/>
              </a:rPr>
              <a:t>Africa</a:t>
            </a:r>
          </a:p>
          <a:p>
            <a:pPr algn="ctr">
              <a:lnSpc>
                <a:spcPts val="1533"/>
              </a:lnSpc>
            </a:pPr>
            <a:r>
              <a:rPr lang="en-US" sz="1200" spc="-50" dirty="0">
                <a:solidFill>
                  <a:srgbClr val="FFFFFF"/>
                </a:solidFill>
                <a:latin typeface="Be Vietnam"/>
                <a:ea typeface="Be Vietnam"/>
                <a:cs typeface="Be Vietnam"/>
                <a:sym typeface="Be Vietnam"/>
              </a:rPr>
              <a:t>29 countries</a:t>
            </a:r>
          </a:p>
        </p:txBody>
      </p:sp>
      <p:sp>
        <p:nvSpPr>
          <p:cNvPr id="190" name="Rounded Rectangle 189">
            <a:extLst>
              <a:ext uri="{FF2B5EF4-FFF2-40B4-BE49-F238E27FC236}">
                <a16:creationId xmlns:a16="http://schemas.microsoft.com/office/drawing/2014/main" id="{58C2CD0F-F481-04D2-DCC0-FEBE987D3139}"/>
              </a:ext>
            </a:extLst>
          </p:cNvPr>
          <p:cNvSpPr/>
          <p:nvPr/>
        </p:nvSpPr>
        <p:spPr>
          <a:xfrm>
            <a:off x="3257317" y="4398248"/>
            <a:ext cx="1731292"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b="1" spc="-68" dirty="0">
                <a:solidFill>
                  <a:srgbClr val="FFFFFF"/>
                </a:solidFill>
                <a:latin typeface="Be Vietnam Ultra-Bold"/>
                <a:ea typeface="Be Vietnam Ultra-Bold"/>
                <a:cs typeface="Be Vietnam Ultra-Bold"/>
                <a:sym typeface="Be Vietnam Ultra-Bold"/>
              </a:rPr>
              <a:t>Asia</a:t>
            </a:r>
          </a:p>
          <a:p>
            <a:pPr algn="ctr">
              <a:lnSpc>
                <a:spcPts val="1533"/>
              </a:lnSpc>
            </a:pPr>
            <a:r>
              <a:rPr lang="en-US" sz="1200" spc="-50" dirty="0">
                <a:solidFill>
                  <a:srgbClr val="FFFFFF"/>
                </a:solidFill>
                <a:latin typeface="Be Vietnam"/>
                <a:ea typeface="Be Vietnam"/>
                <a:cs typeface="Be Vietnam"/>
                <a:sym typeface="Be Vietnam"/>
              </a:rPr>
              <a:t>24 countries</a:t>
            </a:r>
          </a:p>
        </p:txBody>
      </p:sp>
      <p:sp>
        <p:nvSpPr>
          <p:cNvPr id="191" name="Rounded Rectangle 190">
            <a:extLst>
              <a:ext uri="{FF2B5EF4-FFF2-40B4-BE49-F238E27FC236}">
                <a16:creationId xmlns:a16="http://schemas.microsoft.com/office/drawing/2014/main" id="{597751F8-BD03-D143-A2F2-E74578314A1D}"/>
              </a:ext>
            </a:extLst>
          </p:cNvPr>
          <p:cNvSpPr/>
          <p:nvPr/>
        </p:nvSpPr>
        <p:spPr>
          <a:xfrm>
            <a:off x="5397958" y="4407886"/>
            <a:ext cx="1731292" cy="532778"/>
          </a:xfrm>
          <a:prstGeom prst="roundRect">
            <a:avLst>
              <a:gd name="adj" fmla="val 42965"/>
            </a:avLst>
          </a:prstGeom>
          <a:solidFill>
            <a:srgbClr val="5E8A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b="1" spc="-75" dirty="0">
                <a:solidFill>
                  <a:srgbClr val="FFFFFF"/>
                </a:solidFill>
                <a:latin typeface="Be Vietnam Ultra-Bold"/>
                <a:ea typeface="Be Vietnam Ultra-Bold"/>
                <a:cs typeface="Be Vietnam Ultra-Bold"/>
                <a:sym typeface="Be Vietnam Ultra-Bold"/>
              </a:rPr>
              <a:t>Europe</a:t>
            </a:r>
            <a:endParaRPr lang="en-US" b="1" spc="-68" dirty="0">
              <a:solidFill>
                <a:srgbClr val="FFFFFF"/>
              </a:solidFill>
              <a:latin typeface="Be Vietnam Ultra-Bold"/>
              <a:ea typeface="Be Vietnam Ultra-Bold"/>
              <a:cs typeface="Be Vietnam Ultra-Bold"/>
              <a:sym typeface="Be Vietnam Ultra-Bold"/>
            </a:endParaRPr>
          </a:p>
          <a:p>
            <a:pPr algn="ctr">
              <a:lnSpc>
                <a:spcPts val="1533"/>
              </a:lnSpc>
            </a:pPr>
            <a:r>
              <a:rPr lang="en-US" sz="1200" spc="-50" dirty="0">
                <a:solidFill>
                  <a:srgbClr val="FFFFFF"/>
                </a:solidFill>
                <a:latin typeface="Be Vietnam"/>
                <a:ea typeface="Be Vietnam"/>
                <a:cs typeface="Be Vietnam"/>
                <a:sym typeface="Be Vietnam"/>
              </a:rPr>
              <a:t>17 countries</a:t>
            </a:r>
          </a:p>
        </p:txBody>
      </p:sp>
      <p:sp>
        <p:nvSpPr>
          <p:cNvPr id="192" name="Rounded Rectangle 191">
            <a:extLst>
              <a:ext uri="{FF2B5EF4-FFF2-40B4-BE49-F238E27FC236}">
                <a16:creationId xmlns:a16="http://schemas.microsoft.com/office/drawing/2014/main" id="{C6A2A8E2-31EF-B835-261E-FA64BA272B5B}"/>
              </a:ext>
            </a:extLst>
          </p:cNvPr>
          <p:cNvSpPr/>
          <p:nvPr/>
        </p:nvSpPr>
        <p:spPr>
          <a:xfrm>
            <a:off x="7532924" y="4407886"/>
            <a:ext cx="1731292"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b="1" spc="-68" dirty="0">
                <a:solidFill>
                  <a:srgbClr val="FFFFFF"/>
                </a:solidFill>
                <a:latin typeface="Be Vietnam Ultra-Bold"/>
                <a:ea typeface="Be Vietnam Ultra-Bold"/>
                <a:cs typeface="Be Vietnam Ultra-Bold"/>
                <a:sym typeface="Be Vietnam Ultra-Bold"/>
              </a:rPr>
              <a:t>Latin America</a:t>
            </a:r>
          </a:p>
          <a:p>
            <a:pPr algn="ctr">
              <a:lnSpc>
                <a:spcPts val="1533"/>
              </a:lnSpc>
            </a:pPr>
            <a:r>
              <a:rPr lang="en-US" sz="1200" spc="-50" dirty="0">
                <a:solidFill>
                  <a:srgbClr val="FFFFFF"/>
                </a:solidFill>
                <a:latin typeface="Be Vietnam"/>
                <a:ea typeface="Be Vietnam"/>
                <a:cs typeface="Be Vietnam"/>
                <a:sym typeface="Be Vietnam"/>
              </a:rPr>
              <a:t>24 countries</a:t>
            </a:r>
          </a:p>
        </p:txBody>
      </p:sp>
      <p:sp>
        <p:nvSpPr>
          <p:cNvPr id="193" name="Rounded Rectangle 192">
            <a:extLst>
              <a:ext uri="{FF2B5EF4-FFF2-40B4-BE49-F238E27FC236}">
                <a16:creationId xmlns:a16="http://schemas.microsoft.com/office/drawing/2014/main" id="{9BB45AE3-A16B-3CB6-AED0-AB7A5716675A}"/>
              </a:ext>
            </a:extLst>
          </p:cNvPr>
          <p:cNvSpPr/>
          <p:nvPr/>
        </p:nvSpPr>
        <p:spPr>
          <a:xfrm>
            <a:off x="9667890" y="4412755"/>
            <a:ext cx="1731292"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b="1" spc="-68" dirty="0">
                <a:solidFill>
                  <a:srgbClr val="FFFFFF"/>
                </a:solidFill>
                <a:latin typeface="Be Vietnam Ultra-Bold"/>
                <a:ea typeface="Be Vietnam Ultra-Bold"/>
                <a:cs typeface="Be Vietnam Ultra-Bold"/>
                <a:sym typeface="Be Vietnam Ultra-Bold"/>
              </a:rPr>
              <a:t>Middle East</a:t>
            </a:r>
          </a:p>
          <a:p>
            <a:pPr algn="ctr">
              <a:lnSpc>
                <a:spcPts val="1533"/>
              </a:lnSpc>
            </a:pPr>
            <a:r>
              <a:rPr lang="en-US" sz="1200" spc="-50" dirty="0">
                <a:solidFill>
                  <a:srgbClr val="FFFFFF"/>
                </a:solidFill>
                <a:latin typeface="Be Vietnam"/>
                <a:ea typeface="Be Vietnam"/>
                <a:cs typeface="Be Vietnam"/>
                <a:sym typeface="Be Vietnam"/>
              </a:rPr>
              <a:t>5 countries</a:t>
            </a:r>
          </a:p>
        </p:txBody>
      </p:sp>
      <p:sp>
        <p:nvSpPr>
          <p:cNvPr id="194" name="Rounded Rectangle 193">
            <a:extLst>
              <a:ext uri="{FF2B5EF4-FFF2-40B4-BE49-F238E27FC236}">
                <a16:creationId xmlns:a16="http://schemas.microsoft.com/office/drawing/2014/main" id="{346BA445-8FE8-1072-528B-91C0E42D826C}"/>
              </a:ext>
            </a:extLst>
          </p:cNvPr>
          <p:cNvSpPr/>
          <p:nvPr/>
        </p:nvSpPr>
        <p:spPr>
          <a:xfrm>
            <a:off x="1122352" y="5865707"/>
            <a:ext cx="128301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600" b="1" spc="-68" dirty="0">
                <a:solidFill>
                  <a:srgbClr val="FFFFFF"/>
                </a:solidFill>
                <a:latin typeface="Be Vietnam Ultra-Bold"/>
                <a:ea typeface="Be Vietnam Ultra-Bold"/>
                <a:cs typeface="Be Vietnam Ultra-Bold"/>
                <a:sym typeface="Be Vietnam Ultra-Bold"/>
              </a:rPr>
              <a:t>Balkans</a:t>
            </a:r>
          </a:p>
        </p:txBody>
      </p:sp>
      <p:sp>
        <p:nvSpPr>
          <p:cNvPr id="195" name="Rounded Rectangle 194">
            <a:extLst>
              <a:ext uri="{FF2B5EF4-FFF2-40B4-BE49-F238E27FC236}">
                <a16:creationId xmlns:a16="http://schemas.microsoft.com/office/drawing/2014/main" id="{9933E763-D8AD-0B4E-48D0-42C41F8172C4}"/>
              </a:ext>
            </a:extLst>
          </p:cNvPr>
          <p:cNvSpPr/>
          <p:nvPr/>
        </p:nvSpPr>
        <p:spPr>
          <a:xfrm>
            <a:off x="2445332" y="5879843"/>
            <a:ext cx="128301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600" b="1" spc="-68" dirty="0">
                <a:solidFill>
                  <a:srgbClr val="FFFFFF"/>
                </a:solidFill>
                <a:latin typeface="Be Vietnam Ultra-Bold"/>
                <a:ea typeface="Be Vietnam Ultra-Bold"/>
                <a:cs typeface="Be Vietnam Ultra-Bold"/>
                <a:sym typeface="Be Vietnam Ultra-Bold"/>
              </a:rPr>
              <a:t>Belgium &amp; France</a:t>
            </a:r>
          </a:p>
        </p:txBody>
      </p:sp>
      <p:sp>
        <p:nvSpPr>
          <p:cNvPr id="196" name="Rounded Rectangle 195">
            <a:extLst>
              <a:ext uri="{FF2B5EF4-FFF2-40B4-BE49-F238E27FC236}">
                <a16:creationId xmlns:a16="http://schemas.microsoft.com/office/drawing/2014/main" id="{B2D520A8-3811-33C0-6C41-FEE82A0754A5}"/>
              </a:ext>
            </a:extLst>
          </p:cNvPr>
          <p:cNvSpPr/>
          <p:nvPr/>
        </p:nvSpPr>
        <p:spPr>
          <a:xfrm>
            <a:off x="3768312" y="5879455"/>
            <a:ext cx="128301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600" b="1" spc="-68" dirty="0">
                <a:solidFill>
                  <a:srgbClr val="FFFFFF"/>
                </a:solidFill>
                <a:latin typeface="Be Vietnam Ultra-Bold"/>
                <a:ea typeface="Be Vietnam Ultra-Bold"/>
                <a:cs typeface="Be Vietnam Ultra-Bold"/>
                <a:sym typeface="Be Vietnam Ultra-Bold"/>
              </a:rPr>
              <a:t>Portugal</a:t>
            </a:r>
          </a:p>
        </p:txBody>
      </p:sp>
      <p:sp>
        <p:nvSpPr>
          <p:cNvPr id="197" name="Rounded Rectangle 196">
            <a:extLst>
              <a:ext uri="{FF2B5EF4-FFF2-40B4-BE49-F238E27FC236}">
                <a16:creationId xmlns:a16="http://schemas.microsoft.com/office/drawing/2014/main" id="{D2CC63B3-A928-ACD4-5DBF-28679D97F2F5}"/>
              </a:ext>
            </a:extLst>
          </p:cNvPr>
          <p:cNvSpPr/>
          <p:nvPr/>
        </p:nvSpPr>
        <p:spPr>
          <a:xfrm>
            <a:off x="5091292" y="5879455"/>
            <a:ext cx="128301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600" b="1" spc="-68" dirty="0">
                <a:solidFill>
                  <a:srgbClr val="FFFFFF"/>
                </a:solidFill>
                <a:latin typeface="Be Vietnam Ultra-Bold"/>
                <a:ea typeface="Be Vietnam Ultra-Bold"/>
                <a:cs typeface="Be Vietnam Ultra-Bold"/>
                <a:sym typeface="Be Vietnam Ultra-Bold"/>
              </a:rPr>
              <a:t>Scandinavia</a:t>
            </a:r>
          </a:p>
        </p:txBody>
      </p:sp>
      <p:sp>
        <p:nvSpPr>
          <p:cNvPr id="198" name="Rounded Rectangle 197">
            <a:extLst>
              <a:ext uri="{FF2B5EF4-FFF2-40B4-BE49-F238E27FC236}">
                <a16:creationId xmlns:a16="http://schemas.microsoft.com/office/drawing/2014/main" id="{EEB196B3-410A-2DB6-D1CB-45886500995F}"/>
              </a:ext>
            </a:extLst>
          </p:cNvPr>
          <p:cNvSpPr/>
          <p:nvPr/>
        </p:nvSpPr>
        <p:spPr>
          <a:xfrm>
            <a:off x="6414272" y="5871203"/>
            <a:ext cx="1283018" cy="532778"/>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600" b="1" spc="-68" dirty="0">
                <a:solidFill>
                  <a:srgbClr val="FFFFFF"/>
                </a:solidFill>
                <a:latin typeface="Be Vietnam Ultra-Bold"/>
                <a:ea typeface="Be Vietnam Ultra-Bold"/>
                <a:cs typeface="Be Vietnam Ultra-Bold"/>
                <a:sym typeface="Be Vietnam Ultra-Bold"/>
              </a:rPr>
              <a:t>Spain</a:t>
            </a:r>
          </a:p>
        </p:txBody>
      </p:sp>
      <p:cxnSp>
        <p:nvCxnSpPr>
          <p:cNvPr id="199" name="Elbow Connector 198">
            <a:extLst>
              <a:ext uri="{FF2B5EF4-FFF2-40B4-BE49-F238E27FC236}">
                <a16:creationId xmlns:a16="http://schemas.microsoft.com/office/drawing/2014/main" id="{3BF3A731-2CFF-4618-92B3-66B3E1928A44}"/>
              </a:ext>
            </a:extLst>
          </p:cNvPr>
          <p:cNvCxnSpPr>
            <a:cxnSpLocks/>
            <a:stCxn id="178" idx="2"/>
            <a:endCxn id="168" idx="0"/>
          </p:cNvCxnSpPr>
          <p:nvPr/>
        </p:nvCxnSpPr>
        <p:spPr>
          <a:xfrm rot="5400000">
            <a:off x="7947600" y="1879182"/>
            <a:ext cx="300764" cy="3739406"/>
          </a:xfrm>
          <a:prstGeom prst="bentConnector3">
            <a:avLst>
              <a:gd name="adj1" fmla="val 50000"/>
            </a:avLst>
          </a:prstGeom>
          <a:ln w="19050">
            <a:solidFill>
              <a:schemeClr val="accent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2" name="Elbow Connector 201">
            <a:extLst>
              <a:ext uri="{FF2B5EF4-FFF2-40B4-BE49-F238E27FC236}">
                <a16:creationId xmlns:a16="http://schemas.microsoft.com/office/drawing/2014/main" id="{4BA98DEA-8512-8EDF-16B3-F02E0F84D5CF}"/>
              </a:ext>
            </a:extLst>
          </p:cNvPr>
          <p:cNvCxnSpPr>
            <a:cxnSpLocks/>
            <a:stCxn id="191" idx="2"/>
            <a:endCxn id="148" idx="0"/>
          </p:cNvCxnSpPr>
          <p:nvPr/>
        </p:nvCxnSpPr>
        <p:spPr>
          <a:xfrm rot="5400000">
            <a:off x="5109058" y="4239424"/>
            <a:ext cx="453306" cy="1855787"/>
          </a:xfrm>
          <a:prstGeom prst="bentConnector3">
            <a:avLst>
              <a:gd name="adj1" fmla="val 50000"/>
            </a:avLst>
          </a:prstGeom>
          <a:ln w="19050">
            <a:solidFill>
              <a:schemeClr val="accent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09" name="Rounded Rectangle 208">
            <a:extLst>
              <a:ext uri="{FF2B5EF4-FFF2-40B4-BE49-F238E27FC236}">
                <a16:creationId xmlns:a16="http://schemas.microsoft.com/office/drawing/2014/main" id="{929C0E87-974D-ECBF-7311-A18C9E0A10E3}"/>
              </a:ext>
            </a:extLst>
          </p:cNvPr>
          <p:cNvSpPr/>
          <p:nvPr/>
        </p:nvSpPr>
        <p:spPr>
          <a:xfrm>
            <a:off x="10124622" y="5814059"/>
            <a:ext cx="1010063" cy="314604"/>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200" b="1" spc="-68" dirty="0">
                <a:solidFill>
                  <a:srgbClr val="FFFFFF"/>
                </a:solidFill>
                <a:latin typeface="Be Vietnam Ultra-Bold"/>
                <a:ea typeface="Be Vietnam Ultra-Bold"/>
                <a:cs typeface="Be Vietnam Ultra-Bold"/>
                <a:sym typeface="Be Vietnam Ultra-Bold"/>
              </a:rPr>
              <a:t>Hungary</a:t>
            </a:r>
          </a:p>
        </p:txBody>
      </p:sp>
      <p:sp>
        <p:nvSpPr>
          <p:cNvPr id="210" name="Rounded Rectangle 209">
            <a:extLst>
              <a:ext uri="{FF2B5EF4-FFF2-40B4-BE49-F238E27FC236}">
                <a16:creationId xmlns:a16="http://schemas.microsoft.com/office/drawing/2014/main" id="{E318DCAC-E6FE-DEC1-D22C-1D0FAE2E15B5}"/>
              </a:ext>
            </a:extLst>
          </p:cNvPr>
          <p:cNvSpPr/>
          <p:nvPr/>
        </p:nvSpPr>
        <p:spPr>
          <a:xfrm>
            <a:off x="8919923" y="5814059"/>
            <a:ext cx="1010063" cy="314604"/>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200" b="1" spc="-68" dirty="0">
                <a:solidFill>
                  <a:srgbClr val="FFFFFF"/>
                </a:solidFill>
                <a:latin typeface="Be Vietnam Ultra-Bold"/>
                <a:ea typeface="Be Vietnam Ultra-Bold"/>
                <a:cs typeface="Be Vietnam Ultra-Bold"/>
                <a:sym typeface="Be Vietnam Ultra-Bold"/>
              </a:rPr>
              <a:t>Albania</a:t>
            </a:r>
          </a:p>
        </p:txBody>
      </p:sp>
      <p:sp>
        <p:nvSpPr>
          <p:cNvPr id="211" name="Rounded Rectangle 210">
            <a:extLst>
              <a:ext uri="{FF2B5EF4-FFF2-40B4-BE49-F238E27FC236}">
                <a16:creationId xmlns:a16="http://schemas.microsoft.com/office/drawing/2014/main" id="{030E6DD1-6FA8-AACE-1604-4588DC5D145F}"/>
              </a:ext>
            </a:extLst>
          </p:cNvPr>
          <p:cNvSpPr/>
          <p:nvPr/>
        </p:nvSpPr>
        <p:spPr>
          <a:xfrm>
            <a:off x="8919922" y="6174810"/>
            <a:ext cx="1010063" cy="314604"/>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200" b="1" spc="-68" dirty="0">
                <a:solidFill>
                  <a:srgbClr val="FFFFFF"/>
                </a:solidFill>
                <a:latin typeface="Be Vietnam Ultra-Bold"/>
                <a:ea typeface="Be Vietnam Ultra-Bold"/>
                <a:cs typeface="Be Vietnam Ultra-Bold"/>
                <a:sym typeface="Be Vietnam Ultra-Bold"/>
              </a:rPr>
              <a:t>Greece</a:t>
            </a:r>
          </a:p>
        </p:txBody>
      </p:sp>
      <p:sp>
        <p:nvSpPr>
          <p:cNvPr id="212" name="Rounded Rectangle 211">
            <a:extLst>
              <a:ext uri="{FF2B5EF4-FFF2-40B4-BE49-F238E27FC236}">
                <a16:creationId xmlns:a16="http://schemas.microsoft.com/office/drawing/2014/main" id="{5D8B031C-172D-75E7-0A42-432B09D445FE}"/>
              </a:ext>
            </a:extLst>
          </p:cNvPr>
          <p:cNvSpPr/>
          <p:nvPr/>
        </p:nvSpPr>
        <p:spPr>
          <a:xfrm>
            <a:off x="10124622" y="6174810"/>
            <a:ext cx="1010063" cy="314604"/>
          </a:xfrm>
          <a:prstGeom prst="roundRect">
            <a:avLst>
              <a:gd name="adj" fmla="val 42965"/>
            </a:avLst>
          </a:prstGeom>
          <a:solidFill>
            <a:srgbClr val="4A57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200" spc="-68" dirty="0">
                <a:solidFill>
                  <a:srgbClr val="FFFFFF"/>
                </a:solidFill>
                <a:latin typeface="Be Vietnam Ultra-Bold"/>
                <a:ea typeface="Be Vietnam Ultra-Bold"/>
                <a:cs typeface="Be Vietnam Ultra-Bold"/>
                <a:sym typeface="Be Vietnam Ultra-Bold"/>
              </a:rPr>
              <a:t>more…</a:t>
            </a:r>
          </a:p>
        </p:txBody>
      </p:sp>
      <p:cxnSp>
        <p:nvCxnSpPr>
          <p:cNvPr id="213" name="Elbow Connector 212">
            <a:extLst>
              <a:ext uri="{FF2B5EF4-FFF2-40B4-BE49-F238E27FC236}">
                <a16:creationId xmlns:a16="http://schemas.microsoft.com/office/drawing/2014/main" id="{8452F937-C049-CF0B-0B3A-D44A2D022FE1}"/>
              </a:ext>
            </a:extLst>
          </p:cNvPr>
          <p:cNvCxnSpPr>
            <a:cxnSpLocks/>
            <a:stCxn id="191" idx="2"/>
            <a:endCxn id="206" idx="0"/>
          </p:cNvCxnSpPr>
          <p:nvPr/>
        </p:nvCxnSpPr>
        <p:spPr>
          <a:xfrm rot="16200000" flipH="1">
            <a:off x="7909117" y="3295150"/>
            <a:ext cx="453306" cy="3744333"/>
          </a:xfrm>
          <a:prstGeom prst="bentConnector3">
            <a:avLst>
              <a:gd name="adj1" fmla="val 50000"/>
            </a:avLst>
          </a:prstGeom>
          <a:ln w="19050">
            <a:solidFill>
              <a:schemeClr val="accent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17" name="TextBox 216">
            <a:extLst>
              <a:ext uri="{FF2B5EF4-FFF2-40B4-BE49-F238E27FC236}">
                <a16:creationId xmlns:a16="http://schemas.microsoft.com/office/drawing/2014/main" id="{225B951E-F0ED-B2E1-26C7-C5AB756C4914}"/>
              </a:ext>
            </a:extLst>
          </p:cNvPr>
          <p:cNvSpPr txBox="1"/>
          <p:nvPr/>
        </p:nvSpPr>
        <p:spPr>
          <a:xfrm>
            <a:off x="792781" y="185947"/>
            <a:ext cx="3744457" cy="461665"/>
          </a:xfrm>
          <a:prstGeom prst="rect">
            <a:avLst/>
          </a:prstGeom>
          <a:noFill/>
        </p:spPr>
        <p:txBody>
          <a:bodyPr wrap="square">
            <a:spAutoFit/>
          </a:bodyPr>
          <a:lstStyle/>
          <a:p>
            <a:r>
              <a:rPr lang="en-US" sz="2400" b="1" spc="-75" dirty="0">
                <a:solidFill>
                  <a:schemeClr val="bg2">
                    <a:lumMod val="50000"/>
                  </a:schemeClr>
                </a:solidFill>
                <a:latin typeface="Be Vietnam Ultra-Bold"/>
                <a:ea typeface="Be Vietnam Ultra-Bold"/>
                <a:cs typeface="Be Vietnam Ultra-Bold"/>
                <a:sym typeface="Be Vietnam Ultra-Bold"/>
              </a:rPr>
              <a:t>ORGANIZATION CHART</a:t>
            </a:r>
            <a:endParaRPr lang="pt-BR" sz="2400" dirty="0">
              <a:solidFill>
                <a:schemeClr val="bg2">
                  <a:lumMod val="50000"/>
                </a:schemeClr>
              </a:solidFill>
            </a:endParaRPr>
          </a:p>
        </p:txBody>
      </p:sp>
      <p:sp>
        <p:nvSpPr>
          <p:cNvPr id="3" name="Rounded Rectangle 2">
            <a:extLst>
              <a:ext uri="{FF2B5EF4-FFF2-40B4-BE49-F238E27FC236}">
                <a16:creationId xmlns:a16="http://schemas.microsoft.com/office/drawing/2014/main" id="{0D76C17B-839B-49A0-2703-CD71B7807EC5}"/>
              </a:ext>
            </a:extLst>
          </p:cNvPr>
          <p:cNvSpPr/>
          <p:nvPr/>
        </p:nvSpPr>
        <p:spPr>
          <a:xfrm>
            <a:off x="5091292" y="5879454"/>
            <a:ext cx="1283018" cy="532778"/>
          </a:xfrm>
          <a:prstGeom prst="roundRect">
            <a:avLst>
              <a:gd name="adj" fmla="val 42965"/>
            </a:avLst>
          </a:prstGeom>
          <a:solidFill>
            <a:srgbClr val="5E8A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533"/>
              </a:lnSpc>
            </a:pPr>
            <a:r>
              <a:rPr lang="en-US" sz="1600" b="1" spc="-68" dirty="0">
                <a:solidFill>
                  <a:srgbClr val="FFFFFF"/>
                </a:solidFill>
                <a:latin typeface="Be Vietnam Ultra-Bold"/>
                <a:ea typeface="Be Vietnam Ultra-Bold"/>
                <a:cs typeface="Be Vietnam Ultra-Bold"/>
                <a:sym typeface="Be Vietnam Ultra-Bold"/>
              </a:rPr>
              <a:t>Scandinavia</a:t>
            </a:r>
          </a:p>
        </p:txBody>
      </p:sp>
    </p:spTree>
    <p:extLst>
      <p:ext uri="{BB962C8B-B14F-4D97-AF65-F5344CB8AC3E}">
        <p14:creationId xmlns:p14="http://schemas.microsoft.com/office/powerpoint/2010/main" val="362927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dissolve">
                                      <p:cBhvr>
                                        <p:cTn id="7" dur="500"/>
                                        <p:tgtEl>
                                          <p:spTgt spid="145"/>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43"/>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30"/>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159"/>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grpId="0" nodeType="afterEffect">
                                  <p:stCondLst>
                                    <p:cond delay="0"/>
                                  </p:stCondLst>
                                  <p:childTnLst>
                                    <p:set>
                                      <p:cBhvr>
                                        <p:cTn id="19" dur="1" fill="hold">
                                          <p:stCondLst>
                                            <p:cond delay="0"/>
                                          </p:stCondLst>
                                        </p:cTn>
                                        <p:tgtEl>
                                          <p:spTgt spid="160"/>
                                        </p:tgtEl>
                                        <p:attrNameLst>
                                          <p:attrName>style.visibility</p:attrName>
                                        </p:attrNameLst>
                                      </p:cBhvr>
                                      <p:to>
                                        <p:strVal val="visible"/>
                                      </p:to>
                                    </p:se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161"/>
                                        </p:tgtEl>
                                        <p:attrNameLst>
                                          <p:attrName>style.visibility</p:attrName>
                                        </p:attrNameLst>
                                      </p:cBhvr>
                                      <p:to>
                                        <p:strVal val="visible"/>
                                      </p:to>
                                    </p:set>
                                  </p:childTnLst>
                                </p:cTn>
                              </p:par>
                            </p:childTnLst>
                          </p:cTn>
                        </p:par>
                        <p:par>
                          <p:cTn id="23" fill="hold">
                            <p:stCondLst>
                              <p:cond delay="500"/>
                            </p:stCondLst>
                            <p:childTnLst>
                              <p:par>
                                <p:cTn id="24" presetID="1" presetClass="entr" presetSubtype="0" fill="hold" grpId="0" nodeType="afterEffect">
                                  <p:stCondLst>
                                    <p:cond delay="0"/>
                                  </p:stCondLst>
                                  <p:childTnLst>
                                    <p:set>
                                      <p:cBhvr>
                                        <p:cTn id="25" dur="1" fill="hold">
                                          <p:stCondLst>
                                            <p:cond delay="0"/>
                                          </p:stCondLst>
                                        </p:cTn>
                                        <p:tgtEl>
                                          <p:spTgt spid="162"/>
                                        </p:tgtEl>
                                        <p:attrNameLst>
                                          <p:attrName>style.visibility</p:attrName>
                                        </p:attrNameLst>
                                      </p:cBhvr>
                                      <p:to>
                                        <p:strVal val="visible"/>
                                      </p:to>
                                    </p:set>
                                  </p:childTnLst>
                                </p:cTn>
                              </p:par>
                            </p:childTnLst>
                          </p:cTn>
                        </p:par>
                        <p:par>
                          <p:cTn id="26" fill="hold">
                            <p:stCondLst>
                              <p:cond delay="500"/>
                            </p:stCondLst>
                            <p:childTnLst>
                              <p:par>
                                <p:cTn id="27" presetID="1" presetClass="entr" presetSubtype="0" fill="hold" grpId="0" nodeType="afterEffect">
                                  <p:stCondLst>
                                    <p:cond delay="0"/>
                                  </p:stCondLst>
                                  <p:childTnLst>
                                    <p:set>
                                      <p:cBhvr>
                                        <p:cTn id="28" dur="1" fill="hold">
                                          <p:stCondLst>
                                            <p:cond delay="0"/>
                                          </p:stCondLst>
                                        </p:cTn>
                                        <p:tgtEl>
                                          <p:spTgt spid="163"/>
                                        </p:tgtEl>
                                        <p:attrNameLst>
                                          <p:attrName>style.visibility</p:attrName>
                                        </p:attrNameLst>
                                      </p:cBhvr>
                                      <p:to>
                                        <p:strVal val="visible"/>
                                      </p:to>
                                    </p:set>
                                  </p:childTnLst>
                                </p:cTn>
                              </p:par>
                            </p:childTnLst>
                          </p:cTn>
                        </p:par>
                        <p:par>
                          <p:cTn id="29" fill="hold">
                            <p:stCondLst>
                              <p:cond delay="500"/>
                            </p:stCondLst>
                            <p:childTnLst>
                              <p:par>
                                <p:cTn id="30" presetID="1" presetClass="entr" presetSubtype="0" fill="hold" grpId="0" nodeType="afterEffect">
                                  <p:stCondLst>
                                    <p:cond delay="0"/>
                                  </p:stCondLst>
                                  <p:childTnLst>
                                    <p:set>
                                      <p:cBhvr>
                                        <p:cTn id="31" dur="1" fill="hold">
                                          <p:stCondLst>
                                            <p:cond delay="0"/>
                                          </p:stCondLst>
                                        </p:cTn>
                                        <p:tgtEl>
                                          <p:spTgt spid="16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nodeType="clickEffect">
                                  <p:stCondLst>
                                    <p:cond delay="0"/>
                                  </p:stCondLst>
                                  <p:childTnLst>
                                    <p:set>
                                      <p:cBhvr>
                                        <p:cTn id="35" dur="1" fill="hold">
                                          <p:stCondLst>
                                            <p:cond delay="0"/>
                                          </p:stCondLst>
                                        </p:cTn>
                                        <p:tgtEl>
                                          <p:spTgt spid="169"/>
                                        </p:tgtEl>
                                        <p:attrNameLst>
                                          <p:attrName>style.visibility</p:attrName>
                                        </p:attrNameLst>
                                      </p:cBhvr>
                                      <p:to>
                                        <p:strVal val="visible"/>
                                      </p:to>
                                    </p:set>
                                    <p:animEffect transition="in" filter="dissolve">
                                      <p:cBhvr>
                                        <p:cTn id="36" dur="500"/>
                                        <p:tgtEl>
                                          <p:spTgt spid="169"/>
                                        </p:tgtEl>
                                      </p:cBhvr>
                                    </p:animEffect>
                                  </p:childTnLst>
                                </p:cTn>
                              </p:par>
                            </p:childTnLst>
                          </p:cTn>
                        </p:par>
                        <p:par>
                          <p:cTn id="37" fill="hold">
                            <p:stCondLst>
                              <p:cond delay="500"/>
                            </p:stCondLst>
                            <p:childTnLst>
                              <p:par>
                                <p:cTn id="38" presetID="1" presetClass="entr" presetSubtype="0" fill="hold" grpId="0" nodeType="afterEffect">
                                  <p:stCondLst>
                                    <p:cond delay="0"/>
                                  </p:stCondLst>
                                  <p:childTnLst>
                                    <p:set>
                                      <p:cBhvr>
                                        <p:cTn id="39" dur="1" fill="hold">
                                          <p:stCondLst>
                                            <p:cond delay="0"/>
                                          </p:stCondLst>
                                        </p:cTn>
                                        <p:tgtEl>
                                          <p:spTgt spid="167"/>
                                        </p:tgtEl>
                                        <p:attrNameLst>
                                          <p:attrName>style.visibility</p:attrName>
                                        </p:attrNameLst>
                                      </p:cBhvr>
                                      <p:to>
                                        <p:strVal val="visible"/>
                                      </p:to>
                                    </p:set>
                                  </p:childTnLst>
                                </p:cTn>
                              </p:par>
                            </p:childTnLst>
                          </p:cTn>
                        </p:par>
                        <p:par>
                          <p:cTn id="40" fill="hold">
                            <p:stCondLst>
                              <p:cond delay="500"/>
                            </p:stCondLst>
                            <p:childTnLst>
                              <p:par>
                                <p:cTn id="41" presetID="1" presetClass="entr" presetSubtype="0" fill="hold" grpId="0" nodeType="afterEffect">
                                  <p:stCondLst>
                                    <p:cond delay="0"/>
                                  </p:stCondLst>
                                  <p:childTnLst>
                                    <p:set>
                                      <p:cBhvr>
                                        <p:cTn id="42" dur="1" fill="hold">
                                          <p:stCondLst>
                                            <p:cond delay="0"/>
                                          </p:stCondLst>
                                        </p:cTn>
                                        <p:tgtEl>
                                          <p:spTgt spid="131"/>
                                        </p:tgtEl>
                                        <p:attrNameLst>
                                          <p:attrName>style.visibility</p:attrName>
                                        </p:attrNameLst>
                                      </p:cBhvr>
                                      <p:to>
                                        <p:strVal val="visible"/>
                                      </p:to>
                                    </p:set>
                                  </p:childTnLst>
                                </p:cTn>
                              </p:par>
                            </p:childTnLst>
                          </p:cTn>
                        </p:par>
                        <p:par>
                          <p:cTn id="43" fill="hold">
                            <p:stCondLst>
                              <p:cond delay="500"/>
                            </p:stCondLst>
                            <p:childTnLst>
                              <p:par>
                                <p:cTn id="44" presetID="1" presetClass="entr" presetSubtype="0" fill="hold" grpId="0" nodeType="afterEffect">
                                  <p:stCondLst>
                                    <p:cond delay="0"/>
                                  </p:stCondLst>
                                  <p:childTnLst>
                                    <p:set>
                                      <p:cBhvr>
                                        <p:cTn id="45" dur="1" fill="hold">
                                          <p:stCondLst>
                                            <p:cond delay="0"/>
                                          </p:stCondLst>
                                        </p:cTn>
                                        <p:tgtEl>
                                          <p:spTgt spid="175"/>
                                        </p:tgtEl>
                                        <p:attrNameLst>
                                          <p:attrName>style.visibility</p:attrName>
                                        </p:attrNameLst>
                                      </p:cBhvr>
                                      <p:to>
                                        <p:strVal val="visible"/>
                                      </p:to>
                                    </p:set>
                                  </p:childTnLst>
                                </p:cTn>
                              </p:par>
                            </p:childTnLst>
                          </p:cTn>
                        </p:par>
                        <p:par>
                          <p:cTn id="46" fill="hold">
                            <p:stCondLst>
                              <p:cond delay="500"/>
                            </p:stCondLst>
                            <p:childTnLst>
                              <p:par>
                                <p:cTn id="47" presetID="1" presetClass="entr" presetSubtype="0" fill="hold" grpId="0" nodeType="afterEffect">
                                  <p:stCondLst>
                                    <p:cond delay="0"/>
                                  </p:stCondLst>
                                  <p:childTnLst>
                                    <p:set>
                                      <p:cBhvr>
                                        <p:cTn id="48" dur="1" fill="hold">
                                          <p:stCondLst>
                                            <p:cond delay="0"/>
                                          </p:stCondLst>
                                        </p:cTn>
                                        <p:tgtEl>
                                          <p:spTgt spid="176"/>
                                        </p:tgtEl>
                                        <p:attrNameLst>
                                          <p:attrName>style.visibility</p:attrName>
                                        </p:attrNameLst>
                                      </p:cBhvr>
                                      <p:to>
                                        <p:strVal val="visible"/>
                                      </p:to>
                                    </p:set>
                                  </p:childTnLst>
                                </p:cTn>
                              </p:par>
                            </p:childTnLst>
                          </p:cTn>
                        </p:par>
                        <p:par>
                          <p:cTn id="49" fill="hold">
                            <p:stCondLst>
                              <p:cond delay="500"/>
                            </p:stCondLst>
                            <p:childTnLst>
                              <p:par>
                                <p:cTn id="50" presetID="1" presetClass="entr" presetSubtype="0" fill="hold" grpId="0" nodeType="afterEffect">
                                  <p:stCondLst>
                                    <p:cond delay="0"/>
                                  </p:stCondLst>
                                  <p:childTnLst>
                                    <p:set>
                                      <p:cBhvr>
                                        <p:cTn id="51" dur="1" fill="hold">
                                          <p:stCondLst>
                                            <p:cond delay="0"/>
                                          </p:stCondLst>
                                        </p:cTn>
                                        <p:tgtEl>
                                          <p:spTgt spid="177"/>
                                        </p:tgtEl>
                                        <p:attrNameLst>
                                          <p:attrName>style.visibility</p:attrName>
                                        </p:attrNameLst>
                                      </p:cBhvr>
                                      <p:to>
                                        <p:strVal val="visible"/>
                                      </p:to>
                                    </p:set>
                                  </p:childTnLst>
                                </p:cTn>
                              </p:par>
                            </p:childTnLst>
                          </p:cTn>
                        </p:par>
                        <p:par>
                          <p:cTn id="52" fill="hold">
                            <p:stCondLst>
                              <p:cond delay="500"/>
                            </p:stCondLst>
                            <p:childTnLst>
                              <p:par>
                                <p:cTn id="53" presetID="1" presetClass="entr" presetSubtype="0" fill="hold" grpId="0" nodeType="afterEffect">
                                  <p:stCondLst>
                                    <p:cond delay="0"/>
                                  </p:stCondLst>
                                  <p:childTnLst>
                                    <p:set>
                                      <p:cBhvr>
                                        <p:cTn id="54" dur="1" fill="hold">
                                          <p:stCondLst>
                                            <p:cond delay="0"/>
                                          </p:stCondLst>
                                        </p:cTn>
                                        <p:tgtEl>
                                          <p:spTgt spid="17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3"/>
                                        </p:tgtEl>
                                        <p:attrNameLst>
                                          <p:attrName>style.visibility</p:attrName>
                                        </p:attrNameLst>
                                      </p:cBhvr>
                                      <p:to>
                                        <p:strVal val="visible"/>
                                      </p:to>
                                    </p:set>
                                  </p:childTnLst>
                                </p:cTn>
                              </p:par>
                            </p:childTnLst>
                          </p:cTn>
                        </p:par>
                        <p:par>
                          <p:cTn id="59" fill="hold">
                            <p:stCondLst>
                              <p:cond delay="0"/>
                            </p:stCondLst>
                            <p:childTnLst>
                              <p:par>
                                <p:cTn id="60" presetID="1" presetClass="entr" presetSubtype="0" fill="hold" grpId="0" nodeType="afterEffect">
                                  <p:stCondLst>
                                    <p:cond delay="0"/>
                                  </p:stCondLst>
                                  <p:childTnLst>
                                    <p:set>
                                      <p:cBhvr>
                                        <p:cTn id="61" dur="1" fill="hold">
                                          <p:stCondLst>
                                            <p:cond delay="0"/>
                                          </p:stCondLst>
                                        </p:cTn>
                                        <p:tgtEl>
                                          <p:spTgt spid="178"/>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199"/>
                                        </p:tgtEl>
                                        <p:attrNameLst>
                                          <p:attrName>style.visibility</p:attrName>
                                        </p:attrNameLst>
                                      </p:cBhvr>
                                      <p:to>
                                        <p:strVal val="visible"/>
                                      </p:to>
                                    </p:set>
                                  </p:childTnLst>
                                </p:cTn>
                              </p:par>
                            </p:childTnLst>
                          </p:cTn>
                        </p:par>
                        <p:par>
                          <p:cTn id="66" fill="hold">
                            <p:stCondLst>
                              <p:cond delay="0"/>
                            </p:stCondLst>
                            <p:childTnLst>
                              <p:par>
                                <p:cTn id="67" presetID="1" presetClass="entr" presetSubtype="0" fill="hold" grpId="0" nodeType="afterEffect">
                                  <p:stCondLst>
                                    <p:cond delay="0"/>
                                  </p:stCondLst>
                                  <p:childTnLst>
                                    <p:set>
                                      <p:cBhvr>
                                        <p:cTn id="68" dur="1" fill="hold">
                                          <p:stCondLst>
                                            <p:cond delay="0"/>
                                          </p:stCondLst>
                                        </p:cTn>
                                        <p:tgtEl>
                                          <p:spTgt spid="168"/>
                                        </p:tgtEl>
                                        <p:attrNameLst>
                                          <p:attrName>style.visibility</p:attrName>
                                        </p:attrNameLst>
                                      </p:cBhvr>
                                      <p:to>
                                        <p:strVal val="visible"/>
                                      </p:to>
                                    </p:set>
                                  </p:childTnLst>
                                </p:cTn>
                              </p:par>
                            </p:childTnLst>
                          </p:cTn>
                        </p:par>
                        <p:par>
                          <p:cTn id="69" fill="hold">
                            <p:stCondLst>
                              <p:cond delay="0"/>
                            </p:stCondLst>
                            <p:childTnLst>
                              <p:par>
                                <p:cTn id="70" presetID="1" presetClass="entr" presetSubtype="0" fill="hold" grpId="0" nodeType="afterEffect">
                                  <p:stCondLst>
                                    <p:cond delay="0"/>
                                  </p:stCondLst>
                                  <p:childTnLst>
                                    <p:set>
                                      <p:cBhvr>
                                        <p:cTn id="71" dur="1" fill="hold">
                                          <p:stCondLst>
                                            <p:cond delay="0"/>
                                          </p:stCondLst>
                                        </p:cTn>
                                        <p:tgtEl>
                                          <p:spTgt spid="102"/>
                                        </p:tgtEl>
                                        <p:attrNameLst>
                                          <p:attrName>style.visibility</p:attrName>
                                        </p:attrNameLst>
                                      </p:cBhvr>
                                      <p:to>
                                        <p:strVal val="visible"/>
                                      </p:to>
                                    </p:set>
                                  </p:childTnLst>
                                </p:cTn>
                              </p:par>
                            </p:childTnLst>
                          </p:cTn>
                        </p:par>
                        <p:par>
                          <p:cTn id="72" fill="hold">
                            <p:stCondLst>
                              <p:cond delay="0"/>
                            </p:stCondLst>
                            <p:childTnLst>
                              <p:par>
                                <p:cTn id="73" presetID="1" presetClass="entr" presetSubtype="0" fill="hold" grpId="0" nodeType="afterEffect">
                                  <p:stCondLst>
                                    <p:cond delay="0"/>
                                  </p:stCondLst>
                                  <p:childTnLst>
                                    <p:set>
                                      <p:cBhvr>
                                        <p:cTn id="74" dur="1" fill="hold">
                                          <p:stCondLst>
                                            <p:cond delay="0"/>
                                          </p:stCondLst>
                                        </p:cTn>
                                        <p:tgtEl>
                                          <p:spTgt spid="189"/>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grpId="0" nodeType="afterEffect">
                                  <p:stCondLst>
                                    <p:cond delay="0"/>
                                  </p:stCondLst>
                                  <p:childTnLst>
                                    <p:set>
                                      <p:cBhvr>
                                        <p:cTn id="77" dur="1" fill="hold">
                                          <p:stCondLst>
                                            <p:cond delay="0"/>
                                          </p:stCondLst>
                                        </p:cTn>
                                        <p:tgtEl>
                                          <p:spTgt spid="190"/>
                                        </p:tgtEl>
                                        <p:attrNameLst>
                                          <p:attrName>style.visibility</p:attrName>
                                        </p:attrNameLst>
                                      </p:cBhvr>
                                      <p:to>
                                        <p:strVal val="visible"/>
                                      </p:to>
                                    </p:set>
                                  </p:childTnLst>
                                </p:cTn>
                              </p:par>
                            </p:childTnLst>
                          </p:cTn>
                        </p:par>
                        <p:par>
                          <p:cTn id="78" fill="hold">
                            <p:stCondLst>
                              <p:cond delay="0"/>
                            </p:stCondLst>
                            <p:childTnLst>
                              <p:par>
                                <p:cTn id="79" presetID="1" presetClass="entr" presetSubtype="0" fill="hold" grpId="0" nodeType="afterEffect">
                                  <p:stCondLst>
                                    <p:cond delay="0"/>
                                  </p:stCondLst>
                                  <p:childTnLst>
                                    <p:set>
                                      <p:cBhvr>
                                        <p:cTn id="80" dur="1" fill="hold">
                                          <p:stCondLst>
                                            <p:cond delay="0"/>
                                          </p:stCondLst>
                                        </p:cTn>
                                        <p:tgtEl>
                                          <p:spTgt spid="191"/>
                                        </p:tgtEl>
                                        <p:attrNameLst>
                                          <p:attrName>style.visibility</p:attrName>
                                        </p:attrNameLst>
                                      </p:cBhvr>
                                      <p:to>
                                        <p:strVal val="visible"/>
                                      </p:to>
                                    </p:set>
                                  </p:childTnLst>
                                </p:cTn>
                              </p:par>
                            </p:childTnLst>
                          </p:cTn>
                        </p:par>
                        <p:par>
                          <p:cTn id="81" fill="hold">
                            <p:stCondLst>
                              <p:cond delay="0"/>
                            </p:stCondLst>
                            <p:childTnLst>
                              <p:par>
                                <p:cTn id="82" presetID="1" presetClass="entr" presetSubtype="0" fill="hold" grpId="0" nodeType="afterEffect">
                                  <p:stCondLst>
                                    <p:cond delay="0"/>
                                  </p:stCondLst>
                                  <p:childTnLst>
                                    <p:set>
                                      <p:cBhvr>
                                        <p:cTn id="83" dur="1" fill="hold">
                                          <p:stCondLst>
                                            <p:cond delay="0"/>
                                          </p:stCondLst>
                                        </p:cTn>
                                        <p:tgtEl>
                                          <p:spTgt spid="192"/>
                                        </p:tgtEl>
                                        <p:attrNameLst>
                                          <p:attrName>style.visibility</p:attrName>
                                        </p:attrNameLst>
                                      </p:cBhvr>
                                      <p:to>
                                        <p:strVal val="visible"/>
                                      </p:to>
                                    </p:set>
                                  </p:childTnLst>
                                </p:cTn>
                              </p:par>
                            </p:childTnLst>
                          </p:cTn>
                        </p:par>
                        <p:par>
                          <p:cTn id="84" fill="hold">
                            <p:stCondLst>
                              <p:cond delay="0"/>
                            </p:stCondLst>
                            <p:childTnLst>
                              <p:par>
                                <p:cTn id="85" presetID="1" presetClass="entr" presetSubtype="0" fill="hold" grpId="0" nodeType="afterEffect">
                                  <p:stCondLst>
                                    <p:cond delay="0"/>
                                  </p:stCondLst>
                                  <p:childTnLst>
                                    <p:set>
                                      <p:cBhvr>
                                        <p:cTn id="86" dur="1" fill="hold">
                                          <p:stCondLst>
                                            <p:cond delay="0"/>
                                          </p:stCondLst>
                                        </p:cTn>
                                        <p:tgtEl>
                                          <p:spTgt spid="19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13"/>
                                        </p:tgtEl>
                                        <p:attrNameLst>
                                          <p:attrName>style.visibility</p:attrName>
                                        </p:attrNameLst>
                                      </p:cBhvr>
                                      <p:to>
                                        <p:strVal val="visible"/>
                                      </p:to>
                                    </p:set>
                                  </p:childTnLst>
                                </p:cTn>
                              </p:par>
                            </p:childTnLst>
                          </p:cTn>
                        </p:par>
                        <p:par>
                          <p:cTn id="91" fill="hold">
                            <p:stCondLst>
                              <p:cond delay="0"/>
                            </p:stCondLst>
                            <p:childTnLst>
                              <p:par>
                                <p:cTn id="92" presetID="1" presetClass="entr" presetSubtype="0" fill="hold" grpId="0" nodeType="afterEffect">
                                  <p:stCondLst>
                                    <p:cond delay="0"/>
                                  </p:stCondLst>
                                  <p:childTnLst>
                                    <p:set>
                                      <p:cBhvr>
                                        <p:cTn id="93" dur="1" fill="hold">
                                          <p:stCondLst>
                                            <p:cond delay="0"/>
                                          </p:stCondLst>
                                        </p:cTn>
                                        <p:tgtEl>
                                          <p:spTgt spid="206"/>
                                        </p:tgtEl>
                                        <p:attrNameLst>
                                          <p:attrName>style.visibility</p:attrName>
                                        </p:attrNameLst>
                                      </p:cBhvr>
                                      <p:to>
                                        <p:strVal val="visible"/>
                                      </p:to>
                                    </p:set>
                                  </p:childTnLst>
                                </p:cTn>
                              </p:par>
                            </p:childTnLst>
                          </p:cTn>
                        </p:par>
                        <p:par>
                          <p:cTn id="94" fill="hold">
                            <p:stCondLst>
                              <p:cond delay="0"/>
                            </p:stCondLst>
                            <p:childTnLst>
                              <p:par>
                                <p:cTn id="95" presetID="1" presetClass="entr" presetSubtype="0" fill="hold" grpId="0" nodeType="afterEffect">
                                  <p:stCondLst>
                                    <p:cond delay="0"/>
                                  </p:stCondLst>
                                  <p:childTnLst>
                                    <p:set>
                                      <p:cBhvr>
                                        <p:cTn id="96" dur="1" fill="hold">
                                          <p:stCondLst>
                                            <p:cond delay="0"/>
                                          </p:stCondLst>
                                        </p:cTn>
                                        <p:tgtEl>
                                          <p:spTgt spid="138"/>
                                        </p:tgtEl>
                                        <p:attrNameLst>
                                          <p:attrName>style.visibility</p:attrName>
                                        </p:attrNameLst>
                                      </p:cBhvr>
                                      <p:to>
                                        <p:strVal val="visible"/>
                                      </p:to>
                                    </p:set>
                                  </p:childTnLst>
                                </p:cTn>
                              </p:par>
                            </p:childTnLst>
                          </p:cTn>
                        </p:par>
                        <p:par>
                          <p:cTn id="97" fill="hold">
                            <p:stCondLst>
                              <p:cond delay="0"/>
                            </p:stCondLst>
                            <p:childTnLst>
                              <p:par>
                                <p:cTn id="98" presetID="1" presetClass="entr" presetSubtype="0" fill="hold" grpId="0" nodeType="afterEffect">
                                  <p:stCondLst>
                                    <p:cond delay="0"/>
                                  </p:stCondLst>
                                  <p:childTnLst>
                                    <p:set>
                                      <p:cBhvr>
                                        <p:cTn id="99" dur="1" fill="hold">
                                          <p:stCondLst>
                                            <p:cond delay="0"/>
                                          </p:stCondLst>
                                        </p:cTn>
                                        <p:tgtEl>
                                          <p:spTgt spid="210"/>
                                        </p:tgtEl>
                                        <p:attrNameLst>
                                          <p:attrName>style.visibility</p:attrName>
                                        </p:attrNameLst>
                                      </p:cBhvr>
                                      <p:to>
                                        <p:strVal val="visible"/>
                                      </p:to>
                                    </p:set>
                                  </p:childTnLst>
                                </p:cTn>
                              </p:par>
                            </p:childTnLst>
                          </p:cTn>
                        </p:par>
                        <p:par>
                          <p:cTn id="100" fill="hold">
                            <p:stCondLst>
                              <p:cond delay="0"/>
                            </p:stCondLst>
                            <p:childTnLst>
                              <p:par>
                                <p:cTn id="101" presetID="1" presetClass="entr" presetSubtype="0" fill="hold" grpId="0" nodeType="afterEffect">
                                  <p:stCondLst>
                                    <p:cond delay="0"/>
                                  </p:stCondLst>
                                  <p:childTnLst>
                                    <p:set>
                                      <p:cBhvr>
                                        <p:cTn id="102" dur="1" fill="hold">
                                          <p:stCondLst>
                                            <p:cond delay="0"/>
                                          </p:stCondLst>
                                        </p:cTn>
                                        <p:tgtEl>
                                          <p:spTgt spid="211"/>
                                        </p:tgtEl>
                                        <p:attrNameLst>
                                          <p:attrName>style.visibility</p:attrName>
                                        </p:attrNameLst>
                                      </p:cBhvr>
                                      <p:to>
                                        <p:strVal val="visible"/>
                                      </p:to>
                                    </p:set>
                                  </p:childTnLst>
                                </p:cTn>
                              </p:par>
                            </p:childTnLst>
                          </p:cTn>
                        </p:par>
                        <p:par>
                          <p:cTn id="103" fill="hold">
                            <p:stCondLst>
                              <p:cond delay="0"/>
                            </p:stCondLst>
                            <p:childTnLst>
                              <p:par>
                                <p:cTn id="104" presetID="1" presetClass="entr" presetSubtype="0" fill="hold" grpId="0" nodeType="afterEffect">
                                  <p:stCondLst>
                                    <p:cond delay="0"/>
                                  </p:stCondLst>
                                  <p:childTnLst>
                                    <p:set>
                                      <p:cBhvr>
                                        <p:cTn id="105" dur="1" fill="hold">
                                          <p:stCondLst>
                                            <p:cond delay="0"/>
                                          </p:stCondLst>
                                        </p:cTn>
                                        <p:tgtEl>
                                          <p:spTgt spid="209"/>
                                        </p:tgtEl>
                                        <p:attrNameLst>
                                          <p:attrName>style.visibility</p:attrName>
                                        </p:attrNameLst>
                                      </p:cBhvr>
                                      <p:to>
                                        <p:strVal val="visible"/>
                                      </p:to>
                                    </p:set>
                                  </p:childTnLst>
                                </p:cTn>
                              </p:par>
                            </p:childTnLst>
                          </p:cTn>
                        </p:par>
                        <p:par>
                          <p:cTn id="106" fill="hold">
                            <p:stCondLst>
                              <p:cond delay="0"/>
                            </p:stCondLst>
                            <p:childTnLst>
                              <p:par>
                                <p:cTn id="107" presetID="1" presetClass="entr" presetSubtype="0" fill="hold" grpId="0" nodeType="afterEffect">
                                  <p:stCondLst>
                                    <p:cond delay="0"/>
                                  </p:stCondLst>
                                  <p:childTnLst>
                                    <p:set>
                                      <p:cBhvr>
                                        <p:cTn id="108" dur="1" fill="hold">
                                          <p:stCondLst>
                                            <p:cond delay="0"/>
                                          </p:stCondLst>
                                        </p:cTn>
                                        <p:tgtEl>
                                          <p:spTgt spid="212"/>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202"/>
                                        </p:tgtEl>
                                        <p:attrNameLst>
                                          <p:attrName>style.visibility</p:attrName>
                                        </p:attrNameLst>
                                      </p:cBhvr>
                                      <p:to>
                                        <p:strVal val="visible"/>
                                      </p:to>
                                    </p:set>
                                  </p:childTnLst>
                                </p:cTn>
                              </p:par>
                            </p:childTnLst>
                          </p:cTn>
                        </p:par>
                        <p:par>
                          <p:cTn id="113" fill="hold">
                            <p:stCondLst>
                              <p:cond delay="0"/>
                            </p:stCondLst>
                            <p:childTnLst>
                              <p:par>
                                <p:cTn id="114" presetID="1" presetClass="entr" presetSubtype="0" fill="hold" grpId="0" nodeType="afterEffect">
                                  <p:stCondLst>
                                    <p:cond delay="0"/>
                                  </p:stCondLst>
                                  <p:childTnLst>
                                    <p:set>
                                      <p:cBhvr>
                                        <p:cTn id="115" dur="1" fill="hold">
                                          <p:stCondLst>
                                            <p:cond delay="0"/>
                                          </p:stCondLst>
                                        </p:cTn>
                                        <p:tgtEl>
                                          <p:spTgt spid="148"/>
                                        </p:tgtEl>
                                        <p:attrNameLst>
                                          <p:attrName>style.visibility</p:attrName>
                                        </p:attrNameLst>
                                      </p:cBhvr>
                                      <p:to>
                                        <p:strVal val="visible"/>
                                      </p:to>
                                    </p:set>
                                  </p:childTnLst>
                                </p:cTn>
                              </p:par>
                            </p:childTnLst>
                          </p:cTn>
                        </p:par>
                        <p:par>
                          <p:cTn id="116" fill="hold">
                            <p:stCondLst>
                              <p:cond delay="0"/>
                            </p:stCondLst>
                            <p:childTnLst>
                              <p:par>
                                <p:cTn id="117" presetID="1" presetClass="entr" presetSubtype="0" fill="hold" grpId="0" nodeType="afterEffect">
                                  <p:stCondLst>
                                    <p:cond delay="0"/>
                                  </p:stCondLst>
                                  <p:childTnLst>
                                    <p:set>
                                      <p:cBhvr>
                                        <p:cTn id="118" dur="1" fill="hold">
                                          <p:stCondLst>
                                            <p:cond delay="0"/>
                                          </p:stCondLst>
                                        </p:cTn>
                                        <p:tgtEl>
                                          <p:spTgt spid="132"/>
                                        </p:tgtEl>
                                        <p:attrNameLst>
                                          <p:attrName>style.visibility</p:attrName>
                                        </p:attrNameLst>
                                      </p:cBhvr>
                                      <p:to>
                                        <p:strVal val="visible"/>
                                      </p:to>
                                    </p:set>
                                  </p:childTnLst>
                                </p:cTn>
                              </p:par>
                            </p:childTnLst>
                          </p:cTn>
                        </p:par>
                        <p:par>
                          <p:cTn id="119" fill="hold">
                            <p:stCondLst>
                              <p:cond delay="0"/>
                            </p:stCondLst>
                            <p:childTnLst>
                              <p:par>
                                <p:cTn id="120" presetID="1" presetClass="entr" presetSubtype="0" fill="hold" grpId="0" nodeType="afterEffect">
                                  <p:stCondLst>
                                    <p:cond delay="0"/>
                                  </p:stCondLst>
                                  <p:childTnLst>
                                    <p:set>
                                      <p:cBhvr>
                                        <p:cTn id="121" dur="1" fill="hold">
                                          <p:stCondLst>
                                            <p:cond delay="0"/>
                                          </p:stCondLst>
                                        </p:cTn>
                                        <p:tgtEl>
                                          <p:spTgt spid="194"/>
                                        </p:tgtEl>
                                        <p:attrNameLst>
                                          <p:attrName>style.visibility</p:attrName>
                                        </p:attrNameLst>
                                      </p:cBhvr>
                                      <p:to>
                                        <p:strVal val="visible"/>
                                      </p:to>
                                    </p:set>
                                  </p:childTnLst>
                                </p:cTn>
                              </p:par>
                            </p:childTnLst>
                          </p:cTn>
                        </p:par>
                        <p:par>
                          <p:cTn id="122" fill="hold">
                            <p:stCondLst>
                              <p:cond delay="0"/>
                            </p:stCondLst>
                            <p:childTnLst>
                              <p:par>
                                <p:cTn id="123" presetID="1" presetClass="entr" presetSubtype="0" fill="hold" grpId="0" nodeType="afterEffect">
                                  <p:stCondLst>
                                    <p:cond delay="0"/>
                                  </p:stCondLst>
                                  <p:childTnLst>
                                    <p:set>
                                      <p:cBhvr>
                                        <p:cTn id="124" dur="1" fill="hold">
                                          <p:stCondLst>
                                            <p:cond delay="0"/>
                                          </p:stCondLst>
                                        </p:cTn>
                                        <p:tgtEl>
                                          <p:spTgt spid="195"/>
                                        </p:tgtEl>
                                        <p:attrNameLst>
                                          <p:attrName>style.visibility</p:attrName>
                                        </p:attrNameLst>
                                      </p:cBhvr>
                                      <p:to>
                                        <p:strVal val="visible"/>
                                      </p:to>
                                    </p:set>
                                  </p:childTnLst>
                                </p:cTn>
                              </p:par>
                            </p:childTnLst>
                          </p:cTn>
                        </p:par>
                        <p:par>
                          <p:cTn id="125" fill="hold">
                            <p:stCondLst>
                              <p:cond delay="0"/>
                            </p:stCondLst>
                            <p:childTnLst>
                              <p:par>
                                <p:cTn id="126" presetID="1" presetClass="entr" presetSubtype="0" fill="hold" grpId="0" nodeType="afterEffect">
                                  <p:stCondLst>
                                    <p:cond delay="0"/>
                                  </p:stCondLst>
                                  <p:childTnLst>
                                    <p:set>
                                      <p:cBhvr>
                                        <p:cTn id="127" dur="1" fill="hold">
                                          <p:stCondLst>
                                            <p:cond delay="0"/>
                                          </p:stCondLst>
                                        </p:cTn>
                                        <p:tgtEl>
                                          <p:spTgt spid="196"/>
                                        </p:tgtEl>
                                        <p:attrNameLst>
                                          <p:attrName>style.visibility</p:attrName>
                                        </p:attrNameLst>
                                      </p:cBhvr>
                                      <p:to>
                                        <p:strVal val="visible"/>
                                      </p:to>
                                    </p:set>
                                  </p:childTnLst>
                                </p:cTn>
                              </p:par>
                            </p:childTnLst>
                          </p:cTn>
                        </p:par>
                        <p:par>
                          <p:cTn id="128" fill="hold">
                            <p:stCondLst>
                              <p:cond delay="0"/>
                            </p:stCondLst>
                            <p:childTnLst>
                              <p:par>
                                <p:cTn id="129" presetID="1" presetClass="entr" presetSubtype="0" fill="hold" grpId="0" nodeType="afterEffect">
                                  <p:stCondLst>
                                    <p:cond delay="0"/>
                                  </p:stCondLst>
                                  <p:childTnLst>
                                    <p:set>
                                      <p:cBhvr>
                                        <p:cTn id="130" dur="1" fill="hold">
                                          <p:stCondLst>
                                            <p:cond delay="0"/>
                                          </p:stCondLst>
                                        </p:cTn>
                                        <p:tgtEl>
                                          <p:spTgt spid="197"/>
                                        </p:tgtEl>
                                        <p:attrNameLst>
                                          <p:attrName>style.visibility</p:attrName>
                                        </p:attrNameLst>
                                      </p:cBhvr>
                                      <p:to>
                                        <p:strVal val="visible"/>
                                      </p:to>
                                    </p:set>
                                  </p:childTnLst>
                                </p:cTn>
                              </p:par>
                            </p:childTnLst>
                          </p:cTn>
                        </p:par>
                        <p:par>
                          <p:cTn id="131" fill="hold">
                            <p:stCondLst>
                              <p:cond delay="0"/>
                            </p:stCondLst>
                            <p:childTnLst>
                              <p:par>
                                <p:cTn id="132" presetID="1" presetClass="entr" presetSubtype="0" fill="hold" grpId="0" nodeType="afterEffect">
                                  <p:stCondLst>
                                    <p:cond delay="0"/>
                                  </p:stCondLst>
                                  <p:childTnLst>
                                    <p:set>
                                      <p:cBhvr>
                                        <p:cTn id="133" dur="1" fill="hold">
                                          <p:stCondLst>
                                            <p:cond delay="0"/>
                                          </p:stCondLst>
                                        </p:cTn>
                                        <p:tgtEl>
                                          <p:spTgt spid="198"/>
                                        </p:tgtEl>
                                        <p:attrNameLst>
                                          <p:attrName>style.visibility</p:attrName>
                                        </p:attrNameLst>
                                      </p:cBhvr>
                                      <p:to>
                                        <p:strVal val="visible"/>
                                      </p:to>
                                    </p:set>
                                  </p:childTnLst>
                                </p:cTn>
                              </p:par>
                            </p:childTnLst>
                          </p:cTn>
                        </p:par>
                        <p:par>
                          <p:cTn id="134" fill="hold">
                            <p:stCondLst>
                              <p:cond delay="0"/>
                            </p:stCondLst>
                            <p:childTnLst>
                              <p:par>
                                <p:cTn id="135" presetID="3" presetClass="entr" presetSubtype="10" fill="hold" grpId="1" nodeType="afterEffect">
                                  <p:stCondLst>
                                    <p:cond delay="2000"/>
                                  </p:stCondLst>
                                  <p:childTnLst>
                                    <p:set>
                                      <p:cBhvr>
                                        <p:cTn id="136" dur="1" fill="hold">
                                          <p:stCondLst>
                                            <p:cond delay="0"/>
                                          </p:stCondLst>
                                        </p:cTn>
                                        <p:tgtEl>
                                          <p:spTgt spid="3"/>
                                        </p:tgtEl>
                                        <p:attrNameLst>
                                          <p:attrName>style.visibility</p:attrName>
                                        </p:attrNameLst>
                                      </p:cBhvr>
                                      <p:to>
                                        <p:strVal val="visible"/>
                                      </p:to>
                                    </p:set>
                                    <p:animEffect transition="in" filter="blinds(horizontal)">
                                      <p:cBhvr>
                                        <p:cTn id="137" dur="500"/>
                                        <p:tgtEl>
                                          <p:spTgt spid="3"/>
                                        </p:tgtEl>
                                      </p:cBhvr>
                                    </p:animEffect>
                                  </p:childTnLst>
                                </p:cTn>
                              </p:par>
                            </p:childTnLst>
                          </p:cTn>
                        </p:par>
                        <p:par>
                          <p:cTn id="138" fill="hold">
                            <p:stCondLst>
                              <p:cond delay="2500"/>
                            </p:stCondLst>
                            <p:childTnLst>
                              <p:par>
                                <p:cTn id="139" presetID="1" presetClass="entr" presetSubtype="0" fill="hold" grpId="0" nodeType="afterEffect">
                                  <p:stCondLst>
                                    <p:cond delay="0"/>
                                  </p:stCondLst>
                                  <p:childTnLst>
                                    <p:set>
                                      <p:cBhvr>
                                        <p:cTn id="1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167" grpId="0" animBg="1"/>
      <p:bldP spid="168" grpId="0" animBg="1"/>
      <p:bldP spid="143" grpId="0" animBg="1"/>
      <p:bldP spid="148" grpId="0" animBg="1"/>
      <p:bldP spid="102" grpId="0"/>
      <p:bldP spid="130" grpId="0"/>
      <p:bldP spid="131" grpId="0"/>
      <p:bldP spid="132" grpId="0"/>
      <p:bldP spid="138" grpId="0"/>
      <p:bldP spid="159" grpId="0" animBg="1"/>
      <p:bldP spid="160" grpId="0" animBg="1"/>
      <p:bldP spid="161" grpId="0" animBg="1"/>
      <p:bldP spid="162" grpId="0" animBg="1"/>
      <p:bldP spid="163" grpId="0" animBg="1"/>
      <p:bldP spid="164" grpId="0" animBg="1"/>
      <p:bldP spid="174" grpId="0" animBg="1"/>
      <p:bldP spid="175" grpId="0" animBg="1"/>
      <p:bldP spid="176" grpId="0" animBg="1"/>
      <p:bldP spid="177" grpId="0" animBg="1"/>
      <p:bldP spid="17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209" grpId="0" animBg="1"/>
      <p:bldP spid="210" grpId="0" animBg="1"/>
      <p:bldP spid="211" grpId="0" animBg="1"/>
      <p:bldP spid="212" grpId="0" animBg="1"/>
      <p:bldP spid="3" grpId="0" animBg="1"/>
      <p:bldP spid="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532660"/>
            <a:ext cx="10515600" cy="1024422"/>
          </a:xfrm>
        </p:spPr>
        <p:txBody>
          <a:bodyPr>
            <a:normAutofit fontScale="90000"/>
          </a:bodyPr>
          <a:lstStyle/>
          <a:p>
            <a:r>
              <a:rPr lang="en-US" b="1" dirty="0">
                <a:solidFill>
                  <a:schemeClr val="accent1">
                    <a:lumMod val="50000"/>
                  </a:schemeClr>
                </a:solidFill>
              </a:rPr>
              <a:t>General Organization</a:t>
            </a:r>
            <a:br>
              <a:rPr lang="en-US" b="1" dirty="0">
                <a:solidFill>
                  <a:schemeClr val="accent1">
                    <a:lumMod val="50000"/>
                  </a:schemeClr>
                </a:solidFill>
              </a:rPr>
            </a:br>
            <a:r>
              <a:rPr lang="en-US" sz="2700" dirty="0"/>
              <a:t>¶200 </a:t>
            </a:r>
            <a:br>
              <a:rPr lang="en-US" dirty="0"/>
            </a:br>
            <a:endParaRPr lang="en-US" dirty="0">
              <a:solidFill>
                <a:schemeClr val="accent1">
                  <a:lumMod val="50000"/>
                </a:schemeClr>
              </a:solidFill>
            </a:endParaRP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890953" y="1217066"/>
            <a:ext cx="10734130" cy="4524315"/>
          </a:xfrm>
          <a:prstGeom prst="rect">
            <a:avLst/>
          </a:prstGeom>
        </p:spPr>
        <p:txBody>
          <a:bodyPr wrap="square">
            <a:spAutoFit/>
          </a:bodyPr>
          <a:lstStyle/>
          <a:p>
            <a:r>
              <a:rPr lang="en-US" b="1" dirty="0"/>
              <a:t>A. Annual Conferences</a:t>
            </a:r>
            <a:endParaRPr lang="en-US" dirty="0"/>
          </a:p>
          <a:p>
            <a:r>
              <a:rPr lang="en-US" dirty="0"/>
              <a:t>Annual conferences are the normative Free Methodist organization at the regional level that provides for reasonable spans of care for ministers and congregations as well as the structure for effective kingdom expansion. Each annual conference in the Free Methodist Church shall be a member of a general conference.</a:t>
            </a:r>
          </a:p>
          <a:p>
            <a:endParaRPr lang="en-US" b="1" dirty="0"/>
          </a:p>
          <a:p>
            <a:r>
              <a:rPr lang="en-US" b="1" dirty="0"/>
              <a:t>B. General Conferences </a:t>
            </a:r>
            <a:endParaRPr lang="en-US" dirty="0"/>
          </a:p>
          <a:p>
            <a:r>
              <a:rPr lang="en-US" dirty="0"/>
              <a:t>The general conferences are the governing bodies of the Free Methodist Church. Each general conference shall consist of at least one annual conference or may, when necessary, make alternative provision for caring for annual conference functions as provided for in ¶220.B. (See details in ¶220-222).</a:t>
            </a:r>
          </a:p>
          <a:p>
            <a:endParaRPr lang="en-US" dirty="0"/>
          </a:p>
          <a:p>
            <a:r>
              <a:rPr lang="en-US" b="1" dirty="0"/>
              <a:t>C. World Conference</a:t>
            </a:r>
            <a:endParaRPr lang="en-US" dirty="0"/>
          </a:p>
          <a:p>
            <a:r>
              <a:rPr lang="en-US" dirty="0"/>
              <a:t>The Free Methodist World Conference exists to coordinate the visions of the general conferences by facilitating communication and harmonious relationships among the leaders of the general conferences. It also facilitates the resolution of constitutional issues. (See details in ¶230.) Additionally, the World Conference encourages its member general conferences to work together with neighboring annual and/or general conferences to partner </a:t>
            </a:r>
          </a:p>
          <a:p>
            <a:r>
              <a:rPr lang="en-US" dirty="0"/>
              <a:t>in ways that fulfil the Great Commission to make disciples of all nations.</a:t>
            </a:r>
          </a:p>
        </p:txBody>
      </p:sp>
      <p:pic>
        <p:nvPicPr>
          <p:cNvPr id="7" name="Picture 6">
            <a:extLst>
              <a:ext uri="{FF2B5EF4-FFF2-40B4-BE49-F238E27FC236}">
                <a16:creationId xmlns:a16="http://schemas.microsoft.com/office/drawing/2014/main" id="{7BFAA466-945D-8CCC-6FA8-70924BCDDE11}"/>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39594717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lstStyle/>
          <a:p>
            <a:r>
              <a:rPr lang="en-GB" b="1" dirty="0">
                <a:solidFill>
                  <a:schemeClr val="accent1">
                    <a:lumMod val="50000"/>
                  </a:schemeClr>
                </a:solidFill>
              </a:rPr>
              <a:t>Organization</a:t>
            </a:r>
            <a:endParaRPr lang="en-GB" dirty="0">
              <a:solidFill>
                <a:schemeClr val="accent1">
                  <a:lumMod val="50000"/>
                </a:schemeClr>
              </a:solidFill>
            </a:endParaRP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566917" y="1152561"/>
            <a:ext cx="11058166" cy="4154984"/>
          </a:xfrm>
          <a:prstGeom prst="rect">
            <a:avLst/>
          </a:prstGeom>
        </p:spPr>
        <p:txBody>
          <a:bodyPr wrap="square">
            <a:spAutoFit/>
          </a:bodyPr>
          <a:lstStyle/>
          <a:p>
            <a:r>
              <a:rPr lang="en-US" sz="2800" b="1" dirty="0"/>
              <a:t>Ministerial and Lay Delegates</a:t>
            </a:r>
          </a:p>
          <a:p>
            <a:r>
              <a:rPr lang="pt-BR" sz="2400" b="1" dirty="0"/>
              <a:t>¶5010</a:t>
            </a:r>
            <a:endParaRPr lang="en-US" sz="2400" dirty="0"/>
          </a:p>
          <a:p>
            <a:pPr marL="342900" lvl="0" indent="-342900">
              <a:buFont typeface="Arial" panose="020B0604020202020204" pitchFamily="34" charset="0"/>
              <a:buChar char="•"/>
            </a:pPr>
            <a:endParaRPr lang="pt-PT" sz="1100" b="1" dirty="0"/>
          </a:p>
          <a:p>
            <a:pPr lvl="1"/>
            <a:r>
              <a:rPr lang="en-US" sz="2000" dirty="0"/>
              <a:t>A. The General Conference shall organize the work at large into annual conferences. Each annual conference shall be composed of all ministers in full membership and lay delegates elected by the several societies.</a:t>
            </a:r>
          </a:p>
          <a:p>
            <a:pPr lvl="1"/>
            <a:endParaRPr lang="en-US" sz="2000" dirty="0"/>
          </a:p>
          <a:p>
            <a:pPr lvl="1"/>
            <a:r>
              <a:rPr lang="en-US" sz="2000" dirty="0"/>
              <a:t>B. One lay delegate shall be admitted from each Society. If there is more than one pastor in full membership appointed to a Society, the Society shall be entitled to one additional lay delegate for each additional pastor. A Society that has more than 100 adult members may elect an additional lay delegate; and for each additional 200 adult members, an additional lay delegate may be elected. The election of a delegate and any reserve delegate shall be by separate ballot and each shall require a majority vote of those present and voting.</a:t>
            </a:r>
          </a:p>
        </p:txBody>
      </p:sp>
      <p:pic>
        <p:nvPicPr>
          <p:cNvPr id="7" name="Picture 6">
            <a:extLst>
              <a:ext uri="{FF2B5EF4-FFF2-40B4-BE49-F238E27FC236}">
                <a16:creationId xmlns:a16="http://schemas.microsoft.com/office/drawing/2014/main" id="{88A97343-584D-822E-488F-34865CD05E46}"/>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17394551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lstStyle/>
          <a:p>
            <a:r>
              <a:rPr lang="en-GB" b="1" dirty="0">
                <a:solidFill>
                  <a:schemeClr val="accent1">
                    <a:lumMod val="50000"/>
                  </a:schemeClr>
                </a:solidFill>
              </a:rPr>
              <a:t>Organization</a:t>
            </a:r>
            <a:endParaRPr lang="en-US" dirty="0">
              <a:solidFill>
                <a:schemeClr val="accent1">
                  <a:lumMod val="50000"/>
                </a:schemeClr>
              </a:solidFill>
            </a:endParaRP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566917" y="1691169"/>
            <a:ext cx="11098843" cy="3077766"/>
          </a:xfrm>
          <a:prstGeom prst="rect">
            <a:avLst/>
          </a:prstGeom>
        </p:spPr>
        <p:txBody>
          <a:bodyPr wrap="square">
            <a:spAutoFit/>
          </a:bodyPr>
          <a:lstStyle/>
          <a:p>
            <a:r>
              <a:rPr lang="en-US" sz="2800" b="1" dirty="0"/>
              <a:t>Ministerial and Lay Delegates</a:t>
            </a:r>
          </a:p>
          <a:p>
            <a:r>
              <a:rPr lang="pt-BR" sz="2400" b="1" dirty="0"/>
              <a:t>¶5010</a:t>
            </a:r>
            <a:endParaRPr lang="en-US" sz="2400" dirty="0"/>
          </a:p>
          <a:p>
            <a:pPr marL="342900" lvl="0" indent="-342900">
              <a:buFont typeface="Arial" panose="020B0604020202020204" pitchFamily="34" charset="0"/>
              <a:buChar char="•"/>
            </a:pPr>
            <a:endParaRPr lang="pt-PT" sz="1400" b="1" dirty="0"/>
          </a:p>
          <a:p>
            <a:pPr lvl="1"/>
            <a:r>
              <a:rPr lang="en-US" sz="2000" dirty="0"/>
              <a:t>C. Delegates are not members of the annual conference until they are present with their credentials and have been seated. Conference Ministerial Candidates are without vote except for those who are appointed as pastors in charge of a Society (See 5340.G). </a:t>
            </a:r>
          </a:p>
          <a:p>
            <a:pPr lvl="1"/>
            <a:endParaRPr lang="en-US" sz="2400" dirty="0"/>
          </a:p>
          <a:p>
            <a:pPr lvl="1"/>
            <a:r>
              <a:rPr lang="en-US" sz="2000" dirty="0"/>
              <a:t>D. In consultation with the bishop of record, each annual conference shall provide for substantially equal ministerial and lay representation in its annual sessions.</a:t>
            </a:r>
          </a:p>
        </p:txBody>
      </p:sp>
      <p:pic>
        <p:nvPicPr>
          <p:cNvPr id="7" name="Picture 6">
            <a:extLst>
              <a:ext uri="{FF2B5EF4-FFF2-40B4-BE49-F238E27FC236}">
                <a16:creationId xmlns:a16="http://schemas.microsoft.com/office/drawing/2014/main" id="{3CFB67FC-4C6B-1B27-0898-0D83FD64ECD2}"/>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42542747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lstStyle/>
          <a:p>
            <a:r>
              <a:rPr lang="en-GB" b="1" dirty="0">
                <a:solidFill>
                  <a:schemeClr val="accent1">
                    <a:lumMod val="50000"/>
                  </a:schemeClr>
                </a:solidFill>
              </a:rPr>
              <a:t>Organization</a:t>
            </a:r>
            <a:endParaRPr lang="en-US" dirty="0">
              <a:solidFill>
                <a:schemeClr val="accent1">
                  <a:lumMod val="50000"/>
                </a:schemeClr>
              </a:solidFill>
            </a:endParaRP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526239" y="1244638"/>
            <a:ext cx="11098843" cy="3816429"/>
          </a:xfrm>
          <a:prstGeom prst="rect">
            <a:avLst/>
          </a:prstGeom>
        </p:spPr>
        <p:txBody>
          <a:bodyPr wrap="square">
            <a:spAutoFit/>
          </a:bodyPr>
          <a:lstStyle/>
          <a:p>
            <a:r>
              <a:rPr lang="en-US" sz="2800" b="1" dirty="0"/>
              <a:t>Responsibilities of Delegates</a:t>
            </a:r>
          </a:p>
          <a:p>
            <a:r>
              <a:rPr lang="pt-BR" sz="2800" b="1" dirty="0"/>
              <a:t>¶5020</a:t>
            </a:r>
            <a:endParaRPr lang="en-US" sz="2800" dirty="0"/>
          </a:p>
          <a:p>
            <a:pPr marL="342900" lvl="0" indent="-342900">
              <a:buFont typeface="Arial" panose="020B0604020202020204" pitchFamily="34" charset="0"/>
              <a:buChar char="•"/>
            </a:pPr>
            <a:endParaRPr lang="pt-PT" sz="1600" b="1" dirty="0"/>
          </a:p>
          <a:p>
            <a:pPr lvl="1"/>
            <a:r>
              <a:rPr lang="en-US" sz="2400" dirty="0"/>
              <a:t>In the Free Methodist connectional system, annual conference delegates have a twofold responsibility: to represent their societies and to act for the good of the conference. Delegates shall be considered as liaison between the Society and the conference during the interim between conference sessions. They are expected to report significant actions of the conference to the Society which elected them (see ¶6250.E.2).</a:t>
            </a:r>
          </a:p>
          <a:p>
            <a:endParaRPr lang="en-US" sz="2400" dirty="0"/>
          </a:p>
        </p:txBody>
      </p:sp>
      <p:pic>
        <p:nvPicPr>
          <p:cNvPr id="7" name="Picture 6">
            <a:extLst>
              <a:ext uri="{FF2B5EF4-FFF2-40B4-BE49-F238E27FC236}">
                <a16:creationId xmlns:a16="http://schemas.microsoft.com/office/drawing/2014/main" id="{7F6E522A-D269-2E12-D179-13B468EC4A36}"/>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22851790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32EE8681-5D40-4F4E-A55D-4A409893D94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6" name="Title 5">
            <a:extLst>
              <a:ext uri="{FF2B5EF4-FFF2-40B4-BE49-F238E27FC236}">
                <a16:creationId xmlns:a16="http://schemas.microsoft.com/office/drawing/2014/main" id="{197A8F41-860B-3044-B811-1BCBD0BEE4D7}"/>
              </a:ext>
            </a:extLst>
          </p:cNvPr>
          <p:cNvSpPr>
            <a:spLocks noGrp="1"/>
          </p:cNvSpPr>
          <p:nvPr>
            <p:ph type="title"/>
          </p:nvPr>
        </p:nvSpPr>
        <p:spPr>
          <a:xfrm>
            <a:off x="936134" y="888139"/>
            <a:ext cx="10089420" cy="1454849"/>
          </a:xfrm>
        </p:spPr>
        <p:txBody>
          <a:bodyPr anchor="t">
            <a:normAutofit/>
          </a:bodyPr>
          <a:lstStyle/>
          <a:p>
            <a:pPr algn="ctr"/>
            <a:r>
              <a:rPr lang="en-US" sz="8000" dirty="0">
                <a:solidFill>
                  <a:schemeClr val="bg1"/>
                </a:solidFill>
                <a:latin typeface="Roxborough CF" pitchFamily="2" charset="77"/>
              </a:rPr>
              <a:t>Free Methodist</a:t>
            </a:r>
          </a:p>
        </p:txBody>
      </p:sp>
      <p:sp>
        <p:nvSpPr>
          <p:cNvPr id="7" name="Content Placeholder 6">
            <a:extLst>
              <a:ext uri="{FF2B5EF4-FFF2-40B4-BE49-F238E27FC236}">
                <a16:creationId xmlns:a16="http://schemas.microsoft.com/office/drawing/2014/main" id="{32795DAF-70B5-D64F-9A74-5A7780B3DF46}"/>
              </a:ext>
            </a:extLst>
          </p:cNvPr>
          <p:cNvSpPr>
            <a:spLocks noGrp="1"/>
          </p:cNvSpPr>
          <p:nvPr>
            <p:ph idx="1"/>
          </p:nvPr>
        </p:nvSpPr>
        <p:spPr>
          <a:xfrm>
            <a:off x="1051290" y="2142723"/>
            <a:ext cx="10089420" cy="1562673"/>
          </a:xfrm>
        </p:spPr>
        <p:txBody>
          <a:bodyPr>
            <a:normAutofit/>
          </a:bodyPr>
          <a:lstStyle/>
          <a:p>
            <a:pPr marL="0" indent="0" algn="ctr">
              <a:buNone/>
            </a:pPr>
            <a:r>
              <a:rPr lang="en-US" sz="4400" b="1" dirty="0">
                <a:solidFill>
                  <a:srgbClr val="FF7500"/>
                </a:solidFill>
                <a:latin typeface="Good Karma Smooth Wide Upright" panose="03060000000000000000" pitchFamily="66" charset="0"/>
              </a:rPr>
              <a:t>Organizational Structures</a:t>
            </a:r>
          </a:p>
        </p:txBody>
      </p:sp>
      <p:sp>
        <p:nvSpPr>
          <p:cNvPr id="9" name="Title 1">
            <a:extLst>
              <a:ext uri="{FF2B5EF4-FFF2-40B4-BE49-F238E27FC236}">
                <a16:creationId xmlns:a16="http://schemas.microsoft.com/office/drawing/2014/main" id="{89C7EC97-2F75-F345-85B3-860EEECE1153}"/>
              </a:ext>
            </a:extLst>
          </p:cNvPr>
          <p:cNvSpPr txBox="1">
            <a:spLocks/>
          </p:cNvSpPr>
          <p:nvPr/>
        </p:nvSpPr>
        <p:spPr>
          <a:xfrm>
            <a:off x="1371600" y="1803405"/>
            <a:ext cx="9448800" cy="1825096"/>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en-US" dirty="0"/>
          </a:p>
        </p:txBody>
      </p:sp>
      <p:sp>
        <p:nvSpPr>
          <p:cNvPr id="10" name="Subtitle 2">
            <a:extLst>
              <a:ext uri="{FF2B5EF4-FFF2-40B4-BE49-F238E27FC236}">
                <a16:creationId xmlns:a16="http://schemas.microsoft.com/office/drawing/2014/main" id="{42844601-D7DE-AC4B-86F2-C0A85E4766CF}"/>
              </a:ext>
            </a:extLst>
          </p:cNvPr>
          <p:cNvSpPr txBox="1">
            <a:spLocks/>
          </p:cNvSpPr>
          <p:nvPr/>
        </p:nvSpPr>
        <p:spPr>
          <a:xfrm>
            <a:off x="1371600" y="3632201"/>
            <a:ext cx="9448800" cy="68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F602D199-0737-A9DF-D48A-91518251A527}"/>
              </a:ext>
            </a:extLst>
          </p:cNvPr>
          <p:cNvPicPr>
            <a:picLocks noChangeAspect="1"/>
          </p:cNvPicPr>
          <p:nvPr/>
        </p:nvPicPr>
        <p:blipFill>
          <a:blip r:embed="rId3"/>
          <a:stretch>
            <a:fillRect/>
          </a:stretch>
        </p:blipFill>
        <p:spPr>
          <a:xfrm>
            <a:off x="4750885" y="5774423"/>
            <a:ext cx="2459917" cy="920825"/>
          </a:xfrm>
          <a:prstGeom prst="rect">
            <a:avLst/>
          </a:prstGeom>
        </p:spPr>
      </p:pic>
    </p:spTree>
    <p:extLst>
      <p:ext uri="{BB962C8B-B14F-4D97-AF65-F5344CB8AC3E}">
        <p14:creationId xmlns:p14="http://schemas.microsoft.com/office/powerpoint/2010/main" val="1309720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2515FC-407D-7F46-B72D-F9FB6AA18C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68366" y="4021463"/>
            <a:ext cx="7027333" cy="2861733"/>
          </a:xfrm>
          <a:prstGeom prst="rect">
            <a:avLst/>
          </a:prstGeom>
        </p:spPr>
      </p:pic>
      <p:pic>
        <p:nvPicPr>
          <p:cNvPr id="3" name="Picture 2">
            <a:extLst>
              <a:ext uri="{FF2B5EF4-FFF2-40B4-BE49-F238E27FC236}">
                <a16:creationId xmlns:a16="http://schemas.microsoft.com/office/drawing/2014/main" id="{A92DF15A-361F-F57B-F97A-5C74F4484DC3}"/>
              </a:ext>
            </a:extLst>
          </p:cNvPr>
          <p:cNvPicPr>
            <a:picLocks noChangeAspect="1"/>
          </p:cNvPicPr>
          <p:nvPr/>
        </p:nvPicPr>
        <p:blipFill>
          <a:blip r:embed="rId3"/>
          <a:stretch>
            <a:fillRect/>
          </a:stretch>
        </p:blipFill>
        <p:spPr>
          <a:xfrm>
            <a:off x="9033160" y="5693907"/>
            <a:ext cx="2459917" cy="920825"/>
          </a:xfrm>
          <a:prstGeom prst="rect">
            <a:avLst/>
          </a:prstGeom>
        </p:spPr>
      </p:pic>
      <p:sp>
        <p:nvSpPr>
          <p:cNvPr id="4" name="Rectangle 3">
            <a:extLst>
              <a:ext uri="{FF2B5EF4-FFF2-40B4-BE49-F238E27FC236}">
                <a16:creationId xmlns:a16="http://schemas.microsoft.com/office/drawing/2014/main" id="{A58B36EE-0F5E-C765-7414-24996F387764}"/>
              </a:ext>
            </a:extLst>
          </p:cNvPr>
          <p:cNvSpPr/>
          <p:nvPr/>
        </p:nvSpPr>
        <p:spPr>
          <a:xfrm>
            <a:off x="1313021" y="1518918"/>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1728</a:t>
            </a:r>
          </a:p>
        </p:txBody>
      </p:sp>
      <p:sp>
        <p:nvSpPr>
          <p:cNvPr id="5" name="TextBox 4">
            <a:extLst>
              <a:ext uri="{FF2B5EF4-FFF2-40B4-BE49-F238E27FC236}">
                <a16:creationId xmlns:a16="http://schemas.microsoft.com/office/drawing/2014/main" id="{FA2A016E-40BD-D568-DE56-0AE99B1B7A84}"/>
              </a:ext>
            </a:extLst>
          </p:cNvPr>
          <p:cNvSpPr txBox="1"/>
          <p:nvPr/>
        </p:nvSpPr>
        <p:spPr>
          <a:xfrm>
            <a:off x="4465742" y="1553284"/>
            <a:ext cx="7027333" cy="369332"/>
          </a:xfrm>
          <a:prstGeom prst="rect">
            <a:avLst/>
          </a:prstGeom>
          <a:noFill/>
        </p:spPr>
        <p:txBody>
          <a:bodyPr wrap="square" rtlCol="0">
            <a:spAutoFit/>
          </a:bodyPr>
          <a:lstStyle/>
          <a:p>
            <a:r>
              <a:rPr lang="pt-BR" b="1" dirty="0"/>
              <a:t>John Wesley </a:t>
            </a:r>
            <a:r>
              <a:rPr lang="pt-BR" b="1" dirty="0" err="1"/>
              <a:t>ordained</a:t>
            </a:r>
            <a:r>
              <a:rPr lang="pt-BR" b="1" dirty="0"/>
              <a:t> </a:t>
            </a:r>
            <a:r>
              <a:rPr lang="pt-BR" dirty="0"/>
              <a:t>as </a:t>
            </a:r>
            <a:r>
              <a:rPr lang="pt-BR" dirty="0" err="1"/>
              <a:t>an</a:t>
            </a:r>
            <a:r>
              <a:rPr lang="pt-BR" dirty="0"/>
              <a:t> </a:t>
            </a:r>
            <a:r>
              <a:rPr lang="pt-BR" dirty="0" err="1"/>
              <a:t>Anglican</a:t>
            </a:r>
            <a:r>
              <a:rPr lang="pt-BR" dirty="0"/>
              <a:t> Priest in </a:t>
            </a:r>
            <a:r>
              <a:rPr lang="pt-BR" dirty="0" err="1"/>
              <a:t>the</a:t>
            </a:r>
            <a:r>
              <a:rPr lang="pt-BR" dirty="0"/>
              <a:t> </a:t>
            </a:r>
            <a:r>
              <a:rPr lang="pt-BR" dirty="0" err="1"/>
              <a:t>Church</a:t>
            </a:r>
            <a:r>
              <a:rPr lang="pt-BR" dirty="0"/>
              <a:t> </a:t>
            </a:r>
            <a:r>
              <a:rPr lang="pt-BR" dirty="0" err="1"/>
              <a:t>of</a:t>
            </a:r>
            <a:r>
              <a:rPr lang="pt-BR" dirty="0"/>
              <a:t> </a:t>
            </a:r>
            <a:r>
              <a:rPr lang="pt-BR" dirty="0" err="1"/>
              <a:t>England</a:t>
            </a:r>
            <a:r>
              <a:rPr lang="pt-BR" dirty="0"/>
              <a:t>.</a:t>
            </a:r>
          </a:p>
        </p:txBody>
      </p:sp>
      <p:sp>
        <p:nvSpPr>
          <p:cNvPr id="13" name="Rectangle 12">
            <a:extLst>
              <a:ext uri="{FF2B5EF4-FFF2-40B4-BE49-F238E27FC236}">
                <a16:creationId xmlns:a16="http://schemas.microsoft.com/office/drawing/2014/main" id="{35779F44-0513-190D-04EE-5D15251A27AD}"/>
              </a:ext>
            </a:extLst>
          </p:cNvPr>
          <p:cNvSpPr/>
          <p:nvPr/>
        </p:nvSpPr>
        <p:spPr>
          <a:xfrm>
            <a:off x="1313021" y="2279443"/>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1729</a:t>
            </a:r>
          </a:p>
        </p:txBody>
      </p:sp>
      <p:sp>
        <p:nvSpPr>
          <p:cNvPr id="14" name="TextBox 13">
            <a:extLst>
              <a:ext uri="{FF2B5EF4-FFF2-40B4-BE49-F238E27FC236}">
                <a16:creationId xmlns:a16="http://schemas.microsoft.com/office/drawing/2014/main" id="{43C16980-01D1-8E82-18DB-798B7F5A9A2C}"/>
              </a:ext>
            </a:extLst>
          </p:cNvPr>
          <p:cNvSpPr txBox="1"/>
          <p:nvPr/>
        </p:nvSpPr>
        <p:spPr>
          <a:xfrm>
            <a:off x="4465743" y="2312718"/>
            <a:ext cx="7027333" cy="369332"/>
          </a:xfrm>
          <a:prstGeom prst="rect">
            <a:avLst/>
          </a:prstGeom>
          <a:noFill/>
        </p:spPr>
        <p:txBody>
          <a:bodyPr wrap="square" rtlCol="0">
            <a:spAutoFit/>
          </a:bodyPr>
          <a:lstStyle/>
          <a:p>
            <a:r>
              <a:rPr lang="pt-BR" dirty="0"/>
              <a:t>John Wesley </a:t>
            </a:r>
            <a:r>
              <a:rPr lang="pt-BR" dirty="0" err="1"/>
              <a:t>started</a:t>
            </a:r>
            <a:r>
              <a:rPr lang="pt-BR" dirty="0"/>
              <a:t> “</a:t>
            </a:r>
            <a:r>
              <a:rPr lang="pt-BR" dirty="0" err="1"/>
              <a:t>Methodist</a:t>
            </a:r>
            <a:r>
              <a:rPr lang="pt-BR" dirty="0"/>
              <a:t>” </a:t>
            </a:r>
            <a:r>
              <a:rPr lang="pt-BR" b="1" dirty="0" err="1"/>
              <a:t>Holy</a:t>
            </a:r>
            <a:r>
              <a:rPr lang="pt-BR" b="1" dirty="0"/>
              <a:t> Clubs</a:t>
            </a:r>
            <a:r>
              <a:rPr lang="pt-BR" dirty="0"/>
              <a:t> </a:t>
            </a:r>
            <a:r>
              <a:rPr lang="pt-BR" dirty="0" err="1"/>
              <a:t>at</a:t>
            </a:r>
            <a:r>
              <a:rPr lang="pt-BR" dirty="0"/>
              <a:t> Oxford.</a:t>
            </a:r>
          </a:p>
        </p:txBody>
      </p:sp>
      <p:sp>
        <p:nvSpPr>
          <p:cNvPr id="15" name="Rectangle 14">
            <a:extLst>
              <a:ext uri="{FF2B5EF4-FFF2-40B4-BE49-F238E27FC236}">
                <a16:creationId xmlns:a16="http://schemas.microsoft.com/office/drawing/2014/main" id="{35A31B38-02A6-03D6-6C69-9114E56B166F}"/>
              </a:ext>
            </a:extLst>
          </p:cNvPr>
          <p:cNvSpPr/>
          <p:nvPr/>
        </p:nvSpPr>
        <p:spPr>
          <a:xfrm>
            <a:off x="1313021" y="3039968"/>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1735</a:t>
            </a:r>
          </a:p>
        </p:txBody>
      </p:sp>
      <p:sp>
        <p:nvSpPr>
          <p:cNvPr id="16" name="TextBox 15">
            <a:extLst>
              <a:ext uri="{FF2B5EF4-FFF2-40B4-BE49-F238E27FC236}">
                <a16:creationId xmlns:a16="http://schemas.microsoft.com/office/drawing/2014/main" id="{ECFD3A22-10EA-00DD-0D89-D3C0621A79E9}"/>
              </a:ext>
            </a:extLst>
          </p:cNvPr>
          <p:cNvSpPr txBox="1"/>
          <p:nvPr/>
        </p:nvSpPr>
        <p:spPr>
          <a:xfrm>
            <a:off x="4465744" y="3079620"/>
            <a:ext cx="7027333" cy="369332"/>
          </a:xfrm>
          <a:prstGeom prst="rect">
            <a:avLst/>
          </a:prstGeom>
          <a:noFill/>
        </p:spPr>
        <p:txBody>
          <a:bodyPr wrap="square" rtlCol="0">
            <a:spAutoFit/>
          </a:bodyPr>
          <a:lstStyle/>
          <a:p>
            <a:r>
              <a:rPr lang="pt-BR" dirty="0"/>
              <a:t>John Wesley </a:t>
            </a:r>
            <a:r>
              <a:rPr lang="pt-BR" dirty="0" err="1"/>
              <a:t>became</a:t>
            </a:r>
            <a:r>
              <a:rPr lang="pt-BR" dirty="0"/>
              <a:t> a </a:t>
            </a:r>
            <a:r>
              <a:rPr lang="pt-BR" b="1" dirty="0" err="1"/>
              <a:t>missionary</a:t>
            </a:r>
            <a:r>
              <a:rPr lang="pt-BR" b="1" dirty="0"/>
              <a:t> </a:t>
            </a:r>
            <a:r>
              <a:rPr lang="pt-BR" b="1" dirty="0" err="1"/>
              <a:t>to</a:t>
            </a:r>
            <a:r>
              <a:rPr lang="pt-BR" b="1" dirty="0"/>
              <a:t> Georgia </a:t>
            </a:r>
            <a:r>
              <a:rPr lang="pt-BR" dirty="0"/>
              <a:t>in New </a:t>
            </a:r>
            <a:r>
              <a:rPr lang="pt-BR" dirty="0" err="1"/>
              <a:t>England</a:t>
            </a:r>
            <a:r>
              <a:rPr lang="pt-BR" dirty="0"/>
              <a:t>.</a:t>
            </a:r>
          </a:p>
        </p:txBody>
      </p:sp>
      <p:sp>
        <p:nvSpPr>
          <p:cNvPr id="17" name="Rectangle 16">
            <a:extLst>
              <a:ext uri="{FF2B5EF4-FFF2-40B4-BE49-F238E27FC236}">
                <a16:creationId xmlns:a16="http://schemas.microsoft.com/office/drawing/2014/main" id="{C8CCAB00-50ED-415F-AE86-6F9A70642F1E}"/>
              </a:ext>
            </a:extLst>
          </p:cNvPr>
          <p:cNvSpPr/>
          <p:nvPr/>
        </p:nvSpPr>
        <p:spPr>
          <a:xfrm>
            <a:off x="1313021" y="3802431"/>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1738</a:t>
            </a:r>
          </a:p>
        </p:txBody>
      </p:sp>
      <p:sp>
        <p:nvSpPr>
          <p:cNvPr id="18" name="TextBox 17">
            <a:extLst>
              <a:ext uri="{FF2B5EF4-FFF2-40B4-BE49-F238E27FC236}">
                <a16:creationId xmlns:a16="http://schemas.microsoft.com/office/drawing/2014/main" id="{4A31A8FE-1A7B-624F-1705-8A4C17DA9693}"/>
              </a:ext>
            </a:extLst>
          </p:cNvPr>
          <p:cNvSpPr txBox="1"/>
          <p:nvPr/>
        </p:nvSpPr>
        <p:spPr>
          <a:xfrm>
            <a:off x="4465741" y="3698728"/>
            <a:ext cx="7214981" cy="646331"/>
          </a:xfrm>
          <a:prstGeom prst="rect">
            <a:avLst/>
          </a:prstGeom>
          <a:noFill/>
        </p:spPr>
        <p:txBody>
          <a:bodyPr wrap="square" rtlCol="0">
            <a:spAutoFit/>
          </a:bodyPr>
          <a:lstStyle/>
          <a:p>
            <a:r>
              <a:rPr lang="pt-BR" dirty="0" err="1"/>
              <a:t>Aldergate</a:t>
            </a:r>
            <a:r>
              <a:rPr lang="pt-BR" dirty="0"/>
              <a:t> Experience: John </a:t>
            </a:r>
            <a:r>
              <a:rPr lang="pt-BR" dirty="0" err="1"/>
              <a:t>Wesley’s</a:t>
            </a:r>
            <a:r>
              <a:rPr lang="pt-BR" dirty="0"/>
              <a:t> </a:t>
            </a:r>
            <a:r>
              <a:rPr lang="pt-BR" b="1" dirty="0" err="1"/>
              <a:t>heart</a:t>
            </a:r>
            <a:r>
              <a:rPr lang="pt-BR" b="1" dirty="0"/>
              <a:t> </a:t>
            </a:r>
            <a:r>
              <a:rPr lang="pt-BR" b="1" dirty="0" err="1"/>
              <a:t>was</a:t>
            </a:r>
            <a:r>
              <a:rPr lang="pt-BR" b="1" dirty="0"/>
              <a:t> “</a:t>
            </a:r>
            <a:r>
              <a:rPr lang="pt-BR" b="1" dirty="0" err="1"/>
              <a:t>strangely</a:t>
            </a:r>
            <a:r>
              <a:rPr lang="pt-BR" b="1" dirty="0"/>
              <a:t> </a:t>
            </a:r>
            <a:r>
              <a:rPr lang="pt-BR" b="1" dirty="0" err="1"/>
              <a:t>warmed</a:t>
            </a:r>
            <a:r>
              <a:rPr lang="pt-BR" b="1" dirty="0"/>
              <a:t>”, </a:t>
            </a:r>
            <a:r>
              <a:rPr lang="pt-BR" dirty="0" err="1"/>
              <a:t>which</a:t>
            </a:r>
            <a:r>
              <a:rPr lang="pt-BR" dirty="0"/>
              <a:t> </a:t>
            </a:r>
            <a:r>
              <a:rPr lang="pt-BR" dirty="0" err="1"/>
              <a:t>brought</a:t>
            </a:r>
            <a:r>
              <a:rPr lang="pt-BR" dirty="0"/>
              <a:t> </a:t>
            </a:r>
            <a:r>
              <a:rPr lang="pt-BR" dirty="0" err="1"/>
              <a:t>him</a:t>
            </a:r>
            <a:r>
              <a:rPr lang="pt-BR" dirty="0"/>
              <a:t> </a:t>
            </a:r>
            <a:r>
              <a:rPr lang="pt-BR" dirty="0" err="1"/>
              <a:t>assurance</a:t>
            </a:r>
            <a:r>
              <a:rPr lang="pt-BR" dirty="0"/>
              <a:t> </a:t>
            </a:r>
            <a:r>
              <a:rPr lang="pt-BR" dirty="0" err="1"/>
              <a:t>of</a:t>
            </a:r>
            <a:r>
              <a:rPr lang="pt-BR" dirty="0"/>
              <a:t> </a:t>
            </a:r>
            <a:r>
              <a:rPr lang="pt-BR" dirty="0" err="1"/>
              <a:t>salvation</a:t>
            </a:r>
            <a:r>
              <a:rPr lang="pt-BR" dirty="0"/>
              <a:t> </a:t>
            </a:r>
            <a:r>
              <a:rPr lang="pt-BR" dirty="0" err="1"/>
              <a:t>and</a:t>
            </a:r>
            <a:r>
              <a:rPr lang="pt-BR" dirty="0"/>
              <a:t> empowerment for </a:t>
            </a:r>
            <a:r>
              <a:rPr lang="pt-BR" dirty="0" err="1"/>
              <a:t>ministry</a:t>
            </a:r>
            <a:r>
              <a:rPr lang="pt-BR" dirty="0"/>
              <a:t>.</a:t>
            </a:r>
          </a:p>
        </p:txBody>
      </p:sp>
      <p:sp>
        <p:nvSpPr>
          <p:cNvPr id="19" name="Rectangle 18">
            <a:extLst>
              <a:ext uri="{FF2B5EF4-FFF2-40B4-BE49-F238E27FC236}">
                <a16:creationId xmlns:a16="http://schemas.microsoft.com/office/drawing/2014/main" id="{12242312-A434-B9D8-419A-95161630A476}"/>
              </a:ext>
            </a:extLst>
          </p:cNvPr>
          <p:cNvSpPr/>
          <p:nvPr/>
        </p:nvSpPr>
        <p:spPr>
          <a:xfrm>
            <a:off x="1313021" y="4570284"/>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1739</a:t>
            </a:r>
          </a:p>
        </p:txBody>
      </p:sp>
      <p:sp>
        <p:nvSpPr>
          <p:cNvPr id="20" name="TextBox 19">
            <a:extLst>
              <a:ext uri="{FF2B5EF4-FFF2-40B4-BE49-F238E27FC236}">
                <a16:creationId xmlns:a16="http://schemas.microsoft.com/office/drawing/2014/main" id="{39198C65-2CA9-69D6-692E-5619229D9606}"/>
              </a:ext>
            </a:extLst>
          </p:cNvPr>
          <p:cNvSpPr txBox="1"/>
          <p:nvPr/>
        </p:nvSpPr>
        <p:spPr>
          <a:xfrm>
            <a:off x="4465740" y="4603819"/>
            <a:ext cx="7027333" cy="369332"/>
          </a:xfrm>
          <a:prstGeom prst="rect">
            <a:avLst/>
          </a:prstGeom>
          <a:noFill/>
        </p:spPr>
        <p:txBody>
          <a:bodyPr wrap="square" rtlCol="0">
            <a:spAutoFit/>
          </a:bodyPr>
          <a:lstStyle/>
          <a:p>
            <a:r>
              <a:rPr lang="pt-BR" dirty="0"/>
              <a:t>The “</a:t>
            </a:r>
            <a:r>
              <a:rPr lang="pt-BR" b="1" dirty="0" err="1"/>
              <a:t>Method</a:t>
            </a:r>
            <a:r>
              <a:rPr lang="pt-BR" dirty="0"/>
              <a:t>” </a:t>
            </a:r>
            <a:r>
              <a:rPr lang="pt-BR" dirty="0" err="1"/>
              <a:t>begins</a:t>
            </a:r>
            <a:r>
              <a:rPr lang="pt-BR" dirty="0"/>
              <a:t>: </a:t>
            </a:r>
            <a:r>
              <a:rPr lang="pt-BR" dirty="0" err="1"/>
              <a:t>Class</a:t>
            </a:r>
            <a:r>
              <a:rPr lang="pt-BR" dirty="0"/>
              <a:t> Meetings, </a:t>
            </a:r>
            <a:r>
              <a:rPr lang="pt-BR" dirty="0" err="1"/>
              <a:t>field</a:t>
            </a:r>
            <a:r>
              <a:rPr lang="pt-BR" dirty="0"/>
              <a:t> </a:t>
            </a:r>
            <a:r>
              <a:rPr lang="pt-BR" dirty="0" err="1"/>
              <a:t>preaching</a:t>
            </a:r>
            <a:r>
              <a:rPr lang="pt-BR" dirty="0"/>
              <a:t> </a:t>
            </a:r>
            <a:r>
              <a:rPr lang="pt-BR" dirty="0" err="1"/>
              <a:t>and</a:t>
            </a:r>
            <a:r>
              <a:rPr lang="pt-BR" dirty="0"/>
              <a:t> </a:t>
            </a:r>
            <a:r>
              <a:rPr lang="pt-BR" dirty="0" err="1"/>
              <a:t>lay</a:t>
            </a:r>
            <a:r>
              <a:rPr lang="pt-BR" dirty="0"/>
              <a:t> </a:t>
            </a:r>
            <a:r>
              <a:rPr lang="pt-BR" dirty="0" err="1"/>
              <a:t>preachers</a:t>
            </a:r>
            <a:r>
              <a:rPr lang="pt-BR" dirty="0"/>
              <a:t>.</a:t>
            </a:r>
          </a:p>
        </p:txBody>
      </p:sp>
      <p:sp>
        <p:nvSpPr>
          <p:cNvPr id="21" name="Rectangle 20">
            <a:extLst>
              <a:ext uri="{FF2B5EF4-FFF2-40B4-BE49-F238E27FC236}">
                <a16:creationId xmlns:a16="http://schemas.microsoft.com/office/drawing/2014/main" id="{DD8A2794-2759-909E-983E-CD89241B910C}"/>
              </a:ext>
            </a:extLst>
          </p:cNvPr>
          <p:cNvSpPr/>
          <p:nvPr/>
        </p:nvSpPr>
        <p:spPr>
          <a:xfrm>
            <a:off x="1313021" y="5278869"/>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1784</a:t>
            </a:r>
          </a:p>
        </p:txBody>
      </p:sp>
      <p:sp>
        <p:nvSpPr>
          <p:cNvPr id="22" name="TextBox 21">
            <a:extLst>
              <a:ext uri="{FF2B5EF4-FFF2-40B4-BE49-F238E27FC236}">
                <a16:creationId xmlns:a16="http://schemas.microsoft.com/office/drawing/2014/main" id="{942A6BC8-D801-DB55-7A0D-109644CA3822}"/>
              </a:ext>
            </a:extLst>
          </p:cNvPr>
          <p:cNvSpPr txBox="1"/>
          <p:nvPr/>
        </p:nvSpPr>
        <p:spPr>
          <a:xfrm>
            <a:off x="4465744" y="5318521"/>
            <a:ext cx="7027333" cy="369332"/>
          </a:xfrm>
          <a:prstGeom prst="rect">
            <a:avLst/>
          </a:prstGeom>
          <a:noFill/>
        </p:spPr>
        <p:txBody>
          <a:bodyPr wrap="square" rtlCol="0">
            <a:spAutoFit/>
          </a:bodyPr>
          <a:lstStyle/>
          <a:p>
            <a:r>
              <a:rPr lang="pt-BR" dirty="0"/>
              <a:t>The </a:t>
            </a:r>
            <a:r>
              <a:rPr lang="pt-BR" b="1" dirty="0" err="1"/>
              <a:t>Methodist</a:t>
            </a:r>
            <a:r>
              <a:rPr lang="pt-BR" b="1" dirty="0"/>
              <a:t> Episcopal </a:t>
            </a:r>
            <a:r>
              <a:rPr lang="pt-BR" b="1" dirty="0" err="1"/>
              <a:t>Church</a:t>
            </a:r>
            <a:r>
              <a:rPr lang="pt-BR" dirty="0"/>
              <a:t> </a:t>
            </a:r>
            <a:r>
              <a:rPr lang="pt-BR" dirty="0" err="1"/>
              <a:t>is</a:t>
            </a:r>
            <a:r>
              <a:rPr lang="pt-BR" dirty="0"/>
              <a:t> </a:t>
            </a:r>
            <a:r>
              <a:rPr lang="pt-BR" dirty="0" err="1"/>
              <a:t>formed</a:t>
            </a:r>
            <a:r>
              <a:rPr lang="pt-BR" dirty="0"/>
              <a:t>.</a:t>
            </a:r>
          </a:p>
        </p:txBody>
      </p:sp>
      <p:sp>
        <p:nvSpPr>
          <p:cNvPr id="24" name="Title 5">
            <a:extLst>
              <a:ext uri="{FF2B5EF4-FFF2-40B4-BE49-F238E27FC236}">
                <a16:creationId xmlns:a16="http://schemas.microsoft.com/office/drawing/2014/main" id="{3611A4F1-FF5E-D3F1-F07B-5F4A43E7C18E}"/>
              </a:ext>
            </a:extLst>
          </p:cNvPr>
          <p:cNvSpPr txBox="1">
            <a:spLocks/>
          </p:cNvSpPr>
          <p:nvPr/>
        </p:nvSpPr>
        <p:spPr>
          <a:xfrm>
            <a:off x="1051290" y="26858"/>
            <a:ext cx="10089420" cy="115282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dirty="0">
                <a:solidFill>
                  <a:srgbClr val="CA9850"/>
                </a:solidFill>
                <a:latin typeface="Roxborough CF" pitchFamily="2" charset="77"/>
              </a:rPr>
              <a:t>Timeline</a:t>
            </a:r>
          </a:p>
        </p:txBody>
      </p:sp>
    </p:spTree>
    <p:extLst>
      <p:ext uri="{BB962C8B-B14F-4D97-AF65-F5344CB8AC3E}">
        <p14:creationId xmlns:p14="http://schemas.microsoft.com/office/powerpoint/2010/main" val="527953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normAutofit/>
          </a:bodyPr>
          <a:lstStyle/>
          <a:p>
            <a:r>
              <a:rPr lang="en-US" sz="4000" b="1" dirty="0">
                <a:solidFill>
                  <a:schemeClr val="accent1">
                    <a:lumMod val="50000"/>
                  </a:schemeClr>
                </a:solidFill>
              </a:rPr>
              <a:t>Provisional Annual Conferences of Mission Origin</a:t>
            </a: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566915" y="1244953"/>
            <a:ext cx="11058167" cy="4801314"/>
          </a:xfrm>
          <a:prstGeom prst="rect">
            <a:avLst/>
          </a:prstGeom>
        </p:spPr>
        <p:txBody>
          <a:bodyPr wrap="square">
            <a:spAutoFit/>
          </a:bodyPr>
          <a:lstStyle/>
          <a:p>
            <a:r>
              <a:rPr lang="pt-PT" sz="2800" b="1" dirty="0"/>
              <a:t>¶4560+ </a:t>
            </a:r>
          </a:p>
          <a:p>
            <a:pPr lvl="1"/>
            <a:r>
              <a:rPr lang="en-US" sz="2000" dirty="0"/>
              <a:t>A. The normal minimum for the organization of a provisional annual conference is five ministers in full membership and 300 lay members within its bounds.</a:t>
            </a:r>
          </a:p>
          <a:p>
            <a:pPr lvl="1"/>
            <a:endParaRPr lang="pt-PT" sz="2000" dirty="0"/>
          </a:p>
          <a:p>
            <a:pPr lvl="1"/>
            <a:r>
              <a:rPr lang="en-US" sz="2000" dirty="0"/>
              <a:t>B. All provisional annual conferences of mission origin shall be under the jurisdiction of the Board of Bishops and the overseeing Area Director except where provisional annual conferences have been organized from an existing annual conference, in which case they shall be administered by the bishop of the originating annual conference.</a:t>
            </a:r>
          </a:p>
          <a:p>
            <a:pPr lvl="1"/>
            <a:endParaRPr lang="pt-PT" sz="2000" dirty="0"/>
          </a:p>
          <a:p>
            <a:pPr lvl="1"/>
            <a:r>
              <a:rPr lang="en-US" sz="2000" dirty="0"/>
              <a:t>C. The Board of Bishops, upon the recommendation of the Area Director, approves the formation of a provisional annual conference from a Mission District, it having adopted in principle the Book of Discipline of the Free Methodist Church USA and having filed the appropriate governmental registration documents (Constitution), adapted to local culture and circumstances.</a:t>
            </a:r>
          </a:p>
          <a:p>
            <a:pPr lvl="1"/>
            <a:r>
              <a:rPr lang="pt-PT" sz="2000" dirty="0"/>
              <a:t>. </a:t>
            </a:r>
          </a:p>
          <a:p>
            <a:endParaRPr lang="pt-PT" dirty="0"/>
          </a:p>
        </p:txBody>
      </p:sp>
      <p:pic>
        <p:nvPicPr>
          <p:cNvPr id="7" name="Picture 6">
            <a:extLst>
              <a:ext uri="{FF2B5EF4-FFF2-40B4-BE49-F238E27FC236}">
                <a16:creationId xmlns:a16="http://schemas.microsoft.com/office/drawing/2014/main" id="{6D7C6BDD-7C66-6F12-6D6D-D7E0405A6303}"/>
              </a:ext>
            </a:extLst>
          </p:cNvPr>
          <p:cNvPicPr>
            <a:picLocks noChangeAspect="1"/>
          </p:cNvPicPr>
          <p:nvPr/>
        </p:nvPicPr>
        <p:blipFill>
          <a:blip r:embed="rId4"/>
          <a:stretch>
            <a:fillRect/>
          </a:stretch>
        </p:blipFill>
        <p:spPr>
          <a:xfrm>
            <a:off x="706792" y="5705656"/>
            <a:ext cx="2459917" cy="920825"/>
          </a:xfrm>
          <a:prstGeom prst="rect">
            <a:avLst/>
          </a:prstGeom>
        </p:spPr>
      </p:pic>
      <p:sp>
        <p:nvSpPr>
          <p:cNvPr id="9" name="TextBox 8">
            <a:extLst>
              <a:ext uri="{FF2B5EF4-FFF2-40B4-BE49-F238E27FC236}">
                <a16:creationId xmlns:a16="http://schemas.microsoft.com/office/drawing/2014/main" id="{27F484FD-35DA-7B80-2FC5-2118EF92F33D}"/>
              </a:ext>
            </a:extLst>
          </p:cNvPr>
          <p:cNvSpPr txBox="1"/>
          <p:nvPr/>
        </p:nvSpPr>
        <p:spPr>
          <a:xfrm>
            <a:off x="3049229" y="3244334"/>
            <a:ext cx="6098458" cy="369332"/>
          </a:xfrm>
          <a:prstGeom prst="rect">
            <a:avLst/>
          </a:prstGeom>
          <a:noFill/>
        </p:spPr>
        <p:txBody>
          <a:bodyPr wrap="square">
            <a:spAutoFit/>
          </a:bodyPr>
          <a:lstStyle/>
          <a:p>
            <a:endParaRPr lang="pt-PT" sz="1800" b="1" dirty="0"/>
          </a:p>
        </p:txBody>
      </p:sp>
    </p:spTree>
    <p:extLst>
      <p:ext uri="{BB962C8B-B14F-4D97-AF65-F5344CB8AC3E}">
        <p14:creationId xmlns:p14="http://schemas.microsoft.com/office/powerpoint/2010/main" val="19318187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normAutofit/>
          </a:bodyPr>
          <a:lstStyle/>
          <a:p>
            <a:r>
              <a:rPr lang="en-GB" b="1" dirty="0">
                <a:solidFill>
                  <a:schemeClr val="accent1">
                    <a:lumMod val="50000"/>
                  </a:schemeClr>
                </a:solidFill>
              </a:rPr>
              <a:t>Organizational Structure</a:t>
            </a:r>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706792" y="1548019"/>
            <a:ext cx="10672408" cy="3847207"/>
          </a:xfrm>
          <a:prstGeom prst="rect">
            <a:avLst/>
          </a:prstGeom>
        </p:spPr>
        <p:txBody>
          <a:bodyPr wrap="square">
            <a:spAutoFit/>
          </a:bodyPr>
          <a:lstStyle/>
          <a:p>
            <a:r>
              <a:rPr lang="en-GB" sz="2800" b="1" dirty="0"/>
              <a:t>Nominating Committee</a:t>
            </a:r>
            <a:endParaRPr lang="en-GB" sz="2400" dirty="0"/>
          </a:p>
          <a:p>
            <a:r>
              <a:rPr lang="en-GB" sz="2400" dirty="0"/>
              <a:t>¶</a:t>
            </a:r>
            <a:r>
              <a:rPr lang="en-GB" sz="2400" b="1" dirty="0"/>
              <a:t>5080</a:t>
            </a:r>
            <a:r>
              <a:rPr lang="en-GB" sz="2400" dirty="0"/>
              <a:t> </a:t>
            </a:r>
          </a:p>
          <a:p>
            <a:pPr lvl="1"/>
            <a:r>
              <a:rPr lang="en-US" sz="2000" dirty="0"/>
              <a:t>A</a:t>
            </a:r>
            <a:r>
              <a:rPr lang="en-US" sz="2400" dirty="0"/>
              <a:t>. Each annual conference will have a standing Nominating Committee approved by the annual conference of not less than six members, giving consideration to equal representation of ministerial and lay members. General considerations in the selection of the Society Nominating Committee shall also apply to the annual conference (see ¶6310). Representation by districts/regions or other appropriate distinctions shall be determined in advance by the conference body.</a:t>
            </a:r>
          </a:p>
          <a:p>
            <a:endParaRPr lang="en-GB" sz="2400" dirty="0"/>
          </a:p>
          <a:p>
            <a:endParaRPr lang="en-GB" sz="2400" dirty="0"/>
          </a:p>
        </p:txBody>
      </p:sp>
      <p:pic>
        <p:nvPicPr>
          <p:cNvPr id="7" name="Picture 6">
            <a:extLst>
              <a:ext uri="{FF2B5EF4-FFF2-40B4-BE49-F238E27FC236}">
                <a16:creationId xmlns:a16="http://schemas.microsoft.com/office/drawing/2014/main" id="{EB6CD77A-B3D0-E7B5-105E-83AE35FE84FE}"/>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34772317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normAutofit/>
          </a:bodyPr>
          <a:lstStyle/>
          <a:p>
            <a:r>
              <a:rPr lang="en-GB" b="1" dirty="0">
                <a:solidFill>
                  <a:schemeClr val="accent1">
                    <a:lumMod val="50000"/>
                  </a:schemeClr>
                </a:solidFill>
              </a:rPr>
              <a:t>Organizational Structure</a:t>
            </a:r>
            <a:endParaRPr lang="pt-PT" b="1" dirty="0"/>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566917" y="1351508"/>
            <a:ext cx="10672408" cy="4154984"/>
          </a:xfrm>
          <a:prstGeom prst="rect">
            <a:avLst/>
          </a:prstGeom>
        </p:spPr>
        <p:txBody>
          <a:bodyPr wrap="square">
            <a:spAutoFit/>
          </a:bodyPr>
          <a:lstStyle/>
          <a:p>
            <a:r>
              <a:rPr lang="en-GB" sz="2800" b="1" dirty="0"/>
              <a:t>Administrative Committee (BOA) </a:t>
            </a:r>
          </a:p>
          <a:p>
            <a:r>
              <a:rPr lang="en-GB" sz="2800" b="1" dirty="0"/>
              <a:t>¶5200</a:t>
            </a:r>
          </a:p>
          <a:p>
            <a:endParaRPr lang="en-GB" sz="2400" dirty="0"/>
          </a:p>
          <a:p>
            <a:r>
              <a:rPr lang="en-GB" sz="2800" b="1" dirty="0"/>
              <a:t>Superintendent’s Cabinet</a:t>
            </a:r>
            <a:r>
              <a:rPr lang="en-GB" sz="2400" dirty="0"/>
              <a:t>(Not required, but recommended)</a:t>
            </a:r>
          </a:p>
          <a:p>
            <a:r>
              <a:rPr lang="en-GB" sz="2800" b="1" dirty="0"/>
              <a:t>¶5210</a:t>
            </a:r>
          </a:p>
          <a:p>
            <a:endParaRPr lang="en-GB" sz="2400" dirty="0"/>
          </a:p>
          <a:p>
            <a:r>
              <a:rPr lang="en-GB" sz="2800" b="1" dirty="0"/>
              <a:t>Ministerial and Guidance and Appointments(MEGA) </a:t>
            </a:r>
            <a:r>
              <a:rPr lang="en-GB" sz="2400" dirty="0"/>
              <a:t>– (5 members)</a:t>
            </a:r>
          </a:p>
          <a:p>
            <a:r>
              <a:rPr lang="en-GB" sz="2800" b="1" dirty="0"/>
              <a:t>¶5220</a:t>
            </a:r>
          </a:p>
          <a:p>
            <a:pPr lvl="1"/>
            <a:r>
              <a:rPr lang="en-GB" sz="2400" dirty="0"/>
              <a:t>Composed of, at a minimum, the Administrative Director (AD) as president, a superintendent as vice-president, and a lay member.</a:t>
            </a:r>
          </a:p>
        </p:txBody>
      </p:sp>
      <p:pic>
        <p:nvPicPr>
          <p:cNvPr id="6" name="Picture 5">
            <a:extLst>
              <a:ext uri="{FF2B5EF4-FFF2-40B4-BE49-F238E27FC236}">
                <a16:creationId xmlns:a16="http://schemas.microsoft.com/office/drawing/2014/main" id="{631B0F3B-BA72-65C6-B588-3A2384CE3785}"/>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30343186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normAutofit/>
          </a:bodyPr>
          <a:lstStyle/>
          <a:p>
            <a:r>
              <a:rPr lang="en-GB" b="1" dirty="0">
                <a:solidFill>
                  <a:schemeClr val="accent1">
                    <a:lumMod val="50000"/>
                  </a:schemeClr>
                </a:solidFill>
              </a:rPr>
              <a:t>Organizational Structure</a:t>
            </a:r>
            <a:endParaRPr lang="es-ES_tradnl" b="1" dirty="0"/>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566917" y="2170300"/>
            <a:ext cx="11209905" cy="1384995"/>
          </a:xfrm>
          <a:prstGeom prst="rect">
            <a:avLst/>
          </a:prstGeom>
        </p:spPr>
        <p:txBody>
          <a:bodyPr wrap="square">
            <a:spAutoFit/>
          </a:bodyPr>
          <a:lstStyle/>
          <a:p>
            <a:r>
              <a:rPr lang="en-GB" sz="2800" b="1" dirty="0"/>
              <a:t>Finance Board </a:t>
            </a:r>
            <a:r>
              <a:rPr lang="en-GB" sz="2800" dirty="0"/>
              <a:t>(5 members)</a:t>
            </a:r>
          </a:p>
          <a:p>
            <a:r>
              <a:rPr lang="en-GB" sz="2800" b="1" dirty="0"/>
              <a:t>¶5240</a:t>
            </a:r>
            <a:endParaRPr lang="en-GB" sz="2800" dirty="0"/>
          </a:p>
          <a:p>
            <a:pPr lvl="1"/>
            <a:r>
              <a:rPr lang="en-GB" sz="2800" dirty="0"/>
              <a:t>The conference superintendent and treasurer will be ex officio members.</a:t>
            </a:r>
          </a:p>
        </p:txBody>
      </p:sp>
      <p:pic>
        <p:nvPicPr>
          <p:cNvPr id="6" name="Picture 5">
            <a:extLst>
              <a:ext uri="{FF2B5EF4-FFF2-40B4-BE49-F238E27FC236}">
                <a16:creationId xmlns:a16="http://schemas.microsoft.com/office/drawing/2014/main" id="{4B29992C-AAF3-3D5C-2388-47C463364D92}"/>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1309990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B9A389-6016-E440-BDDD-3A6CD2EEF845}"/>
              </a:ext>
            </a:extLst>
          </p:cNvPr>
          <p:cNvSpPr>
            <a:spLocks noGrp="1"/>
          </p:cNvSpPr>
          <p:nvPr>
            <p:ph type="title"/>
          </p:nvPr>
        </p:nvSpPr>
        <p:spPr>
          <a:xfrm>
            <a:off x="566917" y="231519"/>
            <a:ext cx="10515600" cy="1325563"/>
          </a:xfrm>
        </p:spPr>
        <p:txBody>
          <a:bodyPr>
            <a:normAutofit/>
          </a:bodyPr>
          <a:lstStyle/>
          <a:p>
            <a:r>
              <a:rPr lang="en-GB" b="1" dirty="0">
                <a:solidFill>
                  <a:schemeClr val="accent1">
                    <a:lumMod val="50000"/>
                  </a:schemeClr>
                </a:solidFill>
              </a:rPr>
              <a:t>Organizational Structure</a:t>
            </a:r>
            <a:endParaRPr lang="es-ES_tradnl" b="1" dirty="0"/>
          </a:p>
        </p:txBody>
      </p:sp>
      <p:pic>
        <p:nvPicPr>
          <p:cNvPr id="12" name="Picture 11">
            <a:extLst>
              <a:ext uri="{FF2B5EF4-FFF2-40B4-BE49-F238E27FC236}">
                <a16:creationId xmlns:a16="http://schemas.microsoft.com/office/drawing/2014/main" id="{2E734A2A-DF78-2149-BDA2-3623207FAE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77392" y="4903023"/>
            <a:ext cx="5414607" cy="1954977"/>
          </a:xfrm>
          <a:prstGeom prst="rect">
            <a:avLst/>
          </a:prstGeom>
        </p:spPr>
      </p:pic>
      <p:pic>
        <p:nvPicPr>
          <p:cNvPr id="14" name="Picture 13">
            <a:extLst>
              <a:ext uri="{FF2B5EF4-FFF2-40B4-BE49-F238E27FC236}">
                <a16:creationId xmlns:a16="http://schemas.microsoft.com/office/drawing/2014/main" id="{85E064B4-C94E-FE47-93F0-B2867FDD97B8}"/>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2" name="Rectangle 1">
            <a:extLst>
              <a:ext uri="{FF2B5EF4-FFF2-40B4-BE49-F238E27FC236}">
                <a16:creationId xmlns:a16="http://schemas.microsoft.com/office/drawing/2014/main" id="{534F14C4-9D6A-CC44-A1C2-AFB4F1471F30}"/>
              </a:ext>
            </a:extLst>
          </p:cNvPr>
          <p:cNvSpPr/>
          <p:nvPr/>
        </p:nvSpPr>
        <p:spPr>
          <a:xfrm>
            <a:off x="706792" y="1797685"/>
            <a:ext cx="10672408" cy="2062103"/>
          </a:xfrm>
          <a:prstGeom prst="rect">
            <a:avLst/>
          </a:prstGeom>
        </p:spPr>
        <p:txBody>
          <a:bodyPr wrap="square">
            <a:spAutoFit/>
          </a:bodyPr>
          <a:lstStyle/>
          <a:p>
            <a:r>
              <a:rPr lang="en-US" sz="2800" b="1" dirty="0"/>
              <a:t>Local Global Partnership Team</a:t>
            </a:r>
            <a:endParaRPr lang="en-US" sz="2400" dirty="0"/>
          </a:p>
          <a:p>
            <a:r>
              <a:rPr lang="pt-PT" sz="2800" b="1" dirty="0"/>
              <a:t>¶5260</a:t>
            </a:r>
            <a:endParaRPr lang="pt-PT" sz="3200" dirty="0"/>
          </a:p>
          <a:p>
            <a:pPr lvl="1"/>
            <a:r>
              <a:rPr lang="en-US" sz="2400" dirty="0"/>
              <a:t>A. The annual conference shall create a Local Global Partnership team or Board to advocate for engagement in local and global mission. The annual conference shall designate a person to serve as a liaison to Free Methodist World Missions. </a:t>
            </a:r>
          </a:p>
        </p:txBody>
      </p:sp>
      <p:pic>
        <p:nvPicPr>
          <p:cNvPr id="6" name="Picture 5">
            <a:extLst>
              <a:ext uri="{FF2B5EF4-FFF2-40B4-BE49-F238E27FC236}">
                <a16:creationId xmlns:a16="http://schemas.microsoft.com/office/drawing/2014/main" id="{45DD2416-4E47-F855-869B-D394053C8105}"/>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25492737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32EE8681-5D40-4F4E-A55D-4A409893D94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6" name="Title 5">
            <a:extLst>
              <a:ext uri="{FF2B5EF4-FFF2-40B4-BE49-F238E27FC236}">
                <a16:creationId xmlns:a16="http://schemas.microsoft.com/office/drawing/2014/main" id="{197A8F41-860B-3044-B811-1BCBD0BEE4D7}"/>
              </a:ext>
            </a:extLst>
          </p:cNvPr>
          <p:cNvSpPr>
            <a:spLocks noGrp="1"/>
          </p:cNvSpPr>
          <p:nvPr>
            <p:ph type="title"/>
          </p:nvPr>
        </p:nvSpPr>
        <p:spPr>
          <a:xfrm>
            <a:off x="936134" y="888139"/>
            <a:ext cx="10089420" cy="1454849"/>
          </a:xfrm>
        </p:spPr>
        <p:txBody>
          <a:bodyPr anchor="t">
            <a:normAutofit/>
          </a:bodyPr>
          <a:lstStyle/>
          <a:p>
            <a:pPr algn="ctr"/>
            <a:r>
              <a:rPr lang="en-US" sz="8000" dirty="0">
                <a:solidFill>
                  <a:schemeClr val="bg1"/>
                </a:solidFill>
                <a:latin typeface="Roxborough CF" pitchFamily="2" charset="77"/>
              </a:rPr>
              <a:t>Free Methodist</a:t>
            </a:r>
          </a:p>
        </p:txBody>
      </p:sp>
      <p:sp>
        <p:nvSpPr>
          <p:cNvPr id="7" name="Content Placeholder 6">
            <a:extLst>
              <a:ext uri="{FF2B5EF4-FFF2-40B4-BE49-F238E27FC236}">
                <a16:creationId xmlns:a16="http://schemas.microsoft.com/office/drawing/2014/main" id="{32795DAF-70B5-D64F-9A74-5A7780B3DF46}"/>
              </a:ext>
            </a:extLst>
          </p:cNvPr>
          <p:cNvSpPr>
            <a:spLocks noGrp="1"/>
          </p:cNvSpPr>
          <p:nvPr>
            <p:ph idx="1"/>
          </p:nvPr>
        </p:nvSpPr>
        <p:spPr>
          <a:xfrm>
            <a:off x="1051290" y="2142723"/>
            <a:ext cx="10089420" cy="1562673"/>
          </a:xfrm>
        </p:spPr>
        <p:txBody>
          <a:bodyPr>
            <a:normAutofit/>
          </a:bodyPr>
          <a:lstStyle/>
          <a:p>
            <a:pPr marL="0" indent="0" algn="ctr">
              <a:buNone/>
            </a:pPr>
            <a:r>
              <a:rPr lang="en-US" sz="4400" b="1" dirty="0">
                <a:solidFill>
                  <a:srgbClr val="FF7500"/>
                </a:solidFill>
                <a:latin typeface="Good Karma Smooth Wide Upright" panose="03060000000000000000" pitchFamily="66" charset="0"/>
              </a:rPr>
              <a:t>Our Shared Future</a:t>
            </a:r>
          </a:p>
        </p:txBody>
      </p:sp>
      <p:sp>
        <p:nvSpPr>
          <p:cNvPr id="9" name="Title 1">
            <a:extLst>
              <a:ext uri="{FF2B5EF4-FFF2-40B4-BE49-F238E27FC236}">
                <a16:creationId xmlns:a16="http://schemas.microsoft.com/office/drawing/2014/main" id="{89C7EC97-2F75-F345-85B3-860EEECE1153}"/>
              </a:ext>
            </a:extLst>
          </p:cNvPr>
          <p:cNvSpPr txBox="1">
            <a:spLocks/>
          </p:cNvSpPr>
          <p:nvPr/>
        </p:nvSpPr>
        <p:spPr>
          <a:xfrm>
            <a:off x="1371600" y="1803405"/>
            <a:ext cx="9448800" cy="1825096"/>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en-US" dirty="0"/>
          </a:p>
        </p:txBody>
      </p:sp>
      <p:sp>
        <p:nvSpPr>
          <p:cNvPr id="10" name="Subtitle 2">
            <a:extLst>
              <a:ext uri="{FF2B5EF4-FFF2-40B4-BE49-F238E27FC236}">
                <a16:creationId xmlns:a16="http://schemas.microsoft.com/office/drawing/2014/main" id="{42844601-D7DE-AC4B-86F2-C0A85E4766CF}"/>
              </a:ext>
            </a:extLst>
          </p:cNvPr>
          <p:cNvSpPr txBox="1">
            <a:spLocks/>
          </p:cNvSpPr>
          <p:nvPr/>
        </p:nvSpPr>
        <p:spPr>
          <a:xfrm>
            <a:off x="1371600" y="3632201"/>
            <a:ext cx="9448800" cy="68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0C965E1D-A012-9067-6CCF-9C6F1115E6F2}"/>
              </a:ext>
            </a:extLst>
          </p:cNvPr>
          <p:cNvPicPr>
            <a:picLocks noChangeAspect="1"/>
          </p:cNvPicPr>
          <p:nvPr/>
        </p:nvPicPr>
        <p:blipFill>
          <a:blip r:embed="rId3"/>
          <a:stretch>
            <a:fillRect/>
          </a:stretch>
        </p:blipFill>
        <p:spPr>
          <a:xfrm>
            <a:off x="4866041" y="5705656"/>
            <a:ext cx="2459917" cy="920825"/>
          </a:xfrm>
          <a:prstGeom prst="rect">
            <a:avLst/>
          </a:prstGeom>
        </p:spPr>
      </p:pic>
    </p:spTree>
    <p:extLst>
      <p:ext uri="{BB962C8B-B14F-4D97-AF65-F5344CB8AC3E}">
        <p14:creationId xmlns:p14="http://schemas.microsoft.com/office/powerpoint/2010/main" val="39981246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73BAB50-3C3D-1D46-BD72-097D7462B3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83400" y="5097615"/>
            <a:ext cx="5308599" cy="1760385"/>
          </a:xfrm>
          <a:prstGeom prst="rect">
            <a:avLst/>
          </a:prstGeom>
        </p:spPr>
      </p:pic>
      <p:pic>
        <p:nvPicPr>
          <p:cNvPr id="10" name="Picture 9">
            <a:extLst>
              <a:ext uri="{FF2B5EF4-FFF2-40B4-BE49-F238E27FC236}">
                <a16:creationId xmlns:a16="http://schemas.microsoft.com/office/drawing/2014/main" id="{2F157BF0-B1A4-CE4D-B36E-45A36264FF87}"/>
              </a:ext>
            </a:extLst>
          </p:cNvPr>
          <p:cNvPicPr>
            <a:picLocks noChangeAspect="1"/>
          </p:cNvPicPr>
          <p:nvPr/>
        </p:nvPicPr>
        <p:blipFill rotWithShape="1">
          <a:blip r:embed="rId3" cstate="screen">
            <a:alphaModFix amt="5000"/>
            <a:extLst>
              <a:ext uri="{28A0092B-C50C-407E-A947-70E740481C1C}">
                <a14:useLocalDpi xmlns:a14="http://schemas.microsoft.com/office/drawing/2010/main"/>
              </a:ext>
            </a:extLst>
          </a:blip>
          <a:srcRect/>
          <a:stretch/>
        </p:blipFill>
        <p:spPr>
          <a:xfrm rot="10800000">
            <a:off x="5308600" y="5553510"/>
            <a:ext cx="6883400" cy="998007"/>
          </a:xfrm>
          <a:prstGeom prst="rect">
            <a:avLst/>
          </a:prstGeom>
        </p:spPr>
      </p:pic>
      <p:sp>
        <p:nvSpPr>
          <p:cNvPr id="7" name="“Insert text”…">
            <a:extLst>
              <a:ext uri="{FF2B5EF4-FFF2-40B4-BE49-F238E27FC236}">
                <a16:creationId xmlns:a16="http://schemas.microsoft.com/office/drawing/2014/main" id="{5FCB5446-7FD7-2A43-9A96-776F536D3A2F}"/>
              </a:ext>
            </a:extLst>
          </p:cNvPr>
          <p:cNvSpPr txBox="1">
            <a:spLocks/>
          </p:cNvSpPr>
          <p:nvPr/>
        </p:nvSpPr>
        <p:spPr>
          <a:xfrm>
            <a:off x="1225487" y="1526207"/>
            <a:ext cx="10266017" cy="40273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793" indent="-401793"/>
            <a:r>
              <a:rPr lang="en-US" b="1" dirty="0"/>
              <a:t>Discover: </a:t>
            </a:r>
            <a:r>
              <a:rPr lang="en-US" dirty="0"/>
              <a:t>“How do we discover people with potential and help them with their calling and gifts?”</a:t>
            </a:r>
          </a:p>
          <a:p>
            <a:pPr marL="401793" indent="-401793"/>
            <a:r>
              <a:rPr lang="en-US" b="1" dirty="0"/>
              <a:t>Develop: </a:t>
            </a:r>
            <a:r>
              <a:rPr lang="en-US" dirty="0"/>
              <a:t>“How could we better develop leaders?” What resources can we share?</a:t>
            </a:r>
          </a:p>
          <a:p>
            <a:pPr marL="401793" indent="-401793"/>
            <a:r>
              <a:rPr lang="en-US" b="1" dirty="0"/>
              <a:t>Deploy: </a:t>
            </a:r>
            <a:r>
              <a:rPr lang="en-US" dirty="0"/>
              <a:t>"How could we better release leaders in ministry and into their communities? </a:t>
            </a:r>
          </a:p>
          <a:p>
            <a:pPr algn="ctr">
              <a:defRPr sz="2500" b="0"/>
            </a:pPr>
            <a:endParaRPr lang="en-US" sz="2500" dirty="0"/>
          </a:p>
        </p:txBody>
      </p:sp>
      <p:sp>
        <p:nvSpPr>
          <p:cNvPr id="12" name="REFLECTIONS FROM ……….">
            <a:extLst>
              <a:ext uri="{FF2B5EF4-FFF2-40B4-BE49-F238E27FC236}">
                <a16:creationId xmlns:a16="http://schemas.microsoft.com/office/drawing/2014/main" id="{A85FBC08-CF28-6A46-85B9-23DAF18FD48C}"/>
              </a:ext>
            </a:extLst>
          </p:cNvPr>
          <p:cNvSpPr txBox="1">
            <a:spLocks noGrp="1"/>
          </p:cNvSpPr>
          <p:nvPr>
            <p:ph type="title"/>
          </p:nvPr>
        </p:nvSpPr>
        <p:spPr>
          <a:xfrm>
            <a:off x="3245422" y="287892"/>
            <a:ext cx="5654261" cy="1168800"/>
          </a:xfrm>
          <a:prstGeom prst="rect">
            <a:avLst/>
          </a:prstGeom>
        </p:spPr>
        <p:txBody>
          <a:bodyPr>
            <a:noAutofit/>
          </a:bodyPr>
          <a:lstStyle>
            <a:lvl1pPr algn="ctr">
              <a:defRPr sz="3100" b="0" spc="-62">
                <a:latin typeface="Avenir Next Regular"/>
                <a:ea typeface="Avenir Next Regular"/>
                <a:cs typeface="Avenir Next Regular"/>
                <a:sym typeface="Avenir Next Regular"/>
              </a:defRPr>
            </a:lvl1pPr>
          </a:lstStyle>
          <a:p>
            <a:r>
              <a:rPr lang="en-US" sz="3375" b="1" dirty="0"/>
              <a:t>Multiplication Mindset</a:t>
            </a:r>
            <a:br>
              <a:rPr lang="en-US" sz="3375" dirty="0"/>
            </a:br>
            <a:endParaRPr lang="en-US" sz="4640" b="1" dirty="0"/>
          </a:p>
        </p:txBody>
      </p:sp>
      <p:pic>
        <p:nvPicPr>
          <p:cNvPr id="2" name="Picture 1">
            <a:extLst>
              <a:ext uri="{FF2B5EF4-FFF2-40B4-BE49-F238E27FC236}">
                <a16:creationId xmlns:a16="http://schemas.microsoft.com/office/drawing/2014/main" id="{68C70065-3870-2086-D3BE-1C46028879EB}"/>
              </a:ext>
            </a:extLst>
          </p:cNvPr>
          <p:cNvPicPr>
            <a:picLocks noChangeAspect="1"/>
          </p:cNvPicPr>
          <p:nvPr/>
        </p:nvPicPr>
        <p:blipFill>
          <a:blip r:embed="rId4"/>
          <a:stretch>
            <a:fillRect/>
          </a:stretch>
        </p:blipFill>
        <p:spPr>
          <a:xfrm>
            <a:off x="706792" y="5705656"/>
            <a:ext cx="2459917" cy="920825"/>
          </a:xfrm>
          <a:prstGeom prst="rect">
            <a:avLst/>
          </a:prstGeom>
        </p:spPr>
      </p:pic>
    </p:spTree>
    <p:extLst>
      <p:ext uri="{BB962C8B-B14F-4D97-AF65-F5344CB8AC3E}">
        <p14:creationId xmlns:p14="http://schemas.microsoft.com/office/powerpoint/2010/main" val="371619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dissolve">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7">
                                            <p:bg/>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1"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1"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7" grpId="1"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CD7FD1-0FF4-CB4B-8945-CAA4F006E6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66825" y="0"/>
            <a:ext cx="3858350" cy="6858000"/>
          </a:xfrm>
          <a:prstGeom prst="rect">
            <a:avLst/>
          </a:prstGeom>
        </p:spPr>
      </p:pic>
    </p:spTree>
    <p:extLst>
      <p:ext uri="{BB962C8B-B14F-4D97-AF65-F5344CB8AC3E}">
        <p14:creationId xmlns:p14="http://schemas.microsoft.com/office/powerpoint/2010/main" val="1400213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E49E4-DCF8-6B41-9560-8413F6AD0FD3}"/>
              </a:ext>
            </a:extLst>
          </p:cNvPr>
          <p:cNvSpPr>
            <a:spLocks noGrp="1"/>
          </p:cNvSpPr>
          <p:nvPr>
            <p:ph type="title"/>
          </p:nvPr>
        </p:nvSpPr>
        <p:spPr/>
        <p:txBody>
          <a:bodyPr/>
          <a:lstStyle/>
          <a:p>
            <a:endParaRPr lang="pt-PT" dirty="0"/>
          </a:p>
        </p:txBody>
      </p:sp>
      <p:pic>
        <p:nvPicPr>
          <p:cNvPr id="5" name="Content Placeholder 4">
            <a:extLst>
              <a:ext uri="{FF2B5EF4-FFF2-40B4-BE49-F238E27FC236}">
                <a16:creationId xmlns:a16="http://schemas.microsoft.com/office/drawing/2014/main" id="{994ADDD6-A139-2644-95A8-C036A0D66378}"/>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75939" y="132735"/>
            <a:ext cx="11560562" cy="6504039"/>
          </a:xfrm>
        </p:spPr>
      </p:pic>
    </p:spTree>
    <p:extLst>
      <p:ext uri="{BB962C8B-B14F-4D97-AF65-F5344CB8AC3E}">
        <p14:creationId xmlns:p14="http://schemas.microsoft.com/office/powerpoint/2010/main" val="4912256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1AE65-5596-EE43-B027-25FB2133DF21}"/>
              </a:ext>
            </a:extLst>
          </p:cNvPr>
          <p:cNvSpPr>
            <a:spLocks noGrp="1"/>
          </p:cNvSpPr>
          <p:nvPr>
            <p:ph type="title"/>
          </p:nvPr>
        </p:nvSpPr>
        <p:spPr/>
        <p:txBody>
          <a:bodyPr/>
          <a:lstStyle/>
          <a:p>
            <a:endParaRPr lang="pt-PT"/>
          </a:p>
        </p:txBody>
      </p:sp>
      <p:sp>
        <p:nvSpPr>
          <p:cNvPr id="7" name="Content Placeholder 6">
            <a:extLst>
              <a:ext uri="{FF2B5EF4-FFF2-40B4-BE49-F238E27FC236}">
                <a16:creationId xmlns:a16="http://schemas.microsoft.com/office/drawing/2014/main" id="{AF10DDD8-4114-2C41-90E1-BC9F88A9AC90}"/>
              </a:ext>
            </a:extLst>
          </p:cNvPr>
          <p:cNvSpPr>
            <a:spLocks noGrp="1"/>
          </p:cNvSpPr>
          <p:nvPr>
            <p:ph idx="1"/>
          </p:nvPr>
        </p:nvSpPr>
        <p:spPr/>
        <p:txBody>
          <a:bodyPr/>
          <a:lstStyle/>
          <a:p>
            <a:endParaRPr lang="pt-PT"/>
          </a:p>
        </p:txBody>
      </p:sp>
      <p:pic>
        <p:nvPicPr>
          <p:cNvPr id="8" name="Picture 7">
            <a:extLst>
              <a:ext uri="{FF2B5EF4-FFF2-40B4-BE49-F238E27FC236}">
                <a16:creationId xmlns:a16="http://schemas.microsoft.com/office/drawing/2014/main" id="{A9446A26-3F73-D647-A691-DF613447E0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200" y="235974"/>
            <a:ext cx="10515600" cy="6137394"/>
          </a:xfrm>
          <a:prstGeom prst="rect">
            <a:avLst/>
          </a:prstGeom>
        </p:spPr>
      </p:pic>
    </p:spTree>
    <p:extLst>
      <p:ext uri="{BB962C8B-B14F-4D97-AF65-F5344CB8AC3E}">
        <p14:creationId xmlns:p14="http://schemas.microsoft.com/office/powerpoint/2010/main" val="770324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818DD-FC34-9EAE-333A-C519B8B6554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B1F012B-BDD2-CD85-710C-AA1D5C4E467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68366" y="4021463"/>
            <a:ext cx="7027333" cy="2861733"/>
          </a:xfrm>
          <a:prstGeom prst="rect">
            <a:avLst/>
          </a:prstGeom>
        </p:spPr>
      </p:pic>
      <p:pic>
        <p:nvPicPr>
          <p:cNvPr id="3" name="Picture 2">
            <a:extLst>
              <a:ext uri="{FF2B5EF4-FFF2-40B4-BE49-F238E27FC236}">
                <a16:creationId xmlns:a16="http://schemas.microsoft.com/office/drawing/2014/main" id="{93E28804-5997-B487-B1D6-C8A1E84CDA93}"/>
              </a:ext>
            </a:extLst>
          </p:cNvPr>
          <p:cNvPicPr>
            <a:picLocks noChangeAspect="1"/>
          </p:cNvPicPr>
          <p:nvPr/>
        </p:nvPicPr>
        <p:blipFill>
          <a:blip r:embed="rId3"/>
          <a:stretch>
            <a:fillRect/>
          </a:stretch>
        </p:blipFill>
        <p:spPr>
          <a:xfrm>
            <a:off x="9033160" y="5693907"/>
            <a:ext cx="2459917" cy="920825"/>
          </a:xfrm>
          <a:prstGeom prst="rect">
            <a:avLst/>
          </a:prstGeom>
        </p:spPr>
      </p:pic>
      <p:sp>
        <p:nvSpPr>
          <p:cNvPr id="4" name="Rectangle 3">
            <a:extLst>
              <a:ext uri="{FF2B5EF4-FFF2-40B4-BE49-F238E27FC236}">
                <a16:creationId xmlns:a16="http://schemas.microsoft.com/office/drawing/2014/main" id="{8272B8D4-A002-3BA5-B8E6-9BEC637C0B3E}"/>
              </a:ext>
            </a:extLst>
          </p:cNvPr>
          <p:cNvSpPr/>
          <p:nvPr/>
        </p:nvSpPr>
        <p:spPr>
          <a:xfrm>
            <a:off x="1313021" y="1518918"/>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1852</a:t>
            </a:r>
          </a:p>
        </p:txBody>
      </p:sp>
      <p:sp>
        <p:nvSpPr>
          <p:cNvPr id="5" name="TextBox 4">
            <a:extLst>
              <a:ext uri="{FF2B5EF4-FFF2-40B4-BE49-F238E27FC236}">
                <a16:creationId xmlns:a16="http://schemas.microsoft.com/office/drawing/2014/main" id="{E114D877-2B40-C17E-9131-854D5275E02D}"/>
              </a:ext>
            </a:extLst>
          </p:cNvPr>
          <p:cNvSpPr txBox="1"/>
          <p:nvPr/>
        </p:nvSpPr>
        <p:spPr>
          <a:xfrm>
            <a:off x="4465742" y="1553284"/>
            <a:ext cx="7027333" cy="369332"/>
          </a:xfrm>
          <a:prstGeom prst="rect">
            <a:avLst/>
          </a:prstGeom>
          <a:noFill/>
        </p:spPr>
        <p:txBody>
          <a:bodyPr wrap="square" rtlCol="0">
            <a:spAutoFit/>
          </a:bodyPr>
          <a:lstStyle/>
          <a:p>
            <a:r>
              <a:rPr lang="pt-BR" b="1" dirty="0"/>
              <a:t>B.T. Roberts </a:t>
            </a:r>
            <a:r>
              <a:rPr lang="pt-BR" b="1" dirty="0" err="1"/>
              <a:t>ordained</a:t>
            </a:r>
            <a:r>
              <a:rPr lang="pt-BR" b="1" dirty="0"/>
              <a:t> as Elder</a:t>
            </a:r>
            <a:r>
              <a:rPr lang="pt-BR" dirty="0"/>
              <a:t> in </a:t>
            </a:r>
            <a:r>
              <a:rPr lang="pt-BR" dirty="0" err="1"/>
              <a:t>the</a:t>
            </a:r>
            <a:r>
              <a:rPr lang="pt-BR" dirty="0"/>
              <a:t> </a:t>
            </a:r>
            <a:r>
              <a:rPr lang="pt-BR" dirty="0" err="1"/>
              <a:t>Methodist</a:t>
            </a:r>
            <a:r>
              <a:rPr lang="pt-BR" dirty="0"/>
              <a:t> Episcopal </a:t>
            </a:r>
            <a:r>
              <a:rPr lang="pt-BR" dirty="0" err="1"/>
              <a:t>Church</a:t>
            </a:r>
            <a:r>
              <a:rPr lang="pt-BR" dirty="0"/>
              <a:t>.</a:t>
            </a:r>
          </a:p>
        </p:txBody>
      </p:sp>
      <p:sp>
        <p:nvSpPr>
          <p:cNvPr id="13" name="Rectangle 12">
            <a:extLst>
              <a:ext uri="{FF2B5EF4-FFF2-40B4-BE49-F238E27FC236}">
                <a16:creationId xmlns:a16="http://schemas.microsoft.com/office/drawing/2014/main" id="{8D277BBC-7361-E807-A730-3A627B412D49}"/>
              </a:ext>
            </a:extLst>
          </p:cNvPr>
          <p:cNvSpPr/>
          <p:nvPr/>
        </p:nvSpPr>
        <p:spPr>
          <a:xfrm>
            <a:off x="1313021" y="2279443"/>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1853</a:t>
            </a:r>
          </a:p>
        </p:txBody>
      </p:sp>
      <p:sp>
        <p:nvSpPr>
          <p:cNvPr id="14" name="TextBox 13">
            <a:extLst>
              <a:ext uri="{FF2B5EF4-FFF2-40B4-BE49-F238E27FC236}">
                <a16:creationId xmlns:a16="http://schemas.microsoft.com/office/drawing/2014/main" id="{50AEF4BC-9E28-64BF-E1C8-F7E1678503BD}"/>
              </a:ext>
            </a:extLst>
          </p:cNvPr>
          <p:cNvSpPr txBox="1"/>
          <p:nvPr/>
        </p:nvSpPr>
        <p:spPr>
          <a:xfrm>
            <a:off x="4465743" y="2312718"/>
            <a:ext cx="7027333" cy="369332"/>
          </a:xfrm>
          <a:prstGeom prst="rect">
            <a:avLst/>
          </a:prstGeom>
          <a:noFill/>
        </p:spPr>
        <p:txBody>
          <a:bodyPr wrap="square" rtlCol="0">
            <a:spAutoFit/>
          </a:bodyPr>
          <a:lstStyle/>
          <a:p>
            <a:r>
              <a:rPr lang="pt-BR" dirty="0"/>
              <a:t>Roberts </a:t>
            </a:r>
            <a:r>
              <a:rPr lang="pt-BR" b="1" dirty="0" err="1"/>
              <a:t>attempted</a:t>
            </a:r>
            <a:r>
              <a:rPr lang="pt-BR" b="1" dirty="0"/>
              <a:t> </a:t>
            </a:r>
            <a:r>
              <a:rPr lang="pt-BR" b="1" dirty="0" err="1"/>
              <a:t>to</a:t>
            </a:r>
            <a:r>
              <a:rPr lang="pt-BR" b="1" dirty="0"/>
              <a:t> </a:t>
            </a:r>
            <a:r>
              <a:rPr lang="pt-BR" b="1" dirty="0" err="1"/>
              <a:t>reform</a:t>
            </a:r>
            <a:r>
              <a:rPr lang="pt-BR" dirty="0"/>
              <a:t> </a:t>
            </a:r>
            <a:r>
              <a:rPr lang="pt-BR" dirty="0" err="1"/>
              <a:t>the</a:t>
            </a:r>
            <a:r>
              <a:rPr lang="pt-BR" dirty="0"/>
              <a:t> </a:t>
            </a:r>
            <a:r>
              <a:rPr lang="pt-BR" dirty="0" err="1"/>
              <a:t>Methodist</a:t>
            </a:r>
            <a:r>
              <a:rPr lang="pt-BR" dirty="0"/>
              <a:t> Episcopal </a:t>
            </a:r>
            <a:r>
              <a:rPr lang="pt-BR" dirty="0" err="1"/>
              <a:t>Church</a:t>
            </a:r>
            <a:r>
              <a:rPr lang="pt-BR" dirty="0"/>
              <a:t>.</a:t>
            </a:r>
          </a:p>
        </p:txBody>
      </p:sp>
      <p:sp>
        <p:nvSpPr>
          <p:cNvPr id="15" name="Rectangle 14">
            <a:extLst>
              <a:ext uri="{FF2B5EF4-FFF2-40B4-BE49-F238E27FC236}">
                <a16:creationId xmlns:a16="http://schemas.microsoft.com/office/drawing/2014/main" id="{61A46443-A6F0-9FC2-51AD-AC557F707A8B}"/>
              </a:ext>
            </a:extLst>
          </p:cNvPr>
          <p:cNvSpPr/>
          <p:nvPr/>
        </p:nvSpPr>
        <p:spPr>
          <a:xfrm>
            <a:off x="1313021" y="3039968"/>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1858</a:t>
            </a:r>
          </a:p>
        </p:txBody>
      </p:sp>
      <p:sp>
        <p:nvSpPr>
          <p:cNvPr id="16" name="TextBox 15">
            <a:extLst>
              <a:ext uri="{FF2B5EF4-FFF2-40B4-BE49-F238E27FC236}">
                <a16:creationId xmlns:a16="http://schemas.microsoft.com/office/drawing/2014/main" id="{0D463E1C-25CD-4903-2290-478A124F9E11}"/>
              </a:ext>
            </a:extLst>
          </p:cNvPr>
          <p:cNvSpPr txBox="1"/>
          <p:nvPr/>
        </p:nvSpPr>
        <p:spPr>
          <a:xfrm>
            <a:off x="4465744" y="3079620"/>
            <a:ext cx="7027333" cy="369332"/>
          </a:xfrm>
          <a:prstGeom prst="rect">
            <a:avLst/>
          </a:prstGeom>
          <a:noFill/>
        </p:spPr>
        <p:txBody>
          <a:bodyPr wrap="square" rtlCol="0">
            <a:spAutoFit/>
          </a:bodyPr>
          <a:lstStyle/>
          <a:p>
            <a:r>
              <a:rPr lang="pt-BR" dirty="0"/>
              <a:t>Roberts </a:t>
            </a:r>
            <a:r>
              <a:rPr lang="pt-BR" dirty="0" err="1"/>
              <a:t>formally</a:t>
            </a:r>
            <a:r>
              <a:rPr lang="pt-BR" dirty="0"/>
              <a:t> </a:t>
            </a:r>
            <a:r>
              <a:rPr lang="pt-BR" b="1" dirty="0" err="1"/>
              <a:t>stripped</a:t>
            </a:r>
            <a:r>
              <a:rPr lang="pt-BR" b="1" dirty="0"/>
              <a:t> </a:t>
            </a:r>
            <a:r>
              <a:rPr lang="pt-BR" b="1" dirty="0" err="1"/>
              <a:t>of</a:t>
            </a:r>
            <a:r>
              <a:rPr lang="pt-BR" b="1" dirty="0"/>
              <a:t> </a:t>
            </a:r>
            <a:r>
              <a:rPr lang="pt-BR" b="1" dirty="0" err="1"/>
              <a:t>ordination</a:t>
            </a:r>
            <a:r>
              <a:rPr lang="pt-BR" b="1" dirty="0"/>
              <a:t> </a:t>
            </a:r>
            <a:r>
              <a:rPr lang="pt-BR" b="1" dirty="0" err="1"/>
              <a:t>credentials</a:t>
            </a:r>
            <a:r>
              <a:rPr lang="pt-BR" b="1" dirty="0"/>
              <a:t>.</a:t>
            </a:r>
          </a:p>
        </p:txBody>
      </p:sp>
      <p:sp>
        <p:nvSpPr>
          <p:cNvPr id="17" name="Rectangle 16">
            <a:extLst>
              <a:ext uri="{FF2B5EF4-FFF2-40B4-BE49-F238E27FC236}">
                <a16:creationId xmlns:a16="http://schemas.microsoft.com/office/drawing/2014/main" id="{0C2F623C-DBED-5C67-BDE1-E1C4A5870BFF}"/>
              </a:ext>
            </a:extLst>
          </p:cNvPr>
          <p:cNvSpPr/>
          <p:nvPr/>
        </p:nvSpPr>
        <p:spPr>
          <a:xfrm>
            <a:off x="1313021" y="3802431"/>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1860</a:t>
            </a:r>
          </a:p>
        </p:txBody>
      </p:sp>
      <p:sp>
        <p:nvSpPr>
          <p:cNvPr id="18" name="TextBox 17">
            <a:extLst>
              <a:ext uri="{FF2B5EF4-FFF2-40B4-BE49-F238E27FC236}">
                <a16:creationId xmlns:a16="http://schemas.microsoft.com/office/drawing/2014/main" id="{5E784904-FC26-541E-45F8-6469C520A355}"/>
              </a:ext>
            </a:extLst>
          </p:cNvPr>
          <p:cNvSpPr txBox="1"/>
          <p:nvPr/>
        </p:nvSpPr>
        <p:spPr>
          <a:xfrm>
            <a:off x="4465740" y="3836797"/>
            <a:ext cx="7027333" cy="369332"/>
          </a:xfrm>
          <a:prstGeom prst="rect">
            <a:avLst/>
          </a:prstGeom>
          <a:noFill/>
        </p:spPr>
        <p:txBody>
          <a:bodyPr wrap="square" rtlCol="0">
            <a:spAutoFit/>
          </a:bodyPr>
          <a:lstStyle/>
          <a:p>
            <a:r>
              <a:rPr lang="pt-BR" dirty="0"/>
              <a:t>Roberts </a:t>
            </a:r>
            <a:r>
              <a:rPr lang="pt-BR" dirty="0" err="1"/>
              <a:t>meets</a:t>
            </a:r>
            <a:r>
              <a:rPr lang="pt-BR" dirty="0"/>
              <a:t> </a:t>
            </a:r>
            <a:r>
              <a:rPr lang="pt-BR" dirty="0" err="1"/>
              <a:t>with</a:t>
            </a:r>
            <a:r>
              <a:rPr lang="pt-BR" dirty="0"/>
              <a:t> 15 </a:t>
            </a:r>
            <a:r>
              <a:rPr lang="pt-BR" dirty="0" err="1"/>
              <a:t>preachers</a:t>
            </a:r>
            <a:r>
              <a:rPr lang="pt-BR" dirty="0"/>
              <a:t> </a:t>
            </a:r>
            <a:r>
              <a:rPr lang="pt-BR" dirty="0" err="1"/>
              <a:t>and</a:t>
            </a:r>
            <a:r>
              <a:rPr lang="pt-BR" dirty="0"/>
              <a:t> 45 </a:t>
            </a:r>
            <a:r>
              <a:rPr lang="pt-BR" dirty="0" err="1"/>
              <a:t>lay</a:t>
            </a:r>
            <a:r>
              <a:rPr lang="pt-BR" dirty="0"/>
              <a:t> </a:t>
            </a:r>
            <a:r>
              <a:rPr lang="pt-BR" dirty="0" err="1"/>
              <a:t>person</a:t>
            </a:r>
            <a:r>
              <a:rPr lang="pt-BR" dirty="0"/>
              <a:t> in </a:t>
            </a:r>
            <a:r>
              <a:rPr lang="pt-BR" dirty="0" err="1"/>
              <a:t>Pekin</a:t>
            </a:r>
            <a:r>
              <a:rPr lang="pt-BR" dirty="0"/>
              <a:t>, NY.</a:t>
            </a:r>
          </a:p>
        </p:txBody>
      </p:sp>
      <p:sp>
        <p:nvSpPr>
          <p:cNvPr id="19" name="Rectangle 18">
            <a:extLst>
              <a:ext uri="{FF2B5EF4-FFF2-40B4-BE49-F238E27FC236}">
                <a16:creationId xmlns:a16="http://schemas.microsoft.com/office/drawing/2014/main" id="{CB7E3E16-2710-D824-D5AF-CD7681BDE2DD}"/>
              </a:ext>
            </a:extLst>
          </p:cNvPr>
          <p:cNvSpPr/>
          <p:nvPr/>
        </p:nvSpPr>
        <p:spPr>
          <a:xfrm>
            <a:off x="1313021" y="4570284"/>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1860</a:t>
            </a:r>
          </a:p>
        </p:txBody>
      </p:sp>
      <p:sp>
        <p:nvSpPr>
          <p:cNvPr id="20" name="TextBox 19">
            <a:extLst>
              <a:ext uri="{FF2B5EF4-FFF2-40B4-BE49-F238E27FC236}">
                <a16:creationId xmlns:a16="http://schemas.microsoft.com/office/drawing/2014/main" id="{C538306D-E352-5FF3-9247-9B2447A21384}"/>
              </a:ext>
            </a:extLst>
          </p:cNvPr>
          <p:cNvSpPr txBox="1"/>
          <p:nvPr/>
        </p:nvSpPr>
        <p:spPr>
          <a:xfrm>
            <a:off x="4465740" y="4603819"/>
            <a:ext cx="7027333" cy="369332"/>
          </a:xfrm>
          <a:prstGeom prst="rect">
            <a:avLst/>
          </a:prstGeom>
          <a:noFill/>
        </p:spPr>
        <p:txBody>
          <a:bodyPr wrap="square" rtlCol="0">
            <a:spAutoFit/>
          </a:bodyPr>
          <a:lstStyle/>
          <a:p>
            <a:r>
              <a:rPr lang="pt-BR" dirty="0"/>
              <a:t>Roberts </a:t>
            </a:r>
            <a:r>
              <a:rPr lang="pt-BR" dirty="0" err="1"/>
              <a:t>elected</a:t>
            </a:r>
            <a:r>
              <a:rPr lang="pt-BR" dirty="0"/>
              <a:t> </a:t>
            </a:r>
            <a:r>
              <a:rPr lang="pt-BR" b="1" dirty="0" err="1"/>
              <a:t>first</a:t>
            </a:r>
            <a:r>
              <a:rPr lang="pt-BR" b="1" dirty="0"/>
              <a:t> Bishop </a:t>
            </a:r>
            <a:r>
              <a:rPr lang="pt-BR" dirty="0" err="1"/>
              <a:t>of</a:t>
            </a:r>
            <a:r>
              <a:rPr lang="pt-BR" dirty="0"/>
              <a:t> </a:t>
            </a:r>
            <a:r>
              <a:rPr lang="pt-BR" dirty="0" err="1"/>
              <a:t>the</a:t>
            </a:r>
            <a:r>
              <a:rPr lang="pt-BR" dirty="0"/>
              <a:t> Free </a:t>
            </a:r>
            <a:r>
              <a:rPr lang="pt-BR" dirty="0" err="1"/>
              <a:t>Methodist</a:t>
            </a:r>
            <a:r>
              <a:rPr lang="pt-BR" dirty="0"/>
              <a:t> </a:t>
            </a:r>
            <a:r>
              <a:rPr lang="pt-BR" dirty="0" err="1"/>
              <a:t>Church</a:t>
            </a:r>
            <a:r>
              <a:rPr lang="pt-BR" dirty="0"/>
              <a:t>.</a:t>
            </a:r>
          </a:p>
        </p:txBody>
      </p:sp>
      <p:sp>
        <p:nvSpPr>
          <p:cNvPr id="21" name="Rectangle 20">
            <a:extLst>
              <a:ext uri="{FF2B5EF4-FFF2-40B4-BE49-F238E27FC236}">
                <a16:creationId xmlns:a16="http://schemas.microsoft.com/office/drawing/2014/main" id="{C39B1023-8CF7-2E70-02DC-F2E8C9D02E41}"/>
              </a:ext>
            </a:extLst>
          </p:cNvPr>
          <p:cNvSpPr/>
          <p:nvPr/>
        </p:nvSpPr>
        <p:spPr>
          <a:xfrm>
            <a:off x="1313021" y="5278869"/>
            <a:ext cx="2793083" cy="438064"/>
          </a:xfrm>
          <a:prstGeom prst="rect">
            <a:avLst/>
          </a:prstGeom>
          <a:solidFill>
            <a:srgbClr val="003A7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1910</a:t>
            </a:r>
          </a:p>
        </p:txBody>
      </p:sp>
      <p:sp>
        <p:nvSpPr>
          <p:cNvPr id="22" name="TextBox 21">
            <a:extLst>
              <a:ext uri="{FF2B5EF4-FFF2-40B4-BE49-F238E27FC236}">
                <a16:creationId xmlns:a16="http://schemas.microsoft.com/office/drawing/2014/main" id="{60B87C55-FD2A-E5C3-3CAA-E5BF5F9E98FE}"/>
              </a:ext>
            </a:extLst>
          </p:cNvPr>
          <p:cNvSpPr txBox="1"/>
          <p:nvPr/>
        </p:nvSpPr>
        <p:spPr>
          <a:xfrm>
            <a:off x="4465744" y="5318521"/>
            <a:ext cx="7027333" cy="369332"/>
          </a:xfrm>
          <a:prstGeom prst="rect">
            <a:avLst/>
          </a:prstGeom>
          <a:noFill/>
        </p:spPr>
        <p:txBody>
          <a:bodyPr wrap="square" rtlCol="0">
            <a:spAutoFit/>
          </a:bodyPr>
          <a:lstStyle/>
          <a:p>
            <a:r>
              <a:rPr lang="pt-BR" dirty="0"/>
              <a:t>The </a:t>
            </a:r>
            <a:r>
              <a:rPr lang="pt-BR" dirty="0" err="1"/>
              <a:t>Methodist</a:t>
            </a:r>
            <a:r>
              <a:rPr lang="pt-BR" dirty="0"/>
              <a:t> </a:t>
            </a:r>
            <a:r>
              <a:rPr lang="pt-BR" dirty="0" err="1"/>
              <a:t>Church</a:t>
            </a:r>
            <a:r>
              <a:rPr lang="pt-BR" dirty="0"/>
              <a:t> </a:t>
            </a:r>
            <a:r>
              <a:rPr lang="pt-BR" b="1" dirty="0" err="1"/>
              <a:t>restores</a:t>
            </a:r>
            <a:r>
              <a:rPr lang="pt-BR" b="1" dirty="0"/>
              <a:t> Roberts’ </a:t>
            </a:r>
            <a:r>
              <a:rPr lang="pt-BR" b="1" dirty="0" err="1"/>
              <a:t>credentials</a:t>
            </a:r>
            <a:r>
              <a:rPr lang="pt-BR" b="1" dirty="0"/>
              <a:t>.</a:t>
            </a:r>
          </a:p>
        </p:txBody>
      </p:sp>
      <p:sp>
        <p:nvSpPr>
          <p:cNvPr id="24" name="Title 5">
            <a:extLst>
              <a:ext uri="{FF2B5EF4-FFF2-40B4-BE49-F238E27FC236}">
                <a16:creationId xmlns:a16="http://schemas.microsoft.com/office/drawing/2014/main" id="{A5E05681-75BA-E623-7B27-5CDEA46BE5CD}"/>
              </a:ext>
            </a:extLst>
          </p:cNvPr>
          <p:cNvSpPr txBox="1">
            <a:spLocks/>
          </p:cNvSpPr>
          <p:nvPr/>
        </p:nvSpPr>
        <p:spPr>
          <a:xfrm>
            <a:off x="1051290" y="26858"/>
            <a:ext cx="10089420" cy="115282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dirty="0">
                <a:solidFill>
                  <a:srgbClr val="CA9850"/>
                </a:solidFill>
                <a:latin typeface="Roxborough CF" pitchFamily="2" charset="77"/>
              </a:rPr>
              <a:t>Timeline</a:t>
            </a:r>
          </a:p>
        </p:txBody>
      </p:sp>
    </p:spTree>
    <p:extLst>
      <p:ext uri="{BB962C8B-B14F-4D97-AF65-F5344CB8AC3E}">
        <p14:creationId xmlns:p14="http://schemas.microsoft.com/office/powerpoint/2010/main" val="400745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32EE8681-5D40-4F4E-A55D-4A409893D94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6" name="Title 5">
            <a:extLst>
              <a:ext uri="{FF2B5EF4-FFF2-40B4-BE49-F238E27FC236}">
                <a16:creationId xmlns:a16="http://schemas.microsoft.com/office/drawing/2014/main" id="{197A8F41-860B-3044-B811-1BCBD0BEE4D7}"/>
              </a:ext>
            </a:extLst>
          </p:cNvPr>
          <p:cNvSpPr>
            <a:spLocks noGrp="1"/>
          </p:cNvSpPr>
          <p:nvPr>
            <p:ph type="title"/>
          </p:nvPr>
        </p:nvSpPr>
        <p:spPr>
          <a:xfrm>
            <a:off x="1264380" y="1645920"/>
            <a:ext cx="10089420" cy="1454849"/>
          </a:xfrm>
        </p:spPr>
        <p:txBody>
          <a:bodyPr anchor="t">
            <a:normAutofit/>
          </a:bodyPr>
          <a:lstStyle/>
          <a:p>
            <a:pPr algn="ctr"/>
            <a:r>
              <a:rPr lang="en-US" sz="8000" dirty="0">
                <a:solidFill>
                  <a:schemeClr val="bg1"/>
                </a:solidFill>
                <a:latin typeface="Roxborough CF" pitchFamily="2" charset="77"/>
              </a:rPr>
              <a:t>Free Methodist</a:t>
            </a:r>
          </a:p>
        </p:txBody>
      </p:sp>
      <p:sp>
        <p:nvSpPr>
          <p:cNvPr id="7" name="Content Placeholder 6">
            <a:extLst>
              <a:ext uri="{FF2B5EF4-FFF2-40B4-BE49-F238E27FC236}">
                <a16:creationId xmlns:a16="http://schemas.microsoft.com/office/drawing/2014/main" id="{32795DAF-70B5-D64F-9A74-5A7780B3DF46}"/>
              </a:ext>
            </a:extLst>
          </p:cNvPr>
          <p:cNvSpPr>
            <a:spLocks noGrp="1"/>
          </p:cNvSpPr>
          <p:nvPr>
            <p:ph idx="1"/>
          </p:nvPr>
        </p:nvSpPr>
        <p:spPr>
          <a:xfrm>
            <a:off x="1255415" y="3130229"/>
            <a:ext cx="10089420" cy="1562673"/>
          </a:xfrm>
        </p:spPr>
        <p:txBody>
          <a:bodyPr>
            <a:normAutofit/>
          </a:bodyPr>
          <a:lstStyle/>
          <a:p>
            <a:pPr marL="0" indent="0" algn="ctr">
              <a:buNone/>
            </a:pPr>
            <a:r>
              <a:rPr lang="en-US" sz="4400" b="1" dirty="0">
                <a:solidFill>
                  <a:srgbClr val="FF7500"/>
                </a:solidFill>
                <a:latin typeface="Good Karma Smooth Wide Upright" panose="03060000000000000000" pitchFamily="66" charset="0"/>
              </a:rPr>
              <a:t>A Shared Wesleyan Identity…</a:t>
            </a:r>
          </a:p>
        </p:txBody>
      </p:sp>
      <p:sp>
        <p:nvSpPr>
          <p:cNvPr id="9" name="Title 1">
            <a:extLst>
              <a:ext uri="{FF2B5EF4-FFF2-40B4-BE49-F238E27FC236}">
                <a16:creationId xmlns:a16="http://schemas.microsoft.com/office/drawing/2014/main" id="{89C7EC97-2F75-F345-85B3-860EEECE1153}"/>
              </a:ext>
            </a:extLst>
          </p:cNvPr>
          <p:cNvSpPr txBox="1">
            <a:spLocks/>
          </p:cNvSpPr>
          <p:nvPr/>
        </p:nvSpPr>
        <p:spPr>
          <a:xfrm>
            <a:off x="1371600" y="1803405"/>
            <a:ext cx="9448800" cy="1825096"/>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en-US" dirty="0"/>
          </a:p>
        </p:txBody>
      </p:sp>
      <p:sp>
        <p:nvSpPr>
          <p:cNvPr id="10" name="Subtitle 2">
            <a:extLst>
              <a:ext uri="{FF2B5EF4-FFF2-40B4-BE49-F238E27FC236}">
                <a16:creationId xmlns:a16="http://schemas.microsoft.com/office/drawing/2014/main" id="{42844601-D7DE-AC4B-86F2-C0A85E4766CF}"/>
              </a:ext>
            </a:extLst>
          </p:cNvPr>
          <p:cNvSpPr txBox="1">
            <a:spLocks/>
          </p:cNvSpPr>
          <p:nvPr/>
        </p:nvSpPr>
        <p:spPr>
          <a:xfrm>
            <a:off x="1371600" y="3632201"/>
            <a:ext cx="9448800" cy="685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6DCDB851-AD2F-2DCC-5B27-E9E443AE2322}"/>
              </a:ext>
            </a:extLst>
          </p:cNvPr>
          <p:cNvPicPr>
            <a:picLocks noChangeAspect="1"/>
          </p:cNvPicPr>
          <p:nvPr/>
        </p:nvPicPr>
        <p:blipFill>
          <a:blip r:embed="rId3"/>
          <a:stretch>
            <a:fillRect/>
          </a:stretch>
        </p:blipFill>
        <p:spPr>
          <a:xfrm>
            <a:off x="4866041" y="5705656"/>
            <a:ext cx="2459917" cy="920825"/>
          </a:xfrm>
          <a:prstGeom prst="rect">
            <a:avLst/>
          </a:prstGeom>
        </p:spPr>
      </p:pic>
    </p:spTree>
    <p:extLst>
      <p:ext uri="{BB962C8B-B14F-4D97-AF65-F5344CB8AC3E}">
        <p14:creationId xmlns:p14="http://schemas.microsoft.com/office/powerpoint/2010/main" val="4017796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912CF50-DEC7-DF42-915E-0D323947D7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4021463"/>
            <a:ext cx="7027333" cy="2861733"/>
          </a:xfrm>
          <a:prstGeom prst="rect">
            <a:avLst/>
          </a:prstGeom>
        </p:spPr>
      </p:pic>
      <p:sp>
        <p:nvSpPr>
          <p:cNvPr id="6" name="Title 5">
            <a:extLst>
              <a:ext uri="{FF2B5EF4-FFF2-40B4-BE49-F238E27FC236}">
                <a16:creationId xmlns:a16="http://schemas.microsoft.com/office/drawing/2014/main" id="{197A8F41-860B-3044-B811-1BCBD0BEE4D7}"/>
              </a:ext>
            </a:extLst>
          </p:cNvPr>
          <p:cNvSpPr>
            <a:spLocks noGrp="1"/>
          </p:cNvSpPr>
          <p:nvPr>
            <p:ph type="title"/>
          </p:nvPr>
        </p:nvSpPr>
        <p:spPr>
          <a:xfrm>
            <a:off x="1051290" y="187278"/>
            <a:ext cx="10089420" cy="1152825"/>
          </a:xfrm>
        </p:spPr>
        <p:txBody>
          <a:bodyPr anchor="b">
            <a:normAutofit/>
          </a:bodyPr>
          <a:lstStyle/>
          <a:p>
            <a:pPr algn="ctr"/>
            <a:r>
              <a:rPr lang="en-US" sz="6000" dirty="0">
                <a:solidFill>
                  <a:srgbClr val="CA9850"/>
                </a:solidFill>
                <a:latin typeface="Roxborough CF" pitchFamily="2" charset="77"/>
              </a:rPr>
              <a:t>Early Free Methodism</a:t>
            </a:r>
          </a:p>
        </p:txBody>
      </p:sp>
      <p:sp>
        <p:nvSpPr>
          <p:cNvPr id="8" name="Title 1">
            <a:extLst>
              <a:ext uri="{FF2B5EF4-FFF2-40B4-BE49-F238E27FC236}">
                <a16:creationId xmlns:a16="http://schemas.microsoft.com/office/drawing/2014/main" id="{F5BB2320-8760-FC40-AC8C-CCDFB16BA332}"/>
              </a:ext>
            </a:extLst>
          </p:cNvPr>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endParaRPr lang="en-US" dirty="0"/>
          </a:p>
        </p:txBody>
      </p:sp>
      <p:sp>
        <p:nvSpPr>
          <p:cNvPr id="9" name="Content Placeholder 2">
            <a:extLst>
              <a:ext uri="{FF2B5EF4-FFF2-40B4-BE49-F238E27FC236}">
                <a16:creationId xmlns:a16="http://schemas.microsoft.com/office/drawing/2014/main" id="{69703DDF-889B-1F49-87C8-4DD72E92A05E}"/>
              </a:ext>
            </a:extLst>
          </p:cNvPr>
          <p:cNvSpPr txBox="1">
            <a:spLocks/>
          </p:cNvSpPr>
          <p:nvPr/>
        </p:nvSpPr>
        <p:spPr>
          <a:xfrm>
            <a:off x="685800" y="1428204"/>
            <a:ext cx="10726687" cy="36696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2400" b="1" dirty="0"/>
              <a:t>Freedoms…</a:t>
            </a:r>
          </a:p>
          <a:p>
            <a:r>
              <a:rPr lang="en-US" sz="2000" dirty="0"/>
              <a:t>The Free Methodist Church was birthed in 1860 when Benjamin Titus Roberts, a pastor in the Methodist Episcopal Church, along with 15 preachers and 45 others. They could no longer serve in harmony with their practices. </a:t>
            </a:r>
          </a:p>
          <a:p>
            <a:r>
              <a:rPr lang="en-US" sz="2000" dirty="0"/>
              <a:t>They promoted</a:t>
            </a:r>
            <a:r>
              <a:rPr lang="en-US" sz="2000" b="1" dirty="0"/>
              <a:t> freedom </a:t>
            </a:r>
            <a:r>
              <a:rPr lang="en-US" sz="2000" dirty="0"/>
              <a:t>for all people from slavery, free seats in every house of worship, freedom for women to serve in all roles in the church, including pastoral ministry, and freedom for the Holy Spirit to move in public worship.</a:t>
            </a:r>
          </a:p>
          <a:p>
            <a:r>
              <a:rPr lang="en-US" sz="2000" b="1" dirty="0"/>
              <a:t>The Freedom of the laity to be given authority and decision-making positions within the church.</a:t>
            </a:r>
            <a:r>
              <a:rPr lang="en-US" sz="2000" dirty="0"/>
              <a:t> The FMC ended the clergy leadership imbalance of the church and opened up a consistent partnership with clergy and laity working together. This </a:t>
            </a:r>
            <a:r>
              <a:rPr lang="en-US" sz="2000" b="1" dirty="0"/>
              <a:t>elevated the laity </a:t>
            </a:r>
            <a:r>
              <a:rPr lang="en-US" sz="2000" dirty="0"/>
              <a:t>to use their spiritual gifts alongside those given pastoral gifts.</a:t>
            </a:r>
            <a:endParaRPr lang="pt-PT" sz="2000" dirty="0"/>
          </a:p>
        </p:txBody>
      </p:sp>
      <p:pic>
        <p:nvPicPr>
          <p:cNvPr id="2" name="Picture 1">
            <a:extLst>
              <a:ext uri="{FF2B5EF4-FFF2-40B4-BE49-F238E27FC236}">
                <a16:creationId xmlns:a16="http://schemas.microsoft.com/office/drawing/2014/main" id="{E68A3917-6511-952B-EA00-A5147B05E061}"/>
              </a:ext>
            </a:extLst>
          </p:cNvPr>
          <p:cNvPicPr>
            <a:picLocks noChangeAspect="1"/>
          </p:cNvPicPr>
          <p:nvPr/>
        </p:nvPicPr>
        <p:blipFill>
          <a:blip r:embed="rId3"/>
          <a:stretch>
            <a:fillRect/>
          </a:stretch>
        </p:blipFill>
        <p:spPr>
          <a:xfrm>
            <a:off x="9033160" y="5693907"/>
            <a:ext cx="2459917" cy="920825"/>
          </a:xfrm>
          <a:prstGeom prst="rect">
            <a:avLst/>
          </a:prstGeom>
        </p:spPr>
      </p:pic>
    </p:spTree>
    <p:extLst>
      <p:ext uri="{BB962C8B-B14F-4D97-AF65-F5344CB8AC3E}">
        <p14:creationId xmlns:p14="http://schemas.microsoft.com/office/powerpoint/2010/main" val="3382462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67726" y="76200"/>
            <a:ext cx="3800274" cy="1371600"/>
          </a:xfrm>
          <a:prstGeom prst="rect">
            <a:avLst/>
          </a:prstGeom>
        </p:spPr>
      </p:pic>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7161" y="502920"/>
            <a:ext cx="12070080" cy="5852160"/>
          </a:xfrm>
          <a:prstGeom prst="rect">
            <a:avLst/>
          </a:prstGeom>
          <a:effectLst/>
        </p:spPr>
      </p:pic>
      <p:sp>
        <p:nvSpPr>
          <p:cNvPr id="7" name="Rectangle 6"/>
          <p:cNvSpPr/>
          <p:nvPr/>
        </p:nvSpPr>
        <p:spPr>
          <a:xfrm>
            <a:off x="1524000" y="5943600"/>
            <a:ext cx="91440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2" y="4080568"/>
            <a:ext cx="12234672" cy="1981200"/>
          </a:xfrm>
          <a:prstGeom prst="rect">
            <a:avLst/>
          </a:prstGeom>
          <a:solidFill>
            <a:srgbClr val="7E8082">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1905000" y="4352164"/>
            <a:ext cx="4419600" cy="175432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rPr>
              <a:t>The Global Free Methodist Church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600" dirty="0">
                <a:solidFill>
                  <a:prstClr val="white"/>
                </a:solidFill>
                <a:latin typeface="Avenir Book" panose="02000503020000020003" pitchFamily="2" charset="0"/>
              </a:rPr>
              <a:t>Birthed in1880</a:t>
            </a:r>
            <a:endParaRPr kumimoji="0" lang="en-US" sz="3600" b="0" i="0" u="none" strike="noStrike" kern="1200" cap="none" spc="0" normalizeH="0" baseline="0" noProof="0" dirty="0">
              <a:ln>
                <a:noFill/>
              </a:ln>
              <a:solidFill>
                <a:prstClr val="white"/>
              </a:solidFill>
              <a:effectLst/>
              <a:uLnTx/>
              <a:uFillTx/>
              <a:latin typeface="Avenir Book" panose="02000503020000020003" pitchFamily="2" charset="0"/>
              <a:ea typeface="+mn-ea"/>
              <a:cs typeface="+mn-cs"/>
            </a:endParaRPr>
          </a:p>
        </p:txBody>
      </p: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72201" y="4274139"/>
            <a:ext cx="4143517" cy="1339609"/>
          </a:xfrm>
          <a:prstGeom prst="rect">
            <a:avLst/>
          </a:prstGeom>
        </p:spPr>
      </p:pic>
    </p:spTree>
    <p:extLst>
      <p:ext uri="{BB962C8B-B14F-4D97-AF65-F5344CB8AC3E}">
        <p14:creationId xmlns:p14="http://schemas.microsoft.com/office/powerpoint/2010/main" val="327726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6000">
              <a:srgbClr val="DBDBDB"/>
            </a:gs>
            <a:gs pos="76000">
              <a:srgbClr val="A9A9A9"/>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4" name="TextBox 3"/>
          <p:cNvSpPr txBox="1"/>
          <p:nvPr/>
        </p:nvSpPr>
        <p:spPr>
          <a:xfrm>
            <a:off x="8212756" y="738017"/>
            <a:ext cx="23622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500" cap="none" spc="0" normalizeH="0" baseline="0" noProof="0" dirty="0">
                <a:ln>
                  <a:noFill/>
                </a:ln>
                <a:solidFill>
                  <a:prstClr val="white"/>
                </a:solidFill>
                <a:effectLst/>
                <a:uLnTx/>
                <a:uFillTx/>
                <a:latin typeface="Calibri" panose="020F0502020204030204"/>
                <a:ea typeface="+mn-ea"/>
                <a:cs typeface="+mn-cs"/>
              </a:rPr>
              <a:t>CONNECT WITH GOD’S </a:t>
            </a:r>
            <a:br>
              <a:rPr kumimoji="0" lang="en-US" sz="1400" b="0" i="0" u="none" strike="noStrike" kern="1500" cap="none" spc="0" normalizeH="0" baseline="0" noProof="0" dirty="0">
                <a:ln>
                  <a:noFill/>
                </a:ln>
                <a:solidFill>
                  <a:prstClr val="white"/>
                </a:solidFill>
                <a:effectLst/>
                <a:uLnTx/>
                <a:uFillTx/>
                <a:latin typeface="Calibri" panose="020F0502020204030204"/>
                <a:ea typeface="+mn-ea"/>
                <a:cs typeface="+mn-cs"/>
              </a:rPr>
            </a:br>
            <a:r>
              <a:rPr kumimoji="0" lang="en-US" sz="1400" b="0" i="0" u="none" strike="noStrike" kern="1500" cap="none" spc="0" normalizeH="0" baseline="0" noProof="0" dirty="0">
                <a:ln>
                  <a:noFill/>
                </a:ln>
                <a:solidFill>
                  <a:prstClr val="white"/>
                </a:solidFill>
                <a:effectLst/>
                <a:uLnTx/>
                <a:uFillTx/>
                <a:latin typeface="Calibri" panose="020F0502020204030204"/>
                <a:ea typeface="+mn-ea"/>
                <a:cs typeface="+mn-cs"/>
              </a:rPr>
              <a:t>HEART FOR THE WORLD</a:t>
            </a:r>
          </a:p>
        </p:txBody>
      </p:sp>
      <p:grpSp>
        <p:nvGrpSpPr>
          <p:cNvPr id="2" name="Group 1"/>
          <p:cNvGrpSpPr/>
          <p:nvPr/>
        </p:nvGrpSpPr>
        <p:grpSpPr>
          <a:xfrm>
            <a:off x="0" y="304800"/>
            <a:ext cx="12192000" cy="1142999"/>
            <a:chOff x="-14592" y="304801"/>
            <a:chExt cx="9158592" cy="1142999"/>
          </a:xfrm>
        </p:grpSpPr>
        <p:sp>
          <p:nvSpPr>
            <p:cNvPr id="11" name="Rectangle 10"/>
            <p:cNvSpPr/>
            <p:nvPr/>
          </p:nvSpPr>
          <p:spPr>
            <a:xfrm>
              <a:off x="-14592" y="304801"/>
              <a:ext cx="9158592" cy="1142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16278" y="327212"/>
              <a:ext cx="1905000" cy="1120588"/>
            </a:xfrm>
            <a:prstGeom prst="rect">
              <a:avLst/>
            </a:prstGeom>
          </p:spPr>
        </p:pic>
      </p:gr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0709442">
            <a:off x="254449" y="186314"/>
            <a:ext cx="2991316" cy="3151565"/>
          </a:xfrm>
          <a:prstGeom prst="rect">
            <a:avLst/>
          </a:prstGeom>
          <a:effectLst>
            <a:softEdge rad="254000"/>
          </a:effectLst>
        </p:spPr>
      </p:pic>
      <p:sp>
        <p:nvSpPr>
          <p:cNvPr id="10" name="TextBox 2"/>
          <p:cNvSpPr txBox="1">
            <a:spLocks noChangeArrowheads="1"/>
          </p:cNvSpPr>
          <p:nvPr/>
        </p:nvSpPr>
        <p:spPr bwMode="auto">
          <a:xfrm>
            <a:off x="2438400" y="2409319"/>
            <a:ext cx="73152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prstClr val="black"/>
                </a:solidFill>
                <a:effectLst/>
                <a:uLnTx/>
                <a:uFillTx/>
                <a:latin typeface="Calibri" panose="020F0502020204030204"/>
                <a:ea typeface="+mn-ea"/>
                <a:cs typeface="+mn-cs"/>
              </a:rPr>
              <a:t>The Free Methodist Church </a:t>
            </a:r>
            <a:r>
              <a:rPr kumimoji="0" lang="en-US"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has ministry in over </a:t>
            </a:r>
            <a:r>
              <a:rPr kumimoji="0" lang="en-US" altLang="en-US" sz="3600" b="1" i="0" u="none" strike="noStrike" kern="1200" cap="none" spc="0" normalizeH="0" baseline="0" noProof="0" dirty="0">
                <a:ln>
                  <a:noFill/>
                </a:ln>
                <a:solidFill>
                  <a:prstClr val="black"/>
                </a:solidFill>
                <a:effectLst/>
                <a:uLnTx/>
                <a:uFillTx/>
                <a:latin typeface="Calibri" panose="020F0502020204030204"/>
                <a:ea typeface="+mn-ea"/>
                <a:cs typeface="+mn-cs"/>
              </a:rPr>
              <a:t>100 countries </a:t>
            </a:r>
            <a:br>
              <a:rPr kumimoji="0" lang="en-US"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in </a:t>
            </a:r>
            <a:r>
              <a:rPr kumimoji="0" lang="en-US" altLang="en-US" sz="3600" b="1" i="0" u="none" strike="noStrike" kern="1200" cap="none" spc="0" normalizeH="0" baseline="0" noProof="0" dirty="0">
                <a:ln>
                  <a:noFill/>
                </a:ln>
                <a:solidFill>
                  <a:prstClr val="black"/>
                </a:solidFill>
                <a:effectLst/>
                <a:uLnTx/>
                <a:uFillTx/>
                <a:latin typeface="Calibri" panose="020F0502020204030204"/>
                <a:ea typeface="+mn-ea"/>
                <a:cs typeface="+mn-cs"/>
              </a:rPr>
              <a:t>six world areas</a:t>
            </a:r>
            <a:r>
              <a:rPr kumimoji="0" lang="en-US"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ct val="0"/>
              </a:spcBef>
              <a:spcAft>
                <a:spcPts val="0"/>
              </a:spcAft>
              <a:buClrTx/>
              <a:buSzTx/>
              <a:buFontTx/>
              <a:buNone/>
              <a:tabLst/>
              <a:defRPr/>
            </a:pPr>
            <a:br>
              <a:rPr kumimoji="0" lang="en-US"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Africa, Asia, Europe, Latin America, </a:t>
            </a:r>
            <a:br>
              <a:rPr kumimoji="0" lang="en-US"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Middle East and North America.</a:t>
            </a:r>
          </a:p>
        </p:txBody>
      </p:sp>
    </p:spTree>
    <p:extLst>
      <p:ext uri="{BB962C8B-B14F-4D97-AF65-F5344CB8AC3E}">
        <p14:creationId xmlns:p14="http://schemas.microsoft.com/office/powerpoint/2010/main" val="108066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6000">
              <a:srgbClr val="DBDBDB"/>
            </a:gs>
            <a:gs pos="68000">
              <a:srgbClr val="A9A9A9"/>
            </a:gs>
            <a:gs pos="100000">
              <a:schemeClr val="accent3">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7ABC72B-496A-FC49-BAA1-F62855F2BC3E}"/>
              </a:ext>
            </a:extLst>
          </p:cNvPr>
          <p:cNvGrpSpPr/>
          <p:nvPr/>
        </p:nvGrpSpPr>
        <p:grpSpPr>
          <a:xfrm>
            <a:off x="0" y="304802"/>
            <a:ext cx="12192000" cy="1142999"/>
            <a:chOff x="-14592" y="304801"/>
            <a:chExt cx="9158592" cy="1142999"/>
          </a:xfrm>
        </p:grpSpPr>
        <p:sp>
          <p:nvSpPr>
            <p:cNvPr id="7" name="Rectangle 6">
              <a:extLst>
                <a:ext uri="{FF2B5EF4-FFF2-40B4-BE49-F238E27FC236}">
                  <a16:creationId xmlns:a16="http://schemas.microsoft.com/office/drawing/2014/main" id="{E4DE1160-9DF8-D649-990F-74EDFC1094BB}"/>
                </a:ext>
              </a:extLst>
            </p:cNvPr>
            <p:cNvSpPr/>
            <p:nvPr/>
          </p:nvSpPr>
          <p:spPr>
            <a:xfrm>
              <a:off x="-14592" y="304801"/>
              <a:ext cx="9158592" cy="1142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2137830-8FC0-A042-A044-6C2FEA7D20D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16278" y="327212"/>
              <a:ext cx="1905000" cy="1120588"/>
            </a:xfrm>
            <a:prstGeom prst="rect">
              <a:avLst/>
            </a:prstGeom>
          </p:spPr>
        </p:pic>
      </p:grpSp>
      <p:graphicFrame>
        <p:nvGraphicFramePr>
          <p:cNvPr id="13" name="Chart 12"/>
          <p:cNvGraphicFramePr/>
          <p:nvPr/>
        </p:nvGraphicFramePr>
        <p:xfrm>
          <a:off x="2545403" y="1505129"/>
          <a:ext cx="7086600" cy="4726894"/>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1509407" y="304801"/>
            <a:ext cx="7024993" cy="1142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p:cNvSpPr txBox="1"/>
          <p:nvPr/>
        </p:nvSpPr>
        <p:spPr>
          <a:xfrm>
            <a:off x="304801" y="247471"/>
            <a:ext cx="8229599"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Worldwide Free Methodist </a:t>
            </a:r>
            <a:b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Membership</a:t>
            </a:r>
          </a:p>
        </p:txBody>
      </p:sp>
    </p:spTree>
    <p:extLst>
      <p:ext uri="{BB962C8B-B14F-4D97-AF65-F5344CB8AC3E}">
        <p14:creationId xmlns:p14="http://schemas.microsoft.com/office/powerpoint/2010/main" val="2834571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7000">
              <a:srgbClr val="DBDBDB"/>
            </a:gs>
            <a:gs pos="73000">
              <a:srgbClr val="A9A9A9"/>
            </a:gs>
            <a:gs pos="100000">
              <a:schemeClr val="accent3">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2" name="TextBox 1"/>
          <p:cNvSpPr txBox="1"/>
          <p:nvPr/>
        </p:nvSpPr>
        <p:spPr>
          <a:xfrm>
            <a:off x="2438400" y="2784999"/>
            <a:ext cx="7315199" cy="212365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a:ln>
                  <a:noFill/>
                </a:ln>
                <a:solidFill>
                  <a:prstClr val="black"/>
                </a:solidFill>
                <a:effectLst/>
                <a:uLnTx/>
                <a:uFillTx/>
                <a:latin typeface="Calibri" panose="020F0502020204030204"/>
                <a:ea typeface="+mn-ea"/>
                <a:cs typeface="+mn-cs"/>
              </a:rPr>
              <a:t>Total worldwide </a:t>
            </a:r>
            <a:br>
              <a:rPr kumimoji="0" lang="en-US" altLang="en-US"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altLang="en-US" sz="4400" b="0" i="0" u="none" strike="noStrike" kern="1200" cap="none" spc="0" normalizeH="0" baseline="0" noProof="0" dirty="0">
                <a:ln>
                  <a:noFill/>
                </a:ln>
                <a:solidFill>
                  <a:prstClr val="black"/>
                </a:solidFill>
                <a:effectLst/>
                <a:uLnTx/>
                <a:uFillTx/>
                <a:latin typeface="Calibri" panose="020F0502020204030204"/>
                <a:ea typeface="+mn-ea"/>
                <a:cs typeface="+mn-cs"/>
              </a:rPr>
              <a:t>Free Methodist membership </a:t>
            </a:r>
            <a:br>
              <a:rPr kumimoji="0" lang="en-US" altLang="en-US"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altLang="en-US" sz="4400" b="0" i="0" u="none" strike="noStrike" kern="1200" cap="none" spc="0" normalizeH="0" baseline="0" noProof="0" dirty="0">
                <a:ln>
                  <a:noFill/>
                </a:ln>
                <a:solidFill>
                  <a:prstClr val="black"/>
                </a:solidFill>
                <a:effectLst/>
                <a:uLnTx/>
                <a:uFillTx/>
                <a:latin typeface="Calibri" panose="020F0502020204030204"/>
                <a:ea typeface="+mn-ea"/>
                <a:cs typeface="+mn-cs"/>
              </a:rPr>
              <a:t>is over </a:t>
            </a:r>
            <a:r>
              <a:rPr kumimoji="0" lang="en-US" altLang="en-US" sz="4400" b="1" i="0" u="none" strike="noStrike" kern="1200" cap="none" spc="0" normalizeH="0" baseline="0" noProof="0" dirty="0">
                <a:ln>
                  <a:noFill/>
                </a:ln>
                <a:solidFill>
                  <a:prstClr val="black"/>
                </a:solidFill>
                <a:effectLst/>
                <a:uLnTx/>
                <a:uFillTx/>
                <a:latin typeface="Calibri" panose="020F0502020204030204"/>
                <a:ea typeface="+mn-ea"/>
                <a:cs typeface="+mn-cs"/>
              </a:rPr>
              <a:t>1.7 million</a:t>
            </a:r>
            <a:r>
              <a:rPr kumimoji="0" lang="en-US" altLang="en-US" sz="4400" b="0" i="0" u="none" strike="noStrike" kern="1200" cap="none" spc="0" normalizeH="0" baseline="0" noProof="0" dirty="0">
                <a:ln>
                  <a:noFill/>
                </a:ln>
                <a:solidFill>
                  <a:prstClr val="black"/>
                </a:solidFill>
                <a:effectLst/>
                <a:uLnTx/>
                <a:uFillTx/>
                <a:latin typeface="Calibri" panose="020F0502020204030204"/>
                <a:ea typeface="+mn-ea"/>
                <a:cs typeface="+mn-cs"/>
              </a:rPr>
              <a:t>. (2025)</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636FC901-0B96-154C-A8EF-E39F0CFE6670}"/>
              </a:ext>
            </a:extLst>
          </p:cNvPr>
          <p:cNvGrpSpPr/>
          <p:nvPr/>
        </p:nvGrpSpPr>
        <p:grpSpPr>
          <a:xfrm>
            <a:off x="0" y="304800"/>
            <a:ext cx="12192000" cy="1142999"/>
            <a:chOff x="-14592" y="304801"/>
            <a:chExt cx="9158592" cy="1142999"/>
          </a:xfrm>
        </p:grpSpPr>
        <p:sp>
          <p:nvSpPr>
            <p:cNvPr id="10" name="Rectangle 9">
              <a:extLst>
                <a:ext uri="{FF2B5EF4-FFF2-40B4-BE49-F238E27FC236}">
                  <a16:creationId xmlns:a16="http://schemas.microsoft.com/office/drawing/2014/main" id="{4620B771-1DAF-634B-8644-CCFDEDFEDFE1}"/>
                </a:ext>
              </a:extLst>
            </p:cNvPr>
            <p:cNvSpPr/>
            <p:nvPr/>
          </p:nvSpPr>
          <p:spPr>
            <a:xfrm>
              <a:off x="-14592" y="304801"/>
              <a:ext cx="9158592" cy="1142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9C292573-5179-CD42-87C5-090280D4325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16278" y="327212"/>
              <a:ext cx="1905000" cy="1120588"/>
            </a:xfrm>
            <a:prstGeom prst="rect">
              <a:avLst/>
            </a:prstGeom>
          </p:spPr>
        </p:pic>
      </p:gr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118395">
            <a:off x="678024" y="299123"/>
            <a:ext cx="3535346" cy="2651509"/>
          </a:xfrm>
          <a:prstGeom prst="rect">
            <a:avLst/>
          </a:prstGeom>
          <a:effectLst>
            <a:softEdge rad="254000"/>
          </a:effectLst>
        </p:spPr>
      </p:pic>
    </p:spTree>
    <p:extLst>
      <p:ext uri="{BB962C8B-B14F-4D97-AF65-F5344CB8AC3E}">
        <p14:creationId xmlns:p14="http://schemas.microsoft.com/office/powerpoint/2010/main" val="26411879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9328</TotalTime>
  <Words>2342</Words>
  <Application>Microsoft Macintosh PowerPoint</Application>
  <PresentationFormat>Widescreen</PresentationFormat>
  <Paragraphs>234</Paragraphs>
  <Slides>40</Slides>
  <Notes>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40</vt:i4>
      </vt:variant>
    </vt:vector>
  </HeadingPairs>
  <TitlesOfParts>
    <vt:vector size="53" baseType="lpstr">
      <vt:lpstr>Arial</vt:lpstr>
      <vt:lpstr>Avenir Book</vt:lpstr>
      <vt:lpstr>Be Vietnam</vt:lpstr>
      <vt:lpstr>Be Vietnam Ultra-Bold</vt:lpstr>
      <vt:lpstr>Calibri</vt:lpstr>
      <vt:lpstr>Calibri Light</vt:lpstr>
      <vt:lpstr>Good Karma Smooth Wide Upright</vt:lpstr>
      <vt:lpstr>inherit</vt:lpstr>
      <vt:lpstr>KESSEL105-BOOK</vt:lpstr>
      <vt:lpstr>Roxborough CF</vt:lpstr>
      <vt:lpstr>Office Theme</vt:lpstr>
      <vt:lpstr>1_Office Theme</vt:lpstr>
      <vt:lpstr>2_Office Theme</vt:lpstr>
      <vt:lpstr>PowerPoint Presentation</vt:lpstr>
      <vt:lpstr>Free Methodist</vt:lpstr>
      <vt:lpstr>PowerPoint Presentation</vt:lpstr>
      <vt:lpstr>PowerPoint Presentation</vt:lpstr>
      <vt:lpstr>Early Free Methodism</vt:lpstr>
      <vt:lpstr>PowerPoint Presentation</vt:lpstr>
      <vt:lpstr>PowerPoint Presentation</vt:lpstr>
      <vt:lpstr>PowerPoint Presentation</vt:lpstr>
      <vt:lpstr>PowerPoint Presentation</vt:lpstr>
      <vt:lpstr>PowerPoint Presentation</vt:lpstr>
      <vt:lpstr>Our Values and Culture</vt:lpstr>
      <vt:lpstr>The Free Methodist Way</vt:lpstr>
      <vt:lpstr>PowerPoint Presentation</vt:lpstr>
      <vt:lpstr>Christ-Compelled Multiplication</vt:lpstr>
      <vt:lpstr>There are two BIG CHALLENGES facing church planting today in Europe</vt:lpstr>
      <vt:lpstr>There are two BIG CHALLENGES facing church planting today in Europe</vt:lpstr>
      <vt:lpstr>Kingdom Multiplication </vt:lpstr>
      <vt:lpstr>Kingdom Multiplication </vt:lpstr>
      <vt:lpstr>Kingdom Multiplication </vt:lpstr>
      <vt:lpstr>Kingdom Multiplication </vt:lpstr>
      <vt:lpstr>Free Methodist</vt:lpstr>
      <vt:lpstr>Historical Heritage and Perspective</vt:lpstr>
      <vt:lpstr>Historical Heritage and Perspective</vt:lpstr>
      <vt:lpstr>PowerPoint Presentation</vt:lpstr>
      <vt:lpstr>General Organization ¶200  </vt:lpstr>
      <vt:lpstr>Organization</vt:lpstr>
      <vt:lpstr>Organization</vt:lpstr>
      <vt:lpstr>Organization</vt:lpstr>
      <vt:lpstr>Free Methodist</vt:lpstr>
      <vt:lpstr>Provisional Annual Conferences of Mission Origin</vt:lpstr>
      <vt:lpstr>Organizational Structure</vt:lpstr>
      <vt:lpstr>Organizational Structure</vt:lpstr>
      <vt:lpstr>Organizational Structure</vt:lpstr>
      <vt:lpstr>Organizational Structure</vt:lpstr>
      <vt:lpstr>Free Methodist</vt:lpstr>
      <vt:lpstr>Multiplication Mindset </vt:lpstr>
      <vt:lpstr>PowerPoint Presentation</vt:lpstr>
      <vt:lpstr>PowerPoint Presentation</vt:lpstr>
      <vt:lpstr>PowerPoint Presentation</vt:lpstr>
      <vt:lpstr>Free Methodist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 methodism</dc:title>
  <dc:creator>Josh Fajardo</dc:creator>
  <cp:lastModifiedBy>Paulo Bettiol</cp:lastModifiedBy>
  <cp:revision>136</cp:revision>
  <dcterms:created xsi:type="dcterms:W3CDTF">2025-09-29T09:38:57Z</dcterms:created>
  <dcterms:modified xsi:type="dcterms:W3CDTF">2026-05-08T17:36:48Z</dcterms:modified>
</cp:coreProperties>
</file>