
<file path=[Content_Types].xml><?xml version="1.0" encoding="utf-8"?>
<Types xmlns="http://schemas.openxmlformats.org/package/2006/content-types">
  <Default Extension="bmp" ContentType="image/bmp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12192000" cy="6858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9000" y="1587500"/>
            <a:ext cx="10401300" cy="14541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466">
                <a:solidFill>
                  <a:srgbClr val="FFFFFF"/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FFFFFF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219200" y="685800"/>
            <a:ext cx="9753600" cy="54864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733">
                <a:solidFill>
                  <a:srgbClr val="000000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219200" y="685800"/>
            <a:ext cx="9753600" cy="54864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733">
                <a:solidFill>
                  <a:srgbClr val="000000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219200" y="685800"/>
            <a:ext cx="9753600" cy="54864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733">
                <a:solidFill>
                  <a:srgbClr val="000000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219200" y="685800"/>
            <a:ext cx="9753600" cy="54864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3733">
                <a:solidFill>
                  <a:srgbClr val="000000"/>
                </a:solidFill>
              </a:defRPr>
            </a:lvl1pPr>
          </a:lstStyle>
          <a:p>
            <a:pPr algn="l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endParaRPr/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ide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9000" y="1587499"/>
            <a:ext cx="10401300" cy="3094669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Autofit/>
          </a:bodyPr>
          <a:lstStyle>
            <a:lvl1pPr algn="ctr">
              <a:defRPr sz="466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sz="85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CARMEN CHRISTI &amp; MARK 15 -16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CARMEN CHRISTI IN MARK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90829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10000"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JESUS - SELF EMPTYING AND HUMILITY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550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As soon as it was morning, having held a meeting with the elders, scribes, and the whole Sanhedrin, the chief priests tied Jesus up, led him away, and handed him over to Pilate.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15:1–5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3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So Pilate asked him, “Are you the king of the Jews?” He answered him, “You say so.”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4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15:1–5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5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6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And the chief priests accused him of many things.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7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15:1–5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8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9"/>
          </p:nvPr>
        </p:nvSpPr>
        <p:spPr>
          <a:xfrm>
            <a:off x="1193800" y="787399"/>
            <a:ext cx="9804400" cy="4082056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00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 dirty="0">
                <a:solidFill>
                  <a:srgbClr val="111111"/>
                </a:solidFill>
              </a:rPr>
              <a:t>Pilate questioned him again, “Aren’t you going to answer? Look how many things they are accusing you of!”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0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15:1–5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1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12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But Jesus still did not answer, and so Pilate was amazed.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3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15:1–5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4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1586429"/>
            <a:ext cx="10433050" cy="2014021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lnSpcReduction="10000"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JESUS - GOD ON THE CROSS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When it was noon, darkness came over the whole land until three in the afternoon.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15:33–37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3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And at three Jesus cried out with a loud voice, “Eloi, Eloi, lemá sabachtháni?” which is translated, “My God, my God, why have you abandoned me?”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4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15:33–37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5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6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When some of those standing there heard this, they said, “See, he’s calling for Elijah.”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7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15:33–37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8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9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Someone ran and filled a sponge with sour wine, fixed it on a stick, offered him a drink, and said, “Let’s see if Elijah comes to take him down.”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0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15:33–37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1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12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Jesus let out a loud cry and breathed his last.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3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15:33–37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4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he humbled himself by becoming obedient to the point of death— even to death on a cross.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2:8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8773" b="0" dirty="0">
                <a:solidFill>
                  <a:srgbClr val="111111"/>
                </a:solidFill>
              </a:rPr>
              <a:t>NAILS DID NOT KEEP CHRIST ON THE CROSS, LOVE DID.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He comforts us in all our troubles so that we can comfort others. When they are troubled, we will be able to give them the same comfort God has given us.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2 Corinthians 1:4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NLT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550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r>
              <a:rPr lang="en-US" sz="8773" b="0" dirty="0">
                <a:solidFill>
                  <a:srgbClr val="111111"/>
                </a:solidFill>
              </a:rPr>
              <a:t>God Whispers To Us In Our Pleasures, Speaks In Our Conscience, But Shouts In Our Pains: It Is His Megaphone To Rouse A Deaf World. </a:t>
            </a:r>
          </a:p>
          <a:p>
            <a:r>
              <a:rPr lang="en-US" sz="8773" b="0" dirty="0">
                <a:solidFill>
                  <a:srgbClr val="111111"/>
                </a:solidFill>
              </a:rPr>
              <a:t>- CS Lewis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1641513"/>
            <a:ext cx="10433050" cy="1958937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10000"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JESUS - RAISED AND EXALTED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“Don’t be alarmed,” he told them. “You are looking for Jesus of Nazareth, who was crucified. He has risen! He is not here. See the place where they put him.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16:6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who, existing in the form of God, did not consider equality with God as something to be exploited.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For this reason God highly exalted him and gave him the name that is above every name,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2:9–10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3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so that at the name of Jesus every knee will bow— in heaven and on earth and under the earth—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4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2:9–10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5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8773" b="0" dirty="0">
                <a:solidFill>
                  <a:srgbClr val="111111"/>
                </a:solidFill>
              </a:rPr>
              <a:t>LOVE HELD JESUS ON THE CROSS AND LOVE RAISED HIM UP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1707614"/>
            <a:ext cx="10433050" cy="1892836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10000"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JESUS - THE NAME WORTH REPEATING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00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But go, tell his disciples and Peter, ‘He is going ahead of you to Galilee; you will see him there just as he told you.’ ”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Mark 16:7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and every tongue will confess that Jesus Christ is Lord, to the glory of God the Father.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2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8773" b="0" dirty="0">
                <a:solidFill>
                  <a:srgbClr val="111111"/>
                </a:solidFill>
              </a:rPr>
              <a:t>WE NOW GET TO GO TELL EVERYONE ABOUT THIS AMAZING NEWS.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1773716"/>
            <a:ext cx="10433050" cy="1826734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JESUS - OUR NEW LIFE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3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6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Instead he emptied himself by assuming the form of a servant, taking on the likeness of humanity. And when he had come as a man,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4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5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85000" lnSpcReduction="1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8773" b="0" dirty="0">
                <a:solidFill>
                  <a:srgbClr val="111111"/>
                </a:solidFill>
              </a:rPr>
              <a:t>EVERYTHING WE NEED IS BOUND UP IN THE RESURRECTED JESUS.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7C33FC-FE3F-B0CF-24C5-694D67FD8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>
            <a:extLst>
              <a:ext uri="{FF2B5EF4-FFF2-40B4-BE49-F238E27FC236}">
                <a16:creationId xmlns:a16="http://schemas.microsoft.com/office/drawing/2014/main" id="{6AD4900C-E441-19E8-0B15-3EA491988F7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193800" y="677231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92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u="sng" dirty="0"/>
              <a:t>FAITH IN ACTION</a:t>
            </a:r>
            <a:r>
              <a:rPr lang="en-US" dirty="0"/>
              <a:t>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JESUS’ OBEDIENCE GIVES US LIFE</a:t>
            </a:r>
            <a:endParaRPr lang="en-US" sz="8773" b="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63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6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he humbled himself by becoming obedient to the point of death— even to death on a cross.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7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8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9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For this reason God highly exalted him and gave him the name that is above every name,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0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1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12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so that at the name of Jesus every knee will bow— in heaven and on earth and under the earth—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3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4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 idx="15"/>
          </p:nvPr>
        </p:nvSpPr>
        <p:spPr>
          <a:xfrm>
            <a:off x="1193800" y="787399"/>
            <a:ext cx="9804400" cy="4419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ctr">
            <a:normAutofit fontScale="77500" lnSpcReduction="20000"/>
          </a:bodyPr>
          <a:lstStyle>
            <a:lvl1pPr algn="l">
              <a:defRPr sz="8773">
                <a:solidFill>
                  <a:srgbClr val="111111"/>
                </a:solidFill>
              </a:defRPr>
            </a:lvl1pPr>
          </a:lstStyle>
          <a:p>
            <a:pPr algn="l"/>
            <a:r>
              <a:rPr sz="8773" b="0">
                <a:solidFill>
                  <a:srgbClr val="111111"/>
                </a:solidFill>
              </a:rPr>
              <a:t>and every tongue will confess that Jesus Christ is Lord, to the glory of God the Father.</a:t>
            </a:r>
          </a:p>
        </p:txBody>
      </p:sp>
      <p:sp>
        <p:nvSpPr>
          <p:cNvPr id="3" name="New Shape"/>
          <p:cNvSpPr>
            <a:spLocks noGrp="1"/>
          </p:cNvSpPr>
          <p:nvPr>
            <p:ph type="body" idx="16"/>
          </p:nvPr>
        </p:nvSpPr>
        <p:spPr>
          <a:xfrm>
            <a:off x="901699" y="5429250"/>
            <a:ext cx="8807450" cy="6540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 lnSpcReduction="20000"/>
          </a:bodyPr>
          <a:lstStyle>
            <a:lvl1pPr algn="l">
              <a:defRPr sz="4900">
                <a:solidFill>
                  <a:srgbClr val="111111"/>
                </a:solidFill>
              </a:defRPr>
            </a:lvl1pPr>
          </a:lstStyle>
          <a:p>
            <a:pPr algn="l"/>
            <a:r>
              <a:rPr sz="4900" b="0">
                <a:solidFill>
                  <a:srgbClr val="111111"/>
                </a:solidFill>
              </a:rPr>
              <a:t>Philippians 2:6–11</a:t>
            </a:r>
          </a:p>
        </p:txBody>
      </p:sp>
      <p:sp>
        <p:nvSpPr>
          <p:cNvPr id="4" name="New Shape"/>
          <p:cNvSpPr>
            <a:spLocks noGrp="1"/>
          </p:cNvSpPr>
          <p:nvPr>
            <p:ph type="body" idx="17"/>
          </p:nvPr>
        </p:nvSpPr>
        <p:spPr>
          <a:xfrm>
            <a:off x="933450" y="6178550"/>
            <a:ext cx="787400" cy="57785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 fontScale="92500"/>
          </a:bodyPr>
          <a:lstStyle>
            <a:lvl1pPr algn="r">
              <a:defRPr sz="2613">
                <a:solidFill>
                  <a:srgbClr val="111111"/>
                </a:solidFill>
              </a:defRPr>
            </a:lvl1pPr>
          </a:lstStyle>
          <a:p>
            <a:pPr algn="r"/>
            <a:r>
              <a:rPr sz="2613" b="0">
                <a:solidFill>
                  <a:srgbClr val="111111"/>
                </a:solidFill>
              </a:rPr>
              <a:t>CSB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>
            <a:spLocks noGrp="1"/>
          </p:cNvSpPr>
          <p:nvPr>
            <p:ph type="body"/>
          </p:nvPr>
        </p:nvSpPr>
        <p:spPr>
          <a:xfrm>
            <a:off x="882649" y="2101850"/>
            <a:ext cx="10433050" cy="1498600"/>
          </a:xfrm>
          <a:prstGeom prst="rect">
            <a:avLst/>
          </a:prstGeom>
          <a:noFill/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>
              <a:shade val="50000"/>
            </a:schemeClr>
          </a:fillRef>
          <a:effectRef idx="0">
            <a:schemeClr val="accent1">
              <a:shade val="50000"/>
            </a:schemeClr>
          </a:effectRef>
          <a:fontRef idx="major">
            <a:schemeClr val="lt1"/>
          </a:fontRef>
        </p:style>
        <p:txBody>
          <a:bodyPr anchor="b">
            <a:normAutofit/>
          </a:bodyPr>
          <a:lstStyle>
            <a:lvl1pPr algn="ctr">
              <a:defRPr sz="6813">
                <a:solidFill>
                  <a:srgbClr val="111111"/>
                </a:solidFill>
              </a:defRPr>
            </a:lvl1pPr>
          </a:lstStyle>
          <a:p>
            <a:pPr algn="ctr"/>
            <a:r>
              <a:rPr lang="en-US" sz="6813" b="0" dirty="0">
                <a:solidFill>
                  <a:srgbClr val="111111"/>
                </a:solidFill>
              </a:rPr>
              <a:t>EUTHEŌS</a:t>
            </a:r>
            <a:endParaRPr sz="6813" b="0" dirty="0">
              <a:solidFill>
                <a:srgbClr val="11111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734</Words>
  <Application>Microsoft Macintosh PowerPoint</Application>
  <PresentationFormat>Widescreen</PresentationFormat>
  <Paragraphs>86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Michael Farley</cp:lastModifiedBy>
  <cp:revision>1</cp:revision>
  <dcterms:modified xsi:type="dcterms:W3CDTF">2026-08-06T14:31:05Z</dcterms:modified>
</cp:coreProperties>
</file>