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315" r:id="rId3"/>
    <p:sldId id="313" r:id="rId4"/>
    <p:sldId id="316" r:id="rId5"/>
    <p:sldId id="318" r:id="rId6"/>
    <p:sldId id="322" r:id="rId7"/>
    <p:sldId id="309" r:id="rId8"/>
    <p:sldId id="320" r:id="rId9"/>
    <p:sldId id="319" r:id="rId10"/>
    <p:sldId id="321" r:id="rId11"/>
    <p:sldId id="323" r:id="rId12"/>
    <p:sldId id="325" r:id="rId13"/>
    <p:sldId id="275" r:id="rId14"/>
    <p:sldId id="324" r:id="rId15"/>
    <p:sldId id="326" r:id="rId16"/>
    <p:sldId id="317" r:id="rId17"/>
    <p:sldId id="327" r:id="rId18"/>
    <p:sldId id="285" r:id="rId19"/>
    <p:sldId id="328"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1"/>
    <p:restoredTop sz="70943"/>
  </p:normalViewPr>
  <p:slideViewPr>
    <p:cSldViewPr snapToGrid="0" snapToObjects="1">
      <p:cViewPr varScale="1">
        <p:scale>
          <a:sx n="77" d="100"/>
          <a:sy n="77" d="100"/>
        </p:scale>
        <p:origin x="264" y="18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1D0DB-855D-EA4F-9175-0705B9BD6E25}" type="datetimeFigureOut">
              <a:rPr lang="en-US" smtClean="0"/>
              <a:t>2/27/21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E20C-5B7B-3D46-A9B8-390835D6130C}" type="slidenum">
              <a:rPr lang="en-US" smtClean="0"/>
              <a:t>‹#›</a:t>
            </a:fld>
            <a:endParaRPr lang="en-US"/>
          </a:p>
        </p:txBody>
      </p:sp>
    </p:spTree>
    <p:extLst>
      <p:ext uri="{BB962C8B-B14F-4D97-AF65-F5344CB8AC3E}">
        <p14:creationId xmlns:p14="http://schemas.microsoft.com/office/powerpoint/2010/main" val="372368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Resilient Faith</a:t>
            </a:r>
            <a:r>
              <a:rPr lang="en-US" sz="1200" b="0" i="0" u="none" strike="noStrike" kern="1200" dirty="0">
                <a:solidFill>
                  <a:schemeClr val="tx1"/>
                </a:solidFill>
                <a:effectLst/>
                <a:latin typeface="+mn-lt"/>
                <a:ea typeface="+mn-ea"/>
                <a:cs typeface="+mn-cs"/>
              </a:rPr>
              <a:t>. That’s the title of our Lent 2021 sermon series. In this series we are exploring what it looks like to deepen our trust in Christ and grow our faith to withstand the trials, challenges, and storms of life; to develop the grit, adaptability, and resilience of our Lord Jesus. </a:t>
            </a:r>
            <a:endParaRPr lang="en-US" dirty="0"/>
          </a:p>
          <a:p>
            <a:endParaRPr lang="en-US" dirty="0"/>
          </a:p>
          <a:p>
            <a:r>
              <a:rPr lang="en-US" dirty="0"/>
              <a:t>Last Sunday we began our series by looking at some of the metaphors that the Scriptures use to describe how God shapes us and our faith through trials and hardships. Metaphors like metallurgy (purifying gold), forging metals with fire, clay in the hands of the potter, and the wilderness, which is what Jesus experienced out in the desert, and what we give attention to during Lent. Therefore, I invited us to see and embrace our own wilderness as an opportunity to build character, grow our endurance, and thrive on the other side.</a:t>
            </a:r>
          </a:p>
          <a:p>
            <a:endParaRPr lang="en-US" dirty="0"/>
          </a:p>
          <a:p>
            <a:r>
              <a:rPr lang="en-US" dirty="0"/>
              <a:t>In the first sermon we began with Mark’s version of Jesus being tested in the wilderness. This morning I’d like to remain in the wilderness with Jesus, but look at Matthew’s account in a message I’ve entitled, </a:t>
            </a:r>
            <a:r>
              <a:rPr lang="en-US" i="1" dirty="0"/>
              <a:t>Resistance Builds Resilience</a:t>
            </a:r>
            <a:r>
              <a:rPr lang="en-US" dirty="0"/>
              <a:t>. You can turn to Matthew 4:1-11 if you like and read along with me, or you can just listen as I read it. Matthew 4, beginning with verse 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a:t>
            </a:fld>
            <a:endParaRPr lang="en-US"/>
          </a:p>
        </p:txBody>
      </p:sp>
    </p:spTree>
    <p:extLst>
      <p:ext uri="{BB962C8B-B14F-4D97-AF65-F5344CB8AC3E}">
        <p14:creationId xmlns:p14="http://schemas.microsoft.com/office/powerpoint/2010/main" val="398403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save our faith,” church, we must join the resistance. And I think there are several ways that we can live lives of resistance—i.e., build resistance into our lives so that resistance can build resilience.</a:t>
            </a:r>
          </a:p>
          <a:p>
            <a:endParaRPr lang="en-US" dirty="0"/>
          </a:p>
          <a:p>
            <a:r>
              <a:rPr lang="en-US" dirty="0"/>
              <a:t>Think about this with me. Based on the life of Christ and what we observe from the NT, here are three basic things we can do to resist evil and build resilient faith.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10</a:t>
            </a:fld>
            <a:endParaRPr lang="en-US"/>
          </a:p>
        </p:txBody>
      </p:sp>
    </p:spTree>
    <p:extLst>
      <p:ext uri="{BB962C8B-B14F-4D97-AF65-F5344CB8AC3E}">
        <p14:creationId xmlns:p14="http://schemas.microsoft.com/office/powerpoint/2010/main" val="324737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4E20C-5B7B-3D46-A9B8-390835D6130C}" type="slidenum">
              <a:rPr lang="en-US" smtClean="0"/>
              <a:t>11</a:t>
            </a:fld>
            <a:endParaRPr lang="en-US"/>
          </a:p>
        </p:txBody>
      </p:sp>
    </p:spTree>
    <p:extLst>
      <p:ext uri="{BB962C8B-B14F-4D97-AF65-F5344CB8AC3E}">
        <p14:creationId xmlns:p14="http://schemas.microsoft.com/office/powerpoint/2010/main" val="139889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functional definition of religion that we’ve been using here at Grantham:</a:t>
            </a:r>
          </a:p>
          <a:p>
            <a:r>
              <a:rPr lang="en-US" dirty="0"/>
              <a:t>[NEXT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12</a:t>
            </a:fld>
            <a:endParaRPr lang="en-US"/>
          </a:p>
        </p:txBody>
      </p:sp>
    </p:spTree>
    <p:extLst>
      <p:ext uri="{BB962C8B-B14F-4D97-AF65-F5344CB8AC3E}">
        <p14:creationId xmlns:p14="http://schemas.microsoft.com/office/powerpoint/2010/main" val="396688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 COMMENT]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I’ve said before, God doesn’t need our religion, we do! We are liturgical beings. We are a product of ritual formation. What we think about constantly, what we do over and over again (our habits) are what shape us, for better or for worse. Jesus knew this, which is why he wasn’t just spiritual, he was also religious.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was he religious? Well, think about it… [NEXT SLIDE]</a:t>
            </a:r>
          </a:p>
        </p:txBody>
      </p:sp>
      <p:sp>
        <p:nvSpPr>
          <p:cNvPr id="4" name="Slide Number Placeholder 3"/>
          <p:cNvSpPr>
            <a:spLocks noGrp="1"/>
          </p:cNvSpPr>
          <p:nvPr>
            <p:ph type="sldNum" sz="quarter" idx="5"/>
          </p:nvPr>
        </p:nvSpPr>
        <p:spPr/>
        <p:txBody>
          <a:bodyPr/>
          <a:lstStyle/>
          <a:p>
            <a:fld id="{997BC723-F0AB-6042-A6D1-DDB06E22D450}" type="slidenum">
              <a:rPr lang="en-US" smtClean="0"/>
              <a:t>13</a:t>
            </a:fld>
            <a:endParaRPr lang="en-US"/>
          </a:p>
        </p:txBody>
      </p:sp>
    </p:spTree>
    <p:extLst>
      <p:ext uri="{BB962C8B-B14F-4D97-AF65-F5344CB8AC3E}">
        <p14:creationId xmlns:p14="http://schemas.microsoft.com/office/powerpoint/2010/main" val="360309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r>
              <a:rPr lang="en-US" dirty="0"/>
              <a:t>Why do we want to be more religious and not less? Because that’s the example Jesus gave us. And it’s clear that his religious routines were part of his resistance to evil and the competing liturgies of the world.</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70CA0280-AF19-6D45-8FD6-6DAF30190EF2}" type="slidenum">
              <a:rPr lang="en-US" smtClean="0"/>
              <a:t>14</a:t>
            </a:fld>
            <a:endParaRPr lang="en-US"/>
          </a:p>
        </p:txBody>
      </p:sp>
    </p:spTree>
    <p:extLst>
      <p:ext uri="{BB962C8B-B14F-4D97-AF65-F5344CB8AC3E}">
        <p14:creationId xmlns:p14="http://schemas.microsoft.com/office/powerpoint/2010/main" val="838724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shows us this in response to Satan in the wilderness. With each temptation, Christ had a “no” response in the form of a memorized verse of Scripture. Don’t miss that. When temptation came to Jesus, and the devil was lurking in Jesus’ thoughts as he was weak and vulnerable from fasting in isolation, the Lord had so saturated his mind in God’s truth that it immediately came to mind when he was tested. And in that recitation of God’s inspired words, Jesus said “No!” and closed the doors and the windows that the enemy attempted to climb in through to make himself at home.</a:t>
            </a:r>
          </a:p>
          <a:p>
            <a:endParaRPr lang="en-US" sz="1200" kern="1200" dirty="0">
              <a:solidFill>
                <a:schemeClr val="tx1"/>
              </a:solidFill>
              <a:effectLst/>
              <a:latin typeface="+mn-lt"/>
              <a:ea typeface="+mn-ea"/>
              <a:cs typeface="+mn-cs"/>
            </a:endParaRPr>
          </a:p>
          <a:p>
            <a:r>
              <a:rPr lang="en-US" dirty="0"/>
              <a:t>It reminds me of 1 Peter 5:8-10 that says…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15</a:t>
            </a:fld>
            <a:endParaRPr lang="en-US"/>
          </a:p>
        </p:txBody>
      </p:sp>
    </p:spTree>
    <p:extLst>
      <p:ext uri="{BB962C8B-B14F-4D97-AF65-F5344CB8AC3E}">
        <p14:creationId xmlns:p14="http://schemas.microsoft.com/office/powerpoint/2010/main" val="313559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a:t>
            </a:r>
          </a:p>
          <a:p>
            <a:r>
              <a:rPr lang="en-US" sz="1200" kern="1200" dirty="0">
                <a:solidFill>
                  <a:schemeClr val="tx1"/>
                </a:solidFill>
                <a:effectLst/>
                <a:latin typeface="+mn-lt"/>
                <a:ea typeface="+mn-ea"/>
                <a:cs typeface="+mn-cs"/>
              </a:rPr>
              <a:t>Just as the angels came and attended Jesus—comforting him at the end of his trial. The Lord will do the same for you. But you must resist and overcome with the grace God gives you. As the Apostle Paul said to the Corinthians, “God is faithful; he will not let you be tempted beyond what you can bear. But when you are tempted, he will also provide a way out so that you can endure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finally…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16</a:t>
            </a:fld>
            <a:endParaRPr lang="en-US"/>
          </a:p>
        </p:txBody>
      </p:sp>
    </p:spTree>
    <p:extLst>
      <p:ext uri="{BB962C8B-B14F-4D97-AF65-F5344CB8AC3E}">
        <p14:creationId xmlns:p14="http://schemas.microsoft.com/office/powerpoint/2010/main" val="223500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Folks, I believe that many Christians do not pray as passionately as they could because they don’t see how it could make any significant difference in their lives. For many, prayer is just some self-help, therapeutic, mind-calming spiritual practice. But as we’ve heard today, it’s much more than that for the Christian.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get to shape the future with our prayers. We get to choose our own adventure with our prayers. We have the opportunity to join with God in bringing the Kingdom with our prayers. And we have a spiritual weapon in prayer. Jesus understood this. That’s why he prayed all the time. As we can see from the gospels…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17</a:t>
            </a:fld>
            <a:endParaRPr lang="en-US"/>
          </a:p>
        </p:txBody>
      </p:sp>
    </p:spTree>
    <p:extLst>
      <p:ext uri="{BB962C8B-B14F-4D97-AF65-F5344CB8AC3E}">
        <p14:creationId xmlns:p14="http://schemas.microsoft.com/office/powerpoint/2010/main" val="386414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 invites us to do the same.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 see, like soldiers on the frontlines taking fire from the enemy and calling for airstrikes from on-high, we are soldiers of the cross. We are followers of the Lamb who defeated the devil with two sticks. And we believe that o</a:t>
            </a:r>
            <a:r>
              <a:rPr lang="en-US" sz="1200" kern="1200" dirty="0">
                <a:solidFill>
                  <a:schemeClr val="tx1"/>
                </a:solidFill>
                <a:effectLst/>
                <a:latin typeface="+mn-lt"/>
                <a:ea typeface="+mn-ea"/>
                <a:cs typeface="+mn-cs"/>
              </a:rPr>
              <a:t>ur impulse to fight should be exercised in prayer. Why? Because when we pray, things change. And when we don’t pray, they don’t. That is why Paul closes his thoughts on putting on the armor of God and fighting the spiritual battle with these words:  [NEXT SLIDE]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70CA0280-AF19-6D45-8FD6-6DAF30190EF2}" type="slidenum">
              <a:rPr lang="en-US" smtClean="0"/>
              <a:t>18</a:t>
            </a:fld>
            <a:endParaRPr lang="en-US"/>
          </a:p>
        </p:txBody>
      </p:sp>
    </p:spTree>
    <p:extLst>
      <p:ext uri="{BB962C8B-B14F-4D97-AF65-F5344CB8AC3E}">
        <p14:creationId xmlns:p14="http://schemas.microsoft.com/office/powerpoint/2010/main" val="1020383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Church, as we bring this message to a close and respond to what we’ve heard, I want to invite you to ask yourself: </a:t>
            </a:r>
            <a:r>
              <a:rPr lang="en-US" b="1" i="1" dirty="0">
                <a:solidFill>
                  <a:schemeClr val="tx1"/>
                </a:solidFill>
              </a:rPr>
              <a:t>What ways do you need to be more intentional in prayer against the enemy?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Your personal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Your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Our church family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Our neighbors and enemies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Our country and our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Friends, do you want a resilient faith? Do you want a resilient church? Then let’s use prayer as a spiritual weapon and a tool of resistance that will build resilience in us, and prompt angels to come to our 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James said, humble yourself before God. You can’t do this on your own. Grantham can’t be what God has called her to be on our own. So humble yourself. Resist the evil one. Draw near to God, and he will draw near to you. And to our church. For the glory of his Kingdom. Amen.</a:t>
            </a:r>
          </a:p>
        </p:txBody>
      </p:sp>
      <p:sp>
        <p:nvSpPr>
          <p:cNvPr id="4" name="Slide Number Placeholder 3"/>
          <p:cNvSpPr>
            <a:spLocks noGrp="1"/>
          </p:cNvSpPr>
          <p:nvPr>
            <p:ph type="sldNum" sz="quarter" idx="5"/>
          </p:nvPr>
        </p:nvSpPr>
        <p:spPr/>
        <p:txBody>
          <a:bodyPr/>
          <a:lstStyle/>
          <a:p>
            <a:fld id="{4FB50B3E-8DA7-9641-9A98-812B07F9CB26}" type="slidenum">
              <a:rPr lang="en-US" smtClean="0"/>
              <a:t>19</a:t>
            </a:fld>
            <a:endParaRPr lang="en-US"/>
          </a:p>
        </p:txBody>
      </p:sp>
    </p:spTree>
    <p:extLst>
      <p:ext uri="{BB962C8B-B14F-4D97-AF65-F5344CB8AC3E}">
        <p14:creationId xmlns:p14="http://schemas.microsoft.com/office/powerpoint/2010/main" val="108030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Then Jesus was led by the Spirit into the wilderness to be tempted</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devil. </a:t>
            </a:r>
            <a:r>
              <a:rPr lang="en-US" sz="1200" b="1" kern="1200" baseline="3000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After fasting forty days and forty nights, he was hungry. </a:t>
            </a:r>
            <a:r>
              <a:rPr lang="en-US" sz="1200" b="1" kern="1200" baseline="30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The tempter came to him and said, “If you are the Son of God, tell these stones to become bread.”</a:t>
            </a:r>
          </a:p>
          <a:p>
            <a:r>
              <a:rPr lang="en-US" sz="1200" b="1" kern="1200" baseline="30000" dirty="0">
                <a:solidFill>
                  <a:schemeClr val="tx1"/>
                </a:solidFill>
                <a:effectLst/>
                <a:latin typeface="+mn-lt"/>
                <a:ea typeface="+mn-ea"/>
                <a:cs typeface="+mn-cs"/>
              </a:rPr>
              <a:t>4 </a:t>
            </a:r>
            <a:r>
              <a:rPr lang="en-US" sz="1200" kern="1200" dirty="0">
                <a:solidFill>
                  <a:schemeClr val="tx1"/>
                </a:solidFill>
                <a:effectLst/>
                <a:latin typeface="+mn-lt"/>
                <a:ea typeface="+mn-ea"/>
                <a:cs typeface="+mn-cs"/>
              </a:rPr>
              <a:t>Jesus answered, “It is written: ‘Man shall not live on bread alone, but on every word that comes from the mouth of God.’” </a:t>
            </a:r>
            <a:r>
              <a:rPr lang="en-US" sz="1200" b="1" kern="1200" baseline="30000" dirty="0">
                <a:solidFill>
                  <a:schemeClr val="tx1"/>
                </a:solidFill>
                <a:effectLst/>
                <a:latin typeface="+mn-lt"/>
                <a:ea typeface="+mn-ea"/>
                <a:cs typeface="+mn-cs"/>
              </a:rPr>
              <a:t>5 </a:t>
            </a:r>
            <a:r>
              <a:rPr lang="en-US" sz="1200" kern="1200" dirty="0">
                <a:solidFill>
                  <a:schemeClr val="tx1"/>
                </a:solidFill>
                <a:effectLst/>
                <a:latin typeface="+mn-lt"/>
                <a:ea typeface="+mn-ea"/>
                <a:cs typeface="+mn-cs"/>
              </a:rPr>
              <a:t>Then the devil took him to the holy city and had him stand on the highest point of the temple. </a:t>
            </a:r>
            <a:r>
              <a:rPr lang="en-US" sz="1200" b="1" kern="1200" baseline="30000" dirty="0">
                <a:solidFill>
                  <a:schemeClr val="tx1"/>
                </a:solidFill>
                <a:effectLst/>
                <a:latin typeface="+mn-lt"/>
                <a:ea typeface="+mn-ea"/>
                <a:cs typeface="+mn-cs"/>
              </a:rPr>
              <a:t>6 </a:t>
            </a:r>
            <a:r>
              <a:rPr lang="en-US" sz="1200" kern="1200" dirty="0">
                <a:solidFill>
                  <a:schemeClr val="tx1"/>
                </a:solidFill>
                <a:effectLst/>
                <a:latin typeface="+mn-lt"/>
                <a:ea typeface="+mn-ea"/>
                <a:cs typeface="+mn-cs"/>
              </a:rPr>
              <a:t>“If you are the Son of God,” he said, “throw yourself down. For it is written:</a:t>
            </a:r>
          </a:p>
          <a:p>
            <a:r>
              <a:rPr lang="en-US" sz="1200" kern="1200" dirty="0">
                <a:solidFill>
                  <a:schemeClr val="tx1"/>
                </a:solidFill>
                <a:effectLst/>
                <a:latin typeface="+mn-lt"/>
                <a:ea typeface="+mn-ea"/>
                <a:cs typeface="+mn-cs"/>
              </a:rPr>
              <a:t>“‘He will command his angels concerning you,</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and they will lift you up in their hands,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so that you will not strike your foot against a stone.’” </a:t>
            </a:r>
            <a:r>
              <a:rPr lang="en-US" sz="1200" b="1"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Jesus answered him, “It is also written: ‘Do not put the Lord your God to the test.’” </a:t>
            </a:r>
            <a:r>
              <a:rPr lang="en-US" sz="1200" b="1" kern="1200" baseline="30000" dirty="0">
                <a:solidFill>
                  <a:schemeClr val="tx1"/>
                </a:solidFill>
                <a:effectLst/>
                <a:latin typeface="+mn-lt"/>
                <a:ea typeface="+mn-ea"/>
                <a:cs typeface="+mn-cs"/>
              </a:rPr>
              <a:t>8 </a:t>
            </a:r>
            <a:r>
              <a:rPr lang="en-US" sz="1200" kern="1200" dirty="0">
                <a:solidFill>
                  <a:schemeClr val="tx1"/>
                </a:solidFill>
                <a:effectLst/>
                <a:latin typeface="+mn-lt"/>
                <a:ea typeface="+mn-ea"/>
                <a:cs typeface="+mn-cs"/>
              </a:rPr>
              <a:t>Again, the devil took him to a very high mountain and showed him all the kingdoms of the world and their splendor. </a:t>
            </a:r>
            <a:r>
              <a:rPr lang="en-US" sz="1200" b="1" kern="1200" baseline="300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“All this I will give you,” he said, “if you will bow down and worship me.” </a:t>
            </a:r>
            <a:r>
              <a:rPr lang="en-US" sz="1200" b="1" kern="1200" baseline="30000" dirty="0">
                <a:solidFill>
                  <a:schemeClr val="tx1"/>
                </a:solidFill>
                <a:effectLst/>
                <a:latin typeface="+mn-lt"/>
                <a:ea typeface="+mn-ea"/>
                <a:cs typeface="+mn-cs"/>
              </a:rPr>
              <a:t>10 </a:t>
            </a:r>
            <a:r>
              <a:rPr lang="en-US" sz="1200" kern="1200" dirty="0">
                <a:solidFill>
                  <a:schemeClr val="tx1"/>
                </a:solidFill>
                <a:effectLst/>
                <a:latin typeface="+mn-lt"/>
                <a:ea typeface="+mn-ea"/>
                <a:cs typeface="+mn-cs"/>
              </a:rPr>
              <a:t>Jesus said to him, “Away from me, Satan! For it is written: ‘Worship the Lord your God, and serve him only.’” </a:t>
            </a:r>
            <a:r>
              <a:rPr lang="en-US" sz="1200" b="1" kern="1200" baseline="30000" dirty="0">
                <a:solidFill>
                  <a:schemeClr val="tx1"/>
                </a:solidFill>
                <a:effectLst/>
                <a:latin typeface="+mn-lt"/>
                <a:ea typeface="+mn-ea"/>
                <a:cs typeface="+mn-cs"/>
              </a:rPr>
              <a:t>11 </a:t>
            </a:r>
            <a:r>
              <a:rPr lang="en-US" sz="1200" kern="1200" dirty="0">
                <a:solidFill>
                  <a:schemeClr val="tx1"/>
                </a:solidFill>
                <a:effectLst/>
                <a:latin typeface="+mn-lt"/>
                <a:ea typeface="+mn-ea"/>
                <a:cs typeface="+mn-cs"/>
              </a:rPr>
              <a:t>Then the devil left him, and angels came and attended him.</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is the word of the Lord. Thanks be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What is happening here? There is a lot that can be said about the temptations of Jesus. Why three? Why </a:t>
            </a:r>
            <a:r>
              <a:rPr lang="en-US" sz="1200" b="0" i="1" kern="1200" dirty="0">
                <a:solidFill>
                  <a:schemeClr val="tx1"/>
                </a:solidFill>
                <a:effectLst/>
                <a:latin typeface="+mn-lt"/>
                <a:ea typeface="+mn-ea"/>
                <a:cs typeface="+mn-cs"/>
              </a:rPr>
              <a:t>these</a:t>
            </a:r>
            <a:r>
              <a:rPr lang="en-US" sz="1200" b="0" kern="1200" dirty="0">
                <a:solidFill>
                  <a:schemeClr val="tx1"/>
                </a:solidFill>
                <a:effectLst/>
                <a:latin typeface="+mn-lt"/>
                <a:ea typeface="+mn-ea"/>
                <a:cs typeface="+mn-cs"/>
              </a:rPr>
              <a:t> three? It’s important to unpack those, because it gets to the very heart of this encounter, which is in the question that the tempter asks, “If you are the Son of God…” You see, for Jesus, this testing is about his identity as God’s Son, and him deciding what sort of Messiah he is going to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if you tune in regularly at Grantham, you know that I’ve addressed the nature and the aim of these temptations plenty in the past few years. So, I’m not going to do that in this message. Rather, I’d like us to think more broadly about how temptation works, how it comes to us, how Satan (or the devil) is involved in that, and how we can resist evil and build a resilient faith. Because you won’t grow resilient faith if you don’t resist evil.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 then, what is temptation and where does it come from? Let’s start there by returning to James chapter 1.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2</a:t>
            </a:fld>
            <a:endParaRPr lang="en-US"/>
          </a:p>
        </p:txBody>
      </p:sp>
    </p:spTree>
    <p:extLst>
      <p:ext uri="{BB962C8B-B14F-4D97-AF65-F5344CB8AC3E}">
        <p14:creationId xmlns:p14="http://schemas.microsoft.com/office/powerpoint/2010/main" val="163296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[CLOSING PRAYER]</a:t>
            </a:r>
          </a:p>
        </p:txBody>
      </p:sp>
      <p:sp>
        <p:nvSpPr>
          <p:cNvPr id="4" name="Slide Number Placeholder 3"/>
          <p:cNvSpPr>
            <a:spLocks noGrp="1"/>
          </p:cNvSpPr>
          <p:nvPr>
            <p:ph type="sldNum" sz="quarter" idx="5"/>
          </p:nvPr>
        </p:nvSpPr>
        <p:spPr/>
        <p:txBody>
          <a:bodyPr/>
          <a:lstStyle/>
          <a:p>
            <a:fld id="{7994E20C-5B7B-3D46-A9B8-390835D6130C}" type="slidenum">
              <a:rPr lang="en-US" smtClean="0"/>
              <a:t>20</a:t>
            </a:fld>
            <a:endParaRPr lang="en-US"/>
          </a:p>
        </p:txBody>
      </p:sp>
    </p:spTree>
    <p:extLst>
      <p:ext uri="{BB962C8B-B14F-4D97-AF65-F5344CB8AC3E}">
        <p14:creationId xmlns:p14="http://schemas.microsoft.com/office/powerpoint/2010/main" val="216537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[BRIEF COMMENTS]  “When tempted” – i.e., when you are being invited to do wrong.</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v. 13 –</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When tempted, no one should say, “God is tempting me.” For God cannot be tempted by evil, nor does he tempt anyone;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 one should say” in Greek literally means “stop saying!” Don’t make this about God – remember, Adam and Eve did that; they played the blame game! God has not and does not experience sin as we do, so temptation isn’t appealing to him in the same way it is to us; And let’s be clear: God may test us for the strengthening of faith (as we saw in our Advent series), but he does not tempt us to sin; just recall the Lord’s Prayer, when we say, “Lead us not into temptation, but deliver us from evil.” In other words, God, keep me from giving in to the temptations that come.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 14 – </a:t>
            </a:r>
            <a:r>
              <a:rPr lang="en-US" sz="1200" b="1" kern="1200" baseline="300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but each person is tempted when they’re dragged away by their own evil desire and enticed.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“dragged away” and “enticed”– </a:t>
            </a:r>
            <a:r>
              <a:rPr lang="en-US" sz="1200" i="1" kern="1200" dirty="0">
                <a:solidFill>
                  <a:schemeClr val="tx1"/>
                </a:solidFill>
                <a:effectLst/>
                <a:latin typeface="+mn-lt"/>
                <a:ea typeface="+mn-ea"/>
                <a:cs typeface="+mn-cs"/>
              </a:rPr>
              <a:t>two</a:t>
            </a:r>
            <a:r>
              <a:rPr lang="en-US" sz="1200" kern="1200" dirty="0">
                <a:solidFill>
                  <a:schemeClr val="tx1"/>
                </a:solidFill>
                <a:effectLst/>
                <a:latin typeface="+mn-lt"/>
                <a:ea typeface="+mn-ea"/>
                <a:cs typeface="+mn-cs"/>
              </a:rPr>
              <a:t> verbs used to describe luring and trapping animals; but in this case, James wants us to know that we’re our </a:t>
            </a:r>
            <a:r>
              <a:rPr lang="en-US" sz="1200" i="1" kern="1200" dirty="0">
                <a:solidFill>
                  <a:schemeClr val="tx1"/>
                </a:solidFill>
                <a:effectLst/>
                <a:latin typeface="+mn-lt"/>
                <a:ea typeface="+mn-ea"/>
                <a:cs typeface="+mn-cs"/>
              </a:rPr>
              <a:t>own</a:t>
            </a:r>
            <a:r>
              <a:rPr lang="en-US" sz="1200" kern="1200" dirty="0">
                <a:solidFill>
                  <a:schemeClr val="tx1"/>
                </a:solidFill>
                <a:effectLst/>
                <a:latin typeface="+mn-lt"/>
                <a:ea typeface="+mn-ea"/>
                <a:cs typeface="+mn-cs"/>
              </a:rPr>
              <a:t> worst enemy. Of course, the Bible speaks of three enemies: </a:t>
            </a:r>
            <a:r>
              <a:rPr lang="en-US" sz="1200" i="1" kern="1200" dirty="0">
                <a:solidFill>
                  <a:schemeClr val="tx1"/>
                </a:solidFill>
                <a:effectLst/>
                <a:latin typeface="+mn-lt"/>
                <a:ea typeface="+mn-ea"/>
                <a:cs typeface="+mn-cs"/>
              </a:rPr>
              <a:t>the world, the flesh, and the devil</a:t>
            </a:r>
            <a:r>
              <a:rPr lang="en-US" sz="1200" kern="1200" dirty="0">
                <a:solidFill>
                  <a:schemeClr val="tx1"/>
                </a:solidFill>
                <a:effectLst/>
                <a:latin typeface="+mn-lt"/>
                <a:ea typeface="+mn-ea"/>
                <a:cs typeface="+mn-cs"/>
              </a:rPr>
              <a:t> – and we must know how to resist each of them if we are to overcome in faith. Now, Satan is a real tempter, to be sure (we see that in Matthew 4 and will see it in a moment in James chapter 4), but he cannot force us to sin and is, therefore, no excuse for our sinful behavior. Again, the responsibility is ours.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v. 15 –  Then, after desire has conceived, it gives birth to sin; and sin, when it is full-grown, gives birth to death.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 terrible (but effective) birthing image of how sin comes to be. Notice, sin is personified and is viewed as beginning in the mind. Which I believe is what is happening to Jesus in the wilderness. His dialogue with the devil and his experience of temptation is happening in his mind. The same thing happened with Adam and Eve in the Garden, and it still happens the same way with us. And the devil knows this is how sin works. Get into a person’s mind (the battlefield of the mind) and plant the seeds that can grow into sin, if not resisted of course.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That’s why Jewish rabbis described temptation and sin in agricultural terms. The mind was like a plowed garden ready for seed, and a person's eyes and ears were the windows of the mind. What we think about and dwell on develops into what we do. Kind of scary, right? That’s why the Bible tells us to guard our hearts and minds!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again, pay attention to what James is emphasizing here in this passage. Temptation isn’t from God and if it leads to sin, it’s ultimately no one’s fault but your own. Even Led </a:t>
            </a:r>
            <a:r>
              <a:rPr lang="en-US" sz="1200" kern="1200" dirty="0" err="1">
                <a:solidFill>
                  <a:schemeClr val="tx1"/>
                </a:solidFill>
                <a:effectLst/>
                <a:latin typeface="+mn-lt"/>
                <a:ea typeface="+mn-ea"/>
                <a:cs typeface="+mn-cs"/>
              </a:rPr>
              <a:t>Zepplin</a:t>
            </a:r>
            <a:r>
              <a:rPr lang="en-US" sz="1200" kern="1200" dirty="0">
                <a:solidFill>
                  <a:schemeClr val="tx1"/>
                </a:solidFill>
                <a:effectLst/>
                <a:latin typeface="+mn-lt"/>
                <a:ea typeface="+mn-ea"/>
                <a:cs typeface="+mn-cs"/>
              </a:rPr>
              <a:t> knew that when Robert Plant sang, ”It’s Nobody’s Fault But Mine.”  However, having said that... we would be wise not to underestimate the wiles and attacks of the devil. Which is why, a few chapters later, James says this:</a:t>
            </a:r>
          </a:p>
          <a:p>
            <a:r>
              <a:rPr lang="en-US" sz="120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3</a:t>
            </a:fld>
            <a:endParaRPr lang="en-US"/>
          </a:p>
        </p:txBody>
      </p:sp>
    </p:spTree>
    <p:extLst>
      <p:ext uri="{BB962C8B-B14F-4D97-AF65-F5344CB8AC3E}">
        <p14:creationId xmlns:p14="http://schemas.microsoft.com/office/powerpoint/2010/main" val="15888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 – Question: </a:t>
            </a:r>
            <a:r>
              <a:rPr lang="en-US" sz="1200" b="1" kern="1200" dirty="0">
                <a:solidFill>
                  <a:schemeClr val="tx1"/>
                </a:solidFill>
                <a:effectLst/>
                <a:latin typeface="+mn-lt"/>
                <a:ea typeface="+mn-ea"/>
                <a:cs typeface="+mn-cs"/>
              </a:rPr>
              <a:t>how can you resist the devil if you don’t think he exists?</a:t>
            </a:r>
          </a:p>
          <a:p>
            <a:r>
              <a:rPr lang="en-US" sz="1200" kern="1200" dirty="0" err="1">
                <a:solidFill>
                  <a:schemeClr val="tx1"/>
                </a:solidFill>
                <a:effectLst/>
                <a:latin typeface="+mn-lt"/>
                <a:ea typeface="+mn-ea"/>
                <a:cs typeface="+mn-cs"/>
              </a:rPr>
              <a:t>Barna</a:t>
            </a:r>
            <a:r>
              <a:rPr lang="en-US" sz="1200" kern="1200" dirty="0">
                <a:solidFill>
                  <a:schemeClr val="tx1"/>
                </a:solidFill>
                <a:effectLst/>
                <a:latin typeface="+mn-lt"/>
                <a:ea typeface="+mn-ea"/>
                <a:cs typeface="+mn-cs"/>
              </a:rPr>
              <a:t> did a study about 10 years ago that found that over 40% of Christians in America don’t believe that the devil is a real fallen angelic being, but merely a symbol of evil. I don’t know where the numbers are today, but I suspect an even larger number of folks scoff at the idea of Satan and demons in the spirit of scientism, and therefore live without ever giving any thought to the reality of their presence, power, and influence in our lives and in our churches. And let me say folks, if we do this… we do it at our own peril.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starters, if you disbelieve in the reality of Satan, then you do not affirm the very worldview of Jesus, and you must conclude that a large portion of his ministry (which were exorcisms, healing, and deliverance) was a bunch of superstitious backwater hooey. And in rejecting this historic Christian belief in the devil because ”Now we know better”, you undermine the entire foundation of the New Testament’s cosmic narrative, and you deny a central aspect of the the work of Christ in our lives and on the cross.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his book on the devil, historian Jeffrey Burton Russell writes: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171935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had the time, I could reference a whole slew of Scriptures that reveal that what Russell is saying is true. Instead, I encourage you to look for yourself. And if you need a place to begin, just start reading the Gospel of Mark and make a note of how many times the devil and demons are referenced throughout.</a:t>
            </a:r>
          </a:p>
          <a:p>
            <a:endParaRPr lang="en-US" dirty="0"/>
          </a:p>
          <a:p>
            <a:r>
              <a:rPr lang="en-US" dirty="0"/>
              <a:t>And then give this verse some serious thought…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5</a:t>
            </a:fld>
            <a:endParaRPr lang="en-US"/>
          </a:p>
        </p:txBody>
      </p:sp>
    </p:spTree>
    <p:extLst>
      <p:ext uri="{BB962C8B-B14F-4D97-AF65-F5344CB8AC3E}">
        <p14:creationId xmlns:p14="http://schemas.microsoft.com/office/powerpoint/2010/main" val="334536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just because this aspect of the Christian worldview doesn’t jive with the narrow scientism of a Richard Dawkins or a </a:t>
            </a:r>
            <a:r>
              <a:rPr lang="en-US" sz="1200" b="0" i="0" u="none" strike="noStrike" kern="1200" dirty="0">
                <a:solidFill>
                  <a:schemeClr val="tx1"/>
                </a:solidFill>
                <a:effectLst/>
                <a:latin typeface="+mn-lt"/>
                <a:ea typeface="+mn-ea"/>
                <a:cs typeface="+mn-cs"/>
              </a:rPr>
              <a:t>Neil deGrasse Tyson, who want to say that all there is is what science reveals (at the neglect of theology, philosophy, anthropology, history, and metaphysics), doesn’t mean it’s not real. And it certainly doesn’t mean that disciples of Jesus get to so easily dismiss what is a central teaching of the NT.</a:t>
            </a:r>
          </a:p>
          <a:p>
            <a:endParaRPr lang="en-US" dirty="0"/>
          </a:p>
          <a:p>
            <a:r>
              <a:rPr lang="en-US" dirty="0"/>
              <a:t>Because remember, this is not about passing some theological purity test or making sure your beliefs are in line with our denomination, or even with what is considered “orthodox” Christianity. No, it’s about being able to resist our real enemy who comes to steal, kill, and destroy. It is not about belief for belief’s sake. It’s about accepting the spiritual reality so that we might live victoriously in our earthly reality.</a:t>
            </a:r>
          </a:p>
          <a:p>
            <a:endParaRPr lang="en-US" dirty="0"/>
          </a:p>
          <a:p>
            <a:r>
              <a:rPr lang="en-US" dirty="0"/>
              <a:t>That is why the Apostle Paul wrote this to the believers in Ephesus: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6</a:t>
            </a:fld>
            <a:endParaRPr lang="en-US"/>
          </a:p>
        </p:txBody>
      </p:sp>
    </p:spTree>
    <p:extLst>
      <p:ext uri="{BB962C8B-B14F-4D97-AF65-F5344CB8AC3E}">
        <p14:creationId xmlns:p14="http://schemas.microsoft.com/office/powerpoint/2010/main" val="89307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What is Paul saying? Or maybe the better question is, what would he say to us? I think he’d say, “Church, you have problems that can’t be solved by simply articulating the gospel more clearly and saying, ‘Look at us, we’re a different church.’ In fact, saying that we want to be a church that “leads others to the God who looks like Jesus” will bring on even more opposition from the spiritual forces of evil in heavenly realms.”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Paul might say, “You have problems that can’t be solved by human ingenuity, your degrees, by your professional backgrounds, or your business meetings. And your </a:t>
            </a:r>
            <a:r>
              <a:rPr lang="en-US" i="1" dirty="0">
                <a:solidFill>
                  <a:schemeClr val="tx1"/>
                </a:solidFill>
              </a:rPr>
              <a:t>societal </a:t>
            </a:r>
            <a:r>
              <a:rPr lang="en-US" dirty="0">
                <a:solidFill>
                  <a:schemeClr val="tx1"/>
                </a:solidFill>
              </a:rPr>
              <a:t>problems, they can’t be solved entirely by creating new laws, policies, and educating or shaming the ignorant. You’re not going to think your way out of these troubles. And you’re not going to vote evil out and the Kingdom of God in every few years. It doesn’t work that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 think he’d say, “Church, you’re ultimately not going to emerge and break free from your troubles by just using your mind, but rather by getting on your knees and engaging in intercessory, devil-stomping prayer. And your real enemies, the ones you should be resisting, you can’t see them. And so, you can’t resist them the way you do humans. Instead, you have to fight a spiritual battle using spiritual weapons.”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 know this spiritual warfare worldview seems strange to us post-Enlightenment Westerners. That’s why I like this quote from Greg Boyd’s book, </a:t>
            </a:r>
            <a:r>
              <a:rPr lang="en-US" i="1" dirty="0">
                <a:solidFill>
                  <a:schemeClr val="tx1"/>
                </a:solidFill>
              </a:rPr>
              <a:t>God at War: The Bible &amp; Spirit Conflict</a:t>
            </a:r>
            <a:r>
              <a:rPr lang="en-US" dirty="0">
                <a:solidFill>
                  <a:schemeClr val="tx1"/>
                </a:solidFill>
              </a:rPr>
              <a:t>. He wrote…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7</a:t>
            </a:fld>
            <a:endParaRPr lang="en-US"/>
          </a:p>
        </p:txBody>
      </p:sp>
    </p:spTree>
    <p:extLst>
      <p:ext uri="{BB962C8B-B14F-4D97-AF65-F5344CB8AC3E}">
        <p14:creationId xmlns:p14="http://schemas.microsoft.com/office/powerpoint/2010/main" val="157335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 based on Ephesians 6:12, I think Paul would say to Christians living in our post-modern, anti-supernatural, materialistic, pull-yourself-up-by-your-own-bootstraps world, “You want to build a resilient faith? Learn to fight the real battle by resisting evil through prayer. Because you can’t do this without God’s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But Pastor David, all this talk about “resisting” and “warfare,” aren’t we Anabaptists, and doesn’t the NT teach that fighting isn’t something Christians ought to be doing? Yes, it’s true that Christ has called us not to “resist” by using physical violence against our enemies, but as we see in the wilderness, and the rest of the NT, we are being called to follow in the way of Jesus by putting on spiritual armor for a spiritual battle.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t>In his book, </a:t>
            </a:r>
            <a:r>
              <a:rPr lang="en-US" i="1" dirty="0"/>
              <a:t>A Theology of the Dark Side</a:t>
            </a:r>
            <a:r>
              <a:rPr lang="en-US" dirty="0"/>
              <a:t>, Nigel Goring Wright says…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8</a:t>
            </a:fld>
            <a:endParaRPr lang="en-US"/>
          </a:p>
        </p:txBody>
      </p:sp>
    </p:spTree>
    <p:extLst>
      <p:ext uri="{BB962C8B-B14F-4D97-AF65-F5344CB8AC3E}">
        <p14:creationId xmlns:p14="http://schemas.microsoft.com/office/powerpoint/2010/main" val="123768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literally pray for you, Grantham. I pray that you will join me in doing this. You know me… I don’t say this often. But I believe that God has revealed to me that the good future God has for Grantham Church—which involves emerging and breaking free, not only from the trials of this past year, but also from those unseen agents that have been around for much longer (fueling cynicism, mistrust, and stir up past traumas, and other hidden sins that quench the Spirit)—will only happen by us humbling ourselves before God in prayer (as James said) and resisting the devil. Only then will he flee. And only then will God come near to us in power.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 submit to you, brothers and sisters, we will only move forward together by us choosing to be prayer warriors who intercede for others and rebuke the spiritual darkness that seeks to take up residence in hearts that give it harbor—which manifests itself in anger, cynicism, bitterness, mistrust, suspicion, pride, and scapegoating. The evidence for this evil is visible to those who have eyes to see it. Therefore, let us </a:t>
            </a:r>
            <a:r>
              <a:rPr lang="en-US" i="1" dirty="0"/>
              <a:t>exorcise</a:t>
            </a:r>
            <a:r>
              <a:rPr lang="en-US" dirty="0"/>
              <a:t> these things and cast them out in the name of Jesus by resisting the enemy in 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if you’re still a little skeptical of the devil and spiritual warfare, I highly recommend a book by a Christian psychologist named Richard Beck. He writes this in his book, </a:t>
            </a:r>
            <a:r>
              <a:rPr lang="en-US" i="1" dirty="0"/>
              <a:t>Reviving Old Scratch: Demons and the Devil for Doubters and the Disenchanted</a:t>
            </a:r>
            <a:r>
              <a:rPr lang="en-US" dirty="0"/>
              <a:t>.  [NEXT SLIDE]</a:t>
            </a:r>
          </a:p>
        </p:txBody>
      </p:sp>
      <p:sp>
        <p:nvSpPr>
          <p:cNvPr id="4" name="Slide Number Placeholder 3"/>
          <p:cNvSpPr>
            <a:spLocks noGrp="1"/>
          </p:cNvSpPr>
          <p:nvPr>
            <p:ph type="sldNum" sz="quarter" idx="5"/>
          </p:nvPr>
        </p:nvSpPr>
        <p:spPr/>
        <p:txBody>
          <a:bodyPr/>
          <a:lstStyle/>
          <a:p>
            <a:fld id="{7994E20C-5B7B-3D46-A9B8-390835D6130C}" type="slidenum">
              <a:rPr lang="en-US" smtClean="0"/>
              <a:t>9</a:t>
            </a:fld>
            <a:endParaRPr lang="en-US"/>
          </a:p>
        </p:txBody>
      </p:sp>
    </p:spTree>
    <p:extLst>
      <p:ext uri="{BB962C8B-B14F-4D97-AF65-F5344CB8AC3E}">
        <p14:creationId xmlns:p14="http://schemas.microsoft.com/office/powerpoint/2010/main" val="243276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FF0B4-1059-4E43-9992-FAF15CEC79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8D87CD-B756-B145-858C-5C10B396D6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8FB54E-9B1A-B54C-88AB-2B291854E402}"/>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8826DF43-E64B-1042-A133-44A840CB8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2511-3647-B548-8EFC-265FADBBE94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129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B7DA-C92C-F04F-8BDB-9043D1307F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5869D-78F2-204E-A24A-3A891BA700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FF4CD-319C-C746-9BDD-7969643C2326}"/>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A7023AFE-8687-664E-9863-CC3AB7C76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5EE8E-345A-F043-B2CE-1236C56AA3D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8518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A5605E-8C8F-4C45-8AE7-2F6B7FDA2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93980-A3E9-234F-860F-5B398D9A4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9C928-22F2-194E-9028-1AE59A656BED}"/>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484E28F0-B8CE-BD4E-B926-00A8ED442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2559A-E0D2-1B48-8F45-A2265CD7D574}"/>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63755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347F-9EAC-464D-B84D-3CF89A065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63D07-9A57-014F-9741-579B1A20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76C4-5D0C-604B-8477-DD61F25CD27B}"/>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2D3E360D-0612-8A41-8554-44B1983F2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B3780-CE4B-AF4A-BD97-86A51B555C6F}"/>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90179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2C5E3-970A-E641-9001-96DBACB6FE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030E4-45DA-2646-9D52-EC113635A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26B62-303A-E04A-83BB-B5EC69B5D8B9}"/>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37BBB1E3-B472-CF40-A384-550B79A46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4FD2-97D7-EA49-AD46-E86612C810F2}"/>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3741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8087-D628-7048-A7AC-DDFAF12C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F5D35-2CE4-F341-B436-56E8694DCF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28F31B-F065-CB4E-B22F-187C014FA1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447BAA-E255-1F42-9657-726F6989E07E}"/>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6" name="Footer Placeholder 5">
            <a:extLst>
              <a:ext uri="{FF2B5EF4-FFF2-40B4-BE49-F238E27FC236}">
                <a16:creationId xmlns:a16="http://schemas.microsoft.com/office/drawing/2014/main" id="{9B14341D-677C-DF47-991A-292BAFFC7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C0D44-1973-5F4A-A582-6FFD990C8BF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1479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82BE-807F-1842-A736-40EC4EA30A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727942-ABA2-D04A-9DBE-67597055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D6E7F-CB3E-B74A-B486-E655615C9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F3FAC-6C63-3447-BCA5-D11F094FF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F17C7-D389-6147-A065-5F97C3BD0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AF601-B3B9-9C4D-81A0-4EFFC2CBA207}"/>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8" name="Footer Placeholder 7">
            <a:extLst>
              <a:ext uri="{FF2B5EF4-FFF2-40B4-BE49-F238E27FC236}">
                <a16:creationId xmlns:a16="http://schemas.microsoft.com/office/drawing/2014/main" id="{36676A62-BA83-1F41-8E8F-943F61FC2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27826-12FD-1F4E-9BED-F985298B4C7D}"/>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426218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F0EB-756E-7A4A-9F59-C38C4B465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8257A-144E-C543-84D7-8927CC0547CC}"/>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4" name="Footer Placeholder 3">
            <a:extLst>
              <a:ext uri="{FF2B5EF4-FFF2-40B4-BE49-F238E27FC236}">
                <a16:creationId xmlns:a16="http://schemas.microsoft.com/office/drawing/2014/main" id="{16420003-EFEF-094F-8927-F9DFDEAAC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55CF4-6ACF-DC4B-953A-09705F310259}"/>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2603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15B03-5E63-5F41-AF11-5F91C2C0D029}"/>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3" name="Footer Placeholder 2">
            <a:extLst>
              <a:ext uri="{FF2B5EF4-FFF2-40B4-BE49-F238E27FC236}">
                <a16:creationId xmlns:a16="http://schemas.microsoft.com/office/drawing/2014/main" id="{4C63E2A5-990C-614C-90E4-118E06692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FE4485-C27C-4D44-B621-AA8198786AEB}"/>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151548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8BEF-AE68-984A-9AA4-08A2A5BF6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DB3E1-E562-DD49-9574-3549D755B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2534A-1F97-7E42-95CC-CD388DEC4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CACCE0-3970-3B47-BA80-664B2C6BCF1C}"/>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6" name="Footer Placeholder 5">
            <a:extLst>
              <a:ext uri="{FF2B5EF4-FFF2-40B4-BE49-F238E27FC236}">
                <a16:creationId xmlns:a16="http://schemas.microsoft.com/office/drawing/2014/main" id="{B2BAC67C-CC76-D845-A918-BF8B140BB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DF982E-572C-E844-966C-56CAEBCBB5D7}"/>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284776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67D3-CC05-D242-BD6B-B36610AB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3C4C08-AC65-0344-A6F9-5EC86E2B9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0A61DB-4D5A-1F4B-9EB0-08E40E8F4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454E1-5EC6-304F-A5F4-87032C0016F8}"/>
              </a:ext>
            </a:extLst>
          </p:cNvPr>
          <p:cNvSpPr>
            <a:spLocks noGrp="1"/>
          </p:cNvSpPr>
          <p:nvPr>
            <p:ph type="dt" sz="half" idx="10"/>
          </p:nvPr>
        </p:nvSpPr>
        <p:spPr/>
        <p:txBody>
          <a:bodyPr/>
          <a:lstStyle/>
          <a:p>
            <a:fld id="{376DA680-8C69-F943-AB86-E0AE065EE96E}" type="datetimeFigureOut">
              <a:rPr lang="en-US" smtClean="0"/>
              <a:t>2/27/21</a:t>
            </a:fld>
            <a:endParaRPr lang="en-US"/>
          </a:p>
        </p:txBody>
      </p:sp>
      <p:sp>
        <p:nvSpPr>
          <p:cNvPr id="6" name="Footer Placeholder 5">
            <a:extLst>
              <a:ext uri="{FF2B5EF4-FFF2-40B4-BE49-F238E27FC236}">
                <a16:creationId xmlns:a16="http://schemas.microsoft.com/office/drawing/2014/main" id="{1EF82463-A7C7-FD41-8074-27CBA5A7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ACDEC-2F56-474C-B3C1-D27425B0C29E}"/>
              </a:ext>
            </a:extLst>
          </p:cNvPr>
          <p:cNvSpPr>
            <a:spLocks noGrp="1"/>
          </p:cNvSpPr>
          <p:nvPr>
            <p:ph type="sldNum" sz="quarter" idx="12"/>
          </p:nvPr>
        </p:nvSpPr>
        <p:spPr/>
        <p:txBody>
          <a:bodyPr/>
          <a:lstStyle/>
          <a:p>
            <a:fld id="{B58648E0-CD67-EF42-9704-D7AAB848C574}" type="slidenum">
              <a:rPr lang="en-US" smtClean="0"/>
              <a:t>‹#›</a:t>
            </a:fld>
            <a:endParaRPr lang="en-US"/>
          </a:p>
        </p:txBody>
      </p:sp>
    </p:spTree>
    <p:extLst>
      <p:ext uri="{BB962C8B-B14F-4D97-AF65-F5344CB8AC3E}">
        <p14:creationId xmlns:p14="http://schemas.microsoft.com/office/powerpoint/2010/main" val="35509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78BD-F6FB-4749-8101-499AFE553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46834A-CB46-5A47-936B-9C4AA96A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9C752-4ACD-F040-92E7-4C45E29B2F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DA680-8C69-F943-AB86-E0AE065EE96E}" type="datetimeFigureOut">
              <a:rPr lang="en-US" smtClean="0"/>
              <a:t>2/27/21</a:t>
            </a:fld>
            <a:endParaRPr lang="en-US"/>
          </a:p>
        </p:txBody>
      </p:sp>
      <p:sp>
        <p:nvSpPr>
          <p:cNvPr id="5" name="Footer Placeholder 4">
            <a:extLst>
              <a:ext uri="{FF2B5EF4-FFF2-40B4-BE49-F238E27FC236}">
                <a16:creationId xmlns:a16="http://schemas.microsoft.com/office/drawing/2014/main" id="{526DF5F3-33BD-B140-8506-1C0B86E6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66088-7810-3F45-A83F-72AFBD9DF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48E0-CD67-EF42-9704-D7AAB848C574}" type="slidenum">
              <a:rPr lang="en-US" smtClean="0"/>
              <a:t>‹#›</a:t>
            </a:fld>
            <a:endParaRPr lang="en-US"/>
          </a:p>
        </p:txBody>
      </p:sp>
    </p:spTree>
    <p:extLst>
      <p:ext uri="{BB962C8B-B14F-4D97-AF65-F5344CB8AC3E}">
        <p14:creationId xmlns:p14="http://schemas.microsoft.com/office/powerpoint/2010/main" val="183816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30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CAF03A-B745-7240-9FE5-6D0ACA258B91}"/>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332B094D-E118-C04A-A7BB-4EF8ED51CDF3}"/>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4" name="Picture 3" descr="Text&#10;&#10;Description automatically generated">
            <a:extLst>
              <a:ext uri="{FF2B5EF4-FFF2-40B4-BE49-F238E27FC236}">
                <a16:creationId xmlns:a16="http://schemas.microsoft.com/office/drawing/2014/main" id="{3FCB8887-EF28-3346-944D-E03EAEE1BB0D}"/>
              </a:ext>
            </a:extLst>
          </p:cNvPr>
          <p:cNvPicPr>
            <a:picLocks noChangeAspect="1"/>
          </p:cNvPicPr>
          <p:nvPr/>
        </p:nvPicPr>
        <p:blipFill rotWithShape="1">
          <a:blip r:embed="rId3"/>
          <a:srcRect b="4293"/>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253959-07AB-9242-A8E4-5F12C5AB5E8F}"/>
              </a:ext>
            </a:extLst>
          </p:cNvPr>
          <p:cNvSpPr>
            <a:spLocks noGrp="1"/>
          </p:cNvSpPr>
          <p:nvPr>
            <p:ph idx="1"/>
          </p:nvPr>
        </p:nvSpPr>
        <p:spPr>
          <a:xfrm>
            <a:off x="5390782" y="713884"/>
            <a:ext cx="6172200" cy="5702957"/>
          </a:xfrm>
        </p:spPr>
        <p:txBody>
          <a:bodyPr>
            <a:normAutofit/>
          </a:bodyPr>
          <a:lstStyle/>
          <a:p>
            <a:pPr marL="0" indent="0">
              <a:buNone/>
            </a:pPr>
            <a:r>
              <a:rPr lang="en-US" sz="3600" dirty="0">
                <a:latin typeface="+mj-lt"/>
              </a:rPr>
              <a:t>“In the face of doubts and disenchantment we need a vision of spiritual resistance and struggle that energizes our faith in the face of pain and suffering. To save our faith we must embrace spiritual warfare.”</a:t>
            </a:r>
          </a:p>
          <a:p>
            <a:pPr marL="0" indent="0">
              <a:buNone/>
            </a:pPr>
            <a:r>
              <a:rPr lang="en-US" sz="3600" b="1" dirty="0"/>
              <a:t>Richard Beck</a:t>
            </a:r>
            <a:r>
              <a:rPr lang="en-US" sz="3600" dirty="0"/>
              <a:t>, professor of psychology at Abilene Christian University in Abilene, Texas </a:t>
            </a:r>
          </a:p>
          <a:p>
            <a:endParaRPr lang="en-US" sz="2400" dirty="0"/>
          </a:p>
        </p:txBody>
      </p:sp>
    </p:spTree>
    <p:extLst>
      <p:ext uri="{BB962C8B-B14F-4D97-AF65-F5344CB8AC3E}">
        <p14:creationId xmlns:p14="http://schemas.microsoft.com/office/powerpoint/2010/main" val="165039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59936B-372C-944F-A92E-3D0167A30E66}"/>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Resistance Builds Resilience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4225574" y="3592286"/>
            <a:ext cx="6992155" cy="3020785"/>
          </a:xfrm>
        </p:spPr>
        <p:txBody>
          <a:bodyPr anchor="ctr">
            <a:normAutofit/>
          </a:bodyPr>
          <a:lstStyle/>
          <a:p>
            <a:pPr marL="0" indent="0">
              <a:buNone/>
            </a:pPr>
            <a:r>
              <a:rPr lang="en-US" sz="3200" dirty="0">
                <a:latin typeface="+mj-lt"/>
              </a:rPr>
              <a:t>You can resist evil and build </a:t>
            </a:r>
            <a:r>
              <a:rPr lang="en-US" sz="3200" i="1" dirty="0">
                <a:latin typeface="+mj-lt"/>
              </a:rPr>
              <a:t>resilient </a:t>
            </a:r>
            <a:r>
              <a:rPr lang="en-US" sz="3200" dirty="0">
                <a:latin typeface="+mj-lt"/>
              </a:rPr>
              <a:t>faith by practicing the following:</a:t>
            </a:r>
          </a:p>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p:txBody>
      </p:sp>
    </p:spTree>
    <p:extLst>
      <p:ext uri="{BB962C8B-B14F-4D97-AF65-F5344CB8AC3E}">
        <p14:creationId xmlns:p14="http://schemas.microsoft.com/office/powerpoint/2010/main" val="38405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C9CE26-9493-A543-8F30-A38B80C7F864}"/>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Resistance Builds Resilience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4225574" y="3592286"/>
            <a:ext cx="6992155" cy="3020785"/>
          </a:xfrm>
        </p:spPr>
        <p:txBody>
          <a:bodyPr anchor="ctr">
            <a:normAutofit/>
          </a:bodyPr>
          <a:lstStyle/>
          <a:p>
            <a:pPr marL="0" indent="0">
              <a:buNone/>
            </a:pPr>
            <a:r>
              <a:rPr lang="en-US" sz="3200" dirty="0">
                <a:latin typeface="+mj-lt"/>
              </a:rPr>
              <a:t>You can resist evil and build </a:t>
            </a:r>
            <a:r>
              <a:rPr lang="en-US" sz="3200" i="1" dirty="0">
                <a:latin typeface="+mj-lt"/>
              </a:rPr>
              <a:t>resilient </a:t>
            </a:r>
            <a:r>
              <a:rPr lang="en-US" sz="3200" dirty="0">
                <a:latin typeface="+mj-lt"/>
              </a:rPr>
              <a:t>faith by practicing the following:</a:t>
            </a:r>
          </a:p>
          <a:p>
            <a:pPr marL="514350" indent="-514350">
              <a:buFont typeface="+mj-lt"/>
              <a:buAutoNum type="arabicPeriod"/>
            </a:pPr>
            <a:r>
              <a:rPr lang="en-US" sz="3200" dirty="0"/>
              <a:t>Religious Rhythms &amp; Routines</a:t>
            </a:r>
          </a:p>
          <a:p>
            <a:pPr marL="514350" indent="-514350">
              <a:buFont typeface="+mj-lt"/>
              <a:buAutoNum type="arabicPeriod"/>
            </a:pPr>
            <a:endParaRPr lang="en-US" sz="3200" dirty="0"/>
          </a:p>
          <a:p>
            <a:pPr marL="514350" indent="-514350">
              <a:buFont typeface="+mj-lt"/>
              <a:buAutoNum type="arabicPeriod"/>
            </a:pPr>
            <a:endParaRPr lang="en-US" sz="3200" dirty="0"/>
          </a:p>
        </p:txBody>
      </p:sp>
    </p:spTree>
    <p:extLst>
      <p:ext uri="{BB962C8B-B14F-4D97-AF65-F5344CB8AC3E}">
        <p14:creationId xmlns:p14="http://schemas.microsoft.com/office/powerpoint/2010/main" val="22151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438F38-7F6C-6B47-9CBE-9480A2A2A7A3}"/>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0BF85CB-C6EF-B941-9F26-4D07D47BEDB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7B31B681-7F47-CA47-8BEA-0188D73FBBE7}"/>
              </a:ext>
            </a:extLst>
          </p:cNvPr>
          <p:cNvSpPr>
            <a:spLocks noGrp="1"/>
          </p:cNvSpPr>
          <p:nvPr>
            <p:ph type="title"/>
          </p:nvPr>
        </p:nvSpPr>
        <p:spPr>
          <a:xfrm>
            <a:off x="1775010" y="3130243"/>
            <a:ext cx="3816794" cy="1418383"/>
          </a:xfrm>
        </p:spPr>
        <p:txBody>
          <a:bodyPr anchor="ctr">
            <a:normAutofit/>
          </a:bodyPr>
          <a:lstStyle/>
          <a:p>
            <a:r>
              <a:rPr lang="en-US" sz="3800" b="1" dirty="0">
                <a:latin typeface="+mn-lt"/>
              </a:rPr>
              <a:t>What is religion?</a:t>
            </a:r>
          </a:p>
        </p:txBody>
      </p:sp>
      <p:pic>
        <p:nvPicPr>
          <p:cNvPr id="6" name="Picture 5">
            <a:extLst>
              <a:ext uri="{FF2B5EF4-FFF2-40B4-BE49-F238E27FC236}">
                <a16:creationId xmlns:a16="http://schemas.microsoft.com/office/drawing/2014/main" id="{AF655A8F-292B-5C4F-87B8-E6B737E2ED90}"/>
              </a:ext>
            </a:extLst>
          </p:cNvPr>
          <p:cNvPicPr>
            <a:picLocks noChangeAspect="1"/>
          </p:cNvPicPr>
          <p:nvPr/>
        </p:nvPicPr>
        <p:blipFill rotWithShape="1">
          <a:blip r:embed="rId3"/>
          <a:srcRect t="17923" b="27970"/>
          <a:stretch/>
        </p:blipFill>
        <p:spPr>
          <a:xfrm>
            <a:off x="1524020" y="11"/>
            <a:ext cx="9143980" cy="3550014"/>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6685E1F3-AF1B-5040-B767-C1B0567BC0F7}"/>
              </a:ext>
            </a:extLst>
          </p:cNvPr>
          <p:cNvSpPr>
            <a:spLocks noGrp="1"/>
          </p:cNvSpPr>
          <p:nvPr>
            <p:ph idx="1"/>
          </p:nvPr>
        </p:nvSpPr>
        <p:spPr>
          <a:xfrm>
            <a:off x="1775012" y="3839436"/>
            <a:ext cx="8767483" cy="3018565"/>
          </a:xfrm>
        </p:spPr>
        <p:txBody>
          <a:bodyPr anchor="ctr">
            <a:noAutofit/>
          </a:bodyPr>
          <a:lstStyle/>
          <a:p>
            <a:pPr marL="0" indent="0">
              <a:buNone/>
            </a:pPr>
            <a:r>
              <a:rPr lang="en-US" sz="2600" b="1" dirty="0"/>
              <a:t>Religion</a:t>
            </a:r>
            <a:r>
              <a:rPr lang="en-US" sz="2600" dirty="0"/>
              <a:t> is a socio-cultural system of designated beliefs, values, behaviors, and practices that provide meaning, purpose, and direction to a person’s life and to the world around them. </a:t>
            </a:r>
          </a:p>
          <a:p>
            <a:pPr marL="0" indent="0">
              <a:buNone/>
            </a:pPr>
            <a:r>
              <a:rPr lang="en-US" sz="2600" b="1" dirty="0">
                <a:highlight>
                  <a:srgbClr val="FFFF00"/>
                </a:highlight>
              </a:rPr>
              <a:t>A functional definition of “religion” for Christians:</a:t>
            </a:r>
            <a:br>
              <a:rPr lang="en-US" sz="2600" b="1" dirty="0">
                <a:highlight>
                  <a:srgbClr val="FFFF00"/>
                </a:highlight>
              </a:rPr>
            </a:br>
            <a:r>
              <a:rPr lang="en-US" sz="2600" dirty="0"/>
              <a:t>Practices of prayer, Scripture, sacrament, liturgy, etc. handed down to us so that we would be properly formed in worship.</a:t>
            </a:r>
          </a:p>
        </p:txBody>
      </p:sp>
      <p:sp>
        <p:nvSpPr>
          <p:cNvPr id="7" name="TextBox 6">
            <a:extLst>
              <a:ext uri="{FF2B5EF4-FFF2-40B4-BE49-F238E27FC236}">
                <a16:creationId xmlns:a16="http://schemas.microsoft.com/office/drawing/2014/main" id="{2354803C-1809-F844-8FC1-1C95A150F1A5}"/>
              </a:ext>
            </a:extLst>
          </p:cNvPr>
          <p:cNvSpPr txBox="1"/>
          <p:nvPr/>
        </p:nvSpPr>
        <p:spPr>
          <a:xfrm>
            <a:off x="5842796" y="3600907"/>
            <a:ext cx="4950690" cy="477054"/>
          </a:xfrm>
          <a:prstGeom prst="rect">
            <a:avLst/>
          </a:prstGeom>
          <a:noFill/>
        </p:spPr>
        <p:txBody>
          <a:bodyPr wrap="square" rtlCol="0">
            <a:spAutoFit/>
          </a:bodyPr>
          <a:lstStyle/>
          <a:p>
            <a:r>
              <a:rPr lang="en-US" sz="2500" b="1" i="1" dirty="0" err="1"/>
              <a:t>religio</a:t>
            </a:r>
            <a:r>
              <a:rPr lang="en-US" sz="2500" dirty="0"/>
              <a:t> – </a:t>
            </a:r>
            <a:r>
              <a:rPr lang="en-US" sz="2500" dirty="0">
                <a:latin typeface="+mj-lt"/>
              </a:rPr>
              <a:t>“to bind” to something</a:t>
            </a:r>
          </a:p>
        </p:txBody>
      </p:sp>
    </p:spTree>
    <p:extLst>
      <p:ext uri="{BB962C8B-B14F-4D97-AF65-F5344CB8AC3E}">
        <p14:creationId xmlns:p14="http://schemas.microsoft.com/office/powerpoint/2010/main" val="308414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7B4D36-F8BE-874F-A4B7-DC43AFC82B90}"/>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F75ED1B1-D5D6-0D40-A92A-330F4EEAA83C}"/>
              </a:ext>
            </a:extLst>
          </p:cNvPr>
          <p:cNvPicPr>
            <a:picLocks noChangeAspect="1"/>
          </p:cNvPicPr>
          <p:nvPr/>
        </p:nvPicPr>
        <p:blipFill rotWithShape="1">
          <a:blip r:embed="rId3">
            <a:alphaModFix amt="35000"/>
          </a:blip>
          <a:srcRect/>
          <a:stretch/>
        </p:blipFill>
        <p:spPr>
          <a:xfrm>
            <a:off x="1524020" y="2"/>
            <a:ext cx="9143980" cy="6857999"/>
          </a:xfrm>
          <a:prstGeom prst="rect">
            <a:avLst/>
          </a:prstGeom>
        </p:spPr>
      </p:pic>
      <p:sp>
        <p:nvSpPr>
          <p:cNvPr id="4" name="Title 3">
            <a:extLst>
              <a:ext uri="{FF2B5EF4-FFF2-40B4-BE49-F238E27FC236}">
                <a16:creationId xmlns:a16="http://schemas.microsoft.com/office/drawing/2014/main" id="{34EFEF8E-44C9-FD4E-943C-5211C594ABF3}"/>
              </a:ext>
            </a:extLst>
          </p:cNvPr>
          <p:cNvSpPr>
            <a:spLocks noGrp="1"/>
          </p:cNvSpPr>
          <p:nvPr>
            <p:ph type="title"/>
          </p:nvPr>
        </p:nvSpPr>
        <p:spPr>
          <a:xfrm>
            <a:off x="2152651" y="1065862"/>
            <a:ext cx="2484873" cy="4726276"/>
          </a:xfrm>
        </p:spPr>
        <p:txBody>
          <a:bodyPr>
            <a:normAutofit/>
          </a:bodyPr>
          <a:lstStyle/>
          <a:p>
            <a:pPr algn="r"/>
            <a:r>
              <a:rPr lang="en-US" sz="3500" b="1" dirty="0">
                <a:solidFill>
                  <a:srgbClr val="FFFFFF"/>
                </a:solidFill>
                <a:effectLst>
                  <a:outerShdw blurRad="50800" dist="38100" dir="2700000" algn="tl" rotWithShape="0">
                    <a:prstClr val="black">
                      <a:alpha val="40000"/>
                    </a:prstClr>
                  </a:outerShdw>
                </a:effectLst>
              </a:rPr>
              <a:t>The </a:t>
            </a:r>
            <a:r>
              <a:rPr lang="en-US" sz="3500" b="1" dirty="0">
                <a:solidFill>
                  <a:schemeClr val="accent4">
                    <a:lumMod val="60000"/>
                    <a:lumOff val="40000"/>
                  </a:schemeClr>
                </a:solidFill>
                <a:effectLst>
                  <a:outerShdw blurRad="50800" dist="38100" dir="2700000" algn="tl" rotWithShape="0">
                    <a:prstClr val="black">
                      <a:alpha val="40000"/>
                    </a:prstClr>
                  </a:outerShdw>
                </a:effectLst>
              </a:rPr>
              <a:t>Religious</a:t>
            </a:r>
            <a:r>
              <a:rPr lang="en-US" sz="3500" b="1" dirty="0">
                <a:solidFill>
                  <a:srgbClr val="FFFFFF"/>
                </a:solidFill>
                <a:effectLst>
                  <a:outerShdw blurRad="50800" dist="38100" dir="2700000" algn="tl" rotWithShape="0">
                    <a:prstClr val="black">
                      <a:alpha val="40000"/>
                    </a:prstClr>
                  </a:outerShdw>
                </a:effectLst>
              </a:rPr>
              <a:t> Life of Jesus</a:t>
            </a:r>
          </a:p>
        </p:txBody>
      </p:sp>
      <p:sp>
        <p:nvSpPr>
          <p:cNvPr id="5" name="Content Placeholder 4">
            <a:extLst>
              <a:ext uri="{FF2B5EF4-FFF2-40B4-BE49-F238E27FC236}">
                <a16:creationId xmlns:a16="http://schemas.microsoft.com/office/drawing/2014/main" id="{DEF8E789-544C-394F-AE85-CC3CFCFA23A9}"/>
              </a:ext>
            </a:extLst>
          </p:cNvPr>
          <p:cNvSpPr>
            <a:spLocks noGrp="1"/>
          </p:cNvSpPr>
          <p:nvPr>
            <p:ph idx="1"/>
          </p:nvPr>
        </p:nvSpPr>
        <p:spPr>
          <a:xfrm>
            <a:off x="5390536" y="0"/>
            <a:ext cx="5131160" cy="6858000"/>
          </a:xfrm>
        </p:spPr>
        <p:txBody>
          <a:bodyPr anchor="ctr">
            <a:noAutofit/>
          </a:bodyPr>
          <a:lstStyle/>
          <a:p>
            <a:r>
              <a:rPr lang="en-US" sz="2600" dirty="0">
                <a:solidFill>
                  <a:srgbClr val="FFFFFF"/>
                </a:solidFill>
                <a:effectLst>
                  <a:outerShdw blurRad="50800" dist="38100" dir="2700000" algn="tl" rotWithShape="0">
                    <a:prstClr val="black">
                      <a:alpha val="40000"/>
                    </a:prstClr>
                  </a:outerShdw>
                </a:effectLst>
              </a:rPr>
              <a:t>He was raised by pious parents</a:t>
            </a:r>
          </a:p>
          <a:p>
            <a:r>
              <a:rPr lang="en-US" sz="2600" dirty="0">
                <a:solidFill>
                  <a:srgbClr val="FFFFFF"/>
                </a:solidFill>
                <a:effectLst>
                  <a:outerShdw blurRad="50800" dist="38100" dir="2700000" algn="tl" rotWithShape="0">
                    <a:prstClr val="black">
                      <a:alpha val="40000"/>
                    </a:prstClr>
                  </a:outerShdw>
                </a:effectLst>
              </a:rPr>
              <a:t>Educated in Torah and the Jewish faith at the synagogue in Nazareth</a:t>
            </a:r>
          </a:p>
          <a:p>
            <a:r>
              <a:rPr lang="en-US" sz="2600" dirty="0">
                <a:solidFill>
                  <a:srgbClr val="FFFFFF"/>
                </a:solidFill>
                <a:effectLst>
                  <a:outerShdw blurRad="50800" dist="38100" dir="2700000" algn="tl" rotWithShape="0">
                    <a:prstClr val="black">
                      <a:alpha val="40000"/>
                    </a:prstClr>
                  </a:outerShdw>
                </a:effectLst>
              </a:rPr>
              <a:t>Took pilgrimages to Jerusalem for various feasts (i.e. followed the Jewish religious calendar) </a:t>
            </a:r>
          </a:p>
          <a:p>
            <a:r>
              <a:rPr lang="en-US" sz="2600" dirty="0">
                <a:solidFill>
                  <a:srgbClr val="FFFFFF"/>
                </a:solidFill>
                <a:effectLst>
                  <a:outerShdw blurRad="50800" dist="38100" dir="2700000" algn="tl" rotWithShape="0">
                    <a:prstClr val="black">
                      <a:alpha val="40000"/>
                    </a:prstClr>
                  </a:outerShdw>
                </a:effectLst>
              </a:rPr>
              <a:t>Worshipped at the Temple in Jerusalem every Passover</a:t>
            </a:r>
          </a:p>
          <a:p>
            <a:r>
              <a:rPr lang="en-US" sz="2600" dirty="0">
                <a:solidFill>
                  <a:srgbClr val="FFFFFF"/>
                </a:solidFill>
                <a:effectLst>
                  <a:outerShdw blurRad="50800" dist="38100" dir="2700000" algn="tl" rotWithShape="0">
                    <a:prstClr val="black">
                      <a:alpha val="40000"/>
                    </a:prstClr>
                  </a:outerShdw>
                </a:effectLst>
              </a:rPr>
              <a:t>Faithfully observed the Sabbath and attended the local synagogue </a:t>
            </a:r>
          </a:p>
          <a:p>
            <a:r>
              <a:rPr lang="en-US" sz="2600" dirty="0">
                <a:solidFill>
                  <a:srgbClr val="FFFFFF"/>
                </a:solidFill>
                <a:effectLst>
                  <a:outerShdw blurRad="50800" dist="38100" dir="2700000" algn="tl" rotWithShape="0">
                    <a:prstClr val="black">
                      <a:alpha val="40000"/>
                    </a:prstClr>
                  </a:outerShdw>
                </a:effectLst>
              </a:rPr>
              <a:t>Recited the Hebrew “Shema” (Deut. 6:4), probably daily</a:t>
            </a:r>
          </a:p>
          <a:p>
            <a:r>
              <a:rPr lang="en-US" sz="2600" dirty="0">
                <a:solidFill>
                  <a:srgbClr val="FFFFFF"/>
                </a:solidFill>
                <a:effectLst>
                  <a:outerShdw blurRad="50800" dist="38100" dir="2700000" algn="tl" rotWithShape="0">
                    <a:prstClr val="black">
                      <a:alpha val="40000"/>
                    </a:prstClr>
                  </a:outerShdw>
                </a:effectLst>
              </a:rPr>
              <a:t>Other religious practices (e.g. he fasted, tithed, prayed 2-3x a day, wore prayer shawl &amp; tassels, etc.)</a:t>
            </a:r>
          </a:p>
        </p:txBody>
      </p:sp>
    </p:spTree>
    <p:extLst>
      <p:ext uri="{BB962C8B-B14F-4D97-AF65-F5344CB8AC3E}">
        <p14:creationId xmlns:p14="http://schemas.microsoft.com/office/powerpoint/2010/main" val="7101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040710-C861-D545-8EAD-D9ACC0BAE33E}"/>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Resistance Builds Resilience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4225574" y="3592286"/>
            <a:ext cx="6992155" cy="3020785"/>
          </a:xfrm>
        </p:spPr>
        <p:txBody>
          <a:bodyPr anchor="ctr">
            <a:normAutofit/>
          </a:bodyPr>
          <a:lstStyle/>
          <a:p>
            <a:pPr marL="0" indent="0">
              <a:buNone/>
            </a:pPr>
            <a:r>
              <a:rPr lang="en-US" sz="3200" dirty="0">
                <a:latin typeface="+mj-lt"/>
              </a:rPr>
              <a:t>You can resist evil and build </a:t>
            </a:r>
            <a:r>
              <a:rPr lang="en-US" sz="3200" i="1" dirty="0">
                <a:latin typeface="+mj-lt"/>
              </a:rPr>
              <a:t>resilient </a:t>
            </a:r>
            <a:r>
              <a:rPr lang="en-US" sz="3200" dirty="0">
                <a:latin typeface="+mj-lt"/>
              </a:rPr>
              <a:t>faith by practicing the following:</a:t>
            </a:r>
          </a:p>
          <a:p>
            <a:pPr marL="514350" indent="-514350">
              <a:buFont typeface="+mj-lt"/>
              <a:buAutoNum type="arabicPeriod"/>
            </a:pPr>
            <a:r>
              <a:rPr lang="en-US" sz="3200" dirty="0"/>
              <a:t>Religious Rhythms &amp; Routines</a:t>
            </a:r>
          </a:p>
          <a:p>
            <a:pPr marL="514350" indent="-514350">
              <a:buFont typeface="+mj-lt"/>
              <a:buAutoNum type="arabicPeriod"/>
            </a:pPr>
            <a:r>
              <a:rPr lang="en-US" sz="3200" dirty="0"/>
              <a:t>Saying “No!” to Temptation</a:t>
            </a:r>
          </a:p>
          <a:p>
            <a:pPr marL="514350" indent="-514350">
              <a:buFont typeface="+mj-lt"/>
              <a:buAutoNum type="arabicPeriod"/>
            </a:pPr>
            <a:endParaRPr lang="en-US" sz="3200" dirty="0"/>
          </a:p>
        </p:txBody>
      </p:sp>
    </p:spTree>
    <p:extLst>
      <p:ext uri="{BB962C8B-B14F-4D97-AF65-F5344CB8AC3E}">
        <p14:creationId xmlns:p14="http://schemas.microsoft.com/office/powerpoint/2010/main" val="160555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77338" y="751115"/>
            <a:ext cx="10037324" cy="5617027"/>
          </a:xfrm>
        </p:spPr>
        <p:txBody>
          <a:bodyPr>
            <a:noAutofit/>
          </a:bodyPr>
          <a:lstStyle/>
          <a:p>
            <a:pPr marL="0" indent="0">
              <a:buNone/>
            </a:pPr>
            <a:r>
              <a:rPr lang="en-US" sz="3600" b="1" dirty="0">
                <a:solidFill>
                  <a:schemeClr val="bg1"/>
                </a:solidFill>
              </a:rPr>
              <a:t>1 Peter 5:8-10 NIV</a:t>
            </a:r>
          </a:p>
          <a:p>
            <a:pPr marL="0" indent="0">
              <a:buNone/>
            </a:pPr>
            <a:r>
              <a:rPr lang="en-US" sz="3600" b="1" baseline="30000" dirty="0">
                <a:solidFill>
                  <a:schemeClr val="bg1"/>
                </a:solidFill>
              </a:rPr>
              <a:t>8 </a:t>
            </a:r>
            <a:r>
              <a:rPr lang="en-US" sz="3600" dirty="0">
                <a:solidFill>
                  <a:schemeClr val="bg1"/>
                </a:solidFill>
              </a:rPr>
              <a:t>Be</a:t>
            </a:r>
            <a:r>
              <a:rPr lang="en-US" sz="3600" dirty="0">
                <a:solidFill>
                  <a:srgbClr val="FFFF00"/>
                </a:solidFill>
              </a:rPr>
              <a:t> alert </a:t>
            </a:r>
            <a:r>
              <a:rPr lang="en-US" sz="3600" dirty="0">
                <a:solidFill>
                  <a:schemeClr val="bg1"/>
                </a:solidFill>
              </a:rPr>
              <a:t>and of </a:t>
            </a:r>
            <a:r>
              <a:rPr lang="en-US" sz="3600" dirty="0">
                <a:solidFill>
                  <a:srgbClr val="FFFF00"/>
                </a:solidFill>
              </a:rPr>
              <a:t>sober mind</a:t>
            </a:r>
            <a:r>
              <a:rPr lang="en-US" sz="3600" dirty="0">
                <a:solidFill>
                  <a:schemeClr val="bg1"/>
                </a:solidFill>
              </a:rPr>
              <a:t>. Your enemy the devil prowls around like a roaring lion looking for someone to devour. </a:t>
            </a:r>
            <a:r>
              <a:rPr lang="en-US" sz="3600" b="1" baseline="30000" dirty="0">
                <a:solidFill>
                  <a:schemeClr val="bg1"/>
                </a:solidFill>
              </a:rPr>
              <a:t>9 </a:t>
            </a:r>
            <a:r>
              <a:rPr lang="en-US" sz="3600" dirty="0">
                <a:solidFill>
                  <a:srgbClr val="FFFF00"/>
                </a:solidFill>
              </a:rPr>
              <a:t>Resist him</a:t>
            </a:r>
            <a:r>
              <a:rPr lang="en-US" sz="3600" dirty="0">
                <a:solidFill>
                  <a:schemeClr val="bg1"/>
                </a:solidFill>
              </a:rPr>
              <a:t>, standing firm in the faith, because you know that the family of believers throughout the world is undergoing the same kind of sufferings. </a:t>
            </a:r>
            <a:r>
              <a:rPr lang="en-US" sz="3600" b="1" baseline="30000" dirty="0">
                <a:solidFill>
                  <a:schemeClr val="bg1"/>
                </a:solidFill>
              </a:rPr>
              <a:t>10 </a:t>
            </a:r>
            <a:r>
              <a:rPr lang="en-US" sz="3600" dirty="0">
                <a:solidFill>
                  <a:schemeClr val="bg1"/>
                </a:solidFill>
              </a:rPr>
              <a:t>And the God of all grace, who called you to his eternal glory in Christ, after you have suffered a little while, </a:t>
            </a:r>
            <a:r>
              <a:rPr lang="en-US" sz="3600" dirty="0">
                <a:solidFill>
                  <a:srgbClr val="FFFF00"/>
                </a:solidFill>
              </a:rPr>
              <a:t>will himself restore you</a:t>
            </a:r>
            <a:r>
              <a:rPr lang="en-US" sz="3600" dirty="0">
                <a:solidFill>
                  <a:schemeClr val="bg1"/>
                </a:solidFill>
              </a:rPr>
              <a:t> and make you strong, firm and steadfast.</a:t>
            </a:r>
          </a:p>
          <a:p>
            <a:pPr marL="0" indent="0">
              <a:buNone/>
            </a:pPr>
            <a:endParaRPr lang="en-US" sz="3600" dirty="0">
              <a:solidFill>
                <a:schemeClr val="bg1"/>
              </a:solidFill>
            </a:endParaRPr>
          </a:p>
        </p:txBody>
      </p:sp>
    </p:spTree>
    <p:extLst>
      <p:ext uri="{BB962C8B-B14F-4D97-AF65-F5344CB8AC3E}">
        <p14:creationId xmlns:p14="http://schemas.microsoft.com/office/powerpoint/2010/main" val="266895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D1BD1-7E0B-594B-B452-B1B703425F0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F010ABF2-37D4-8E48-92B9-BBEC66797DCD}"/>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3CACF70-9FE4-2743-9886-11B8D4E54922}"/>
              </a:ext>
            </a:extLst>
          </p:cNvPr>
          <p:cNvSpPr>
            <a:spLocks noGrp="1"/>
          </p:cNvSpPr>
          <p:nvPr>
            <p:ph type="title"/>
          </p:nvPr>
        </p:nvSpPr>
        <p:spPr>
          <a:xfrm>
            <a:off x="481013" y="3752849"/>
            <a:ext cx="3290887" cy="2452687"/>
          </a:xfrm>
        </p:spPr>
        <p:txBody>
          <a:bodyPr anchor="ctr">
            <a:normAutofit/>
          </a:bodyPr>
          <a:lstStyle/>
          <a:p>
            <a:r>
              <a:rPr lang="en-US" b="1" dirty="0">
                <a:solidFill>
                  <a:srgbClr val="C00000"/>
                </a:solidFill>
                <a:latin typeface="+mn-lt"/>
              </a:rPr>
              <a:t>Resistance Builds Resilience</a:t>
            </a:r>
          </a:p>
        </p:txBody>
      </p:sp>
      <p:pic>
        <p:nvPicPr>
          <p:cNvPr id="5" name="Picture 4" descr="A picture containing outdoor&#10;&#10;Description automatically generated">
            <a:extLst>
              <a:ext uri="{FF2B5EF4-FFF2-40B4-BE49-F238E27FC236}">
                <a16:creationId xmlns:a16="http://schemas.microsoft.com/office/drawing/2014/main" id="{0D563A82-4242-C747-85E6-9CD6D2071F15}"/>
              </a:ext>
            </a:extLst>
          </p:cNvPr>
          <p:cNvPicPr>
            <a:picLocks noChangeAspect="1"/>
          </p:cNvPicPr>
          <p:nvPr/>
        </p:nvPicPr>
        <p:blipFill rotWithShape="1">
          <a:blip r:embed="rId3"/>
          <a:srcRect t="3805" b="420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D4C8236-3217-AC40-80FF-0F95A0063F2D}"/>
              </a:ext>
            </a:extLst>
          </p:cNvPr>
          <p:cNvSpPr>
            <a:spLocks noGrp="1"/>
          </p:cNvSpPr>
          <p:nvPr>
            <p:ph idx="1"/>
          </p:nvPr>
        </p:nvSpPr>
        <p:spPr>
          <a:xfrm>
            <a:off x="4225574" y="3592286"/>
            <a:ext cx="6992155" cy="3020785"/>
          </a:xfrm>
        </p:spPr>
        <p:txBody>
          <a:bodyPr anchor="ctr">
            <a:normAutofit/>
          </a:bodyPr>
          <a:lstStyle/>
          <a:p>
            <a:pPr marL="0" indent="0">
              <a:buNone/>
            </a:pPr>
            <a:r>
              <a:rPr lang="en-US" sz="3200" dirty="0">
                <a:latin typeface="+mj-lt"/>
              </a:rPr>
              <a:t>You can resist evil and build </a:t>
            </a:r>
            <a:r>
              <a:rPr lang="en-US" sz="3200" i="1" dirty="0">
                <a:latin typeface="+mj-lt"/>
              </a:rPr>
              <a:t>resilient </a:t>
            </a:r>
            <a:r>
              <a:rPr lang="en-US" sz="3200" dirty="0">
                <a:latin typeface="+mj-lt"/>
              </a:rPr>
              <a:t>faith by practicing the following:</a:t>
            </a:r>
          </a:p>
          <a:p>
            <a:pPr marL="514350" indent="-514350">
              <a:buFont typeface="+mj-lt"/>
              <a:buAutoNum type="arabicPeriod"/>
            </a:pPr>
            <a:r>
              <a:rPr lang="en-US" sz="3200" dirty="0"/>
              <a:t>Religious Rhythms &amp; Routines</a:t>
            </a:r>
          </a:p>
          <a:p>
            <a:pPr marL="514350" indent="-514350">
              <a:buFont typeface="+mj-lt"/>
              <a:buAutoNum type="arabicPeriod"/>
            </a:pPr>
            <a:r>
              <a:rPr lang="en-US" sz="3200" dirty="0"/>
              <a:t>Saying “No!” to Temptation</a:t>
            </a:r>
          </a:p>
          <a:p>
            <a:pPr marL="514350" indent="-514350">
              <a:buFont typeface="+mj-lt"/>
              <a:buAutoNum type="arabicPeriod"/>
            </a:pPr>
            <a:r>
              <a:rPr lang="en-US" sz="3200" dirty="0"/>
              <a:t>Using Prayer as a Spiritual Weapon</a:t>
            </a:r>
          </a:p>
        </p:txBody>
      </p:sp>
    </p:spTree>
    <p:extLst>
      <p:ext uri="{BB962C8B-B14F-4D97-AF65-F5344CB8AC3E}">
        <p14:creationId xmlns:p14="http://schemas.microsoft.com/office/powerpoint/2010/main" val="331166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D4164D-95EA-9E41-B210-40B1F83260B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pic>
        <p:nvPicPr>
          <p:cNvPr id="11" name="Content Placeholder 2">
            <a:extLst>
              <a:ext uri="{FF2B5EF4-FFF2-40B4-BE49-F238E27FC236}">
                <a16:creationId xmlns:a16="http://schemas.microsoft.com/office/drawing/2014/main" id="{60EE4EC7-0517-5346-93E7-8BF2EF649EDE}"/>
              </a:ext>
            </a:extLst>
          </p:cNvPr>
          <p:cNvPicPr>
            <a:picLocks noChangeAspect="1"/>
          </p:cNvPicPr>
          <p:nvPr/>
        </p:nvPicPr>
        <p:blipFill rotWithShape="1">
          <a:blip r:embed="rId3">
            <a:alphaModFix amt="37000"/>
            <a:extLst>
              <a:ext uri="{BEBA8EAE-BF5A-486C-A8C5-ECC9F3942E4B}">
                <a14:imgProps xmlns:a14="http://schemas.microsoft.com/office/drawing/2010/main">
                  <a14:imgLayer>
                    <a14:imgEffect>
                      <a14:sharpenSoften amount="25000"/>
                    </a14:imgEffect>
                    <a14:imgEffect>
                      <a14:colorTemperature colorTemp="6717"/>
                    </a14:imgEffect>
                    <a14:imgEffect>
                      <a14:brightnessContrast bright="28000"/>
                    </a14:imgEffect>
                  </a14:imgLayer>
                </a14:imgProps>
              </a:ext>
            </a:extLst>
          </a:blip>
          <a:srcRect l="15924" r="27591"/>
          <a:stretch/>
        </p:blipFill>
        <p:spPr>
          <a:xfrm>
            <a:off x="1524021" y="11"/>
            <a:ext cx="3476673" cy="6857989"/>
          </a:xfrm>
          <a:prstGeom prst="rect">
            <a:avLst/>
          </a:prstGeom>
          <a:effectLst/>
        </p:spPr>
      </p:pic>
      <p:sp>
        <p:nvSpPr>
          <p:cNvPr id="4" name="Title 3">
            <a:extLst>
              <a:ext uri="{FF2B5EF4-FFF2-40B4-BE49-F238E27FC236}">
                <a16:creationId xmlns:a16="http://schemas.microsoft.com/office/drawing/2014/main" id="{34EFEF8E-44C9-FD4E-943C-5211C594ABF3}"/>
              </a:ext>
            </a:extLst>
          </p:cNvPr>
          <p:cNvSpPr>
            <a:spLocks noGrp="1"/>
          </p:cNvSpPr>
          <p:nvPr>
            <p:ph type="title"/>
          </p:nvPr>
        </p:nvSpPr>
        <p:spPr>
          <a:xfrm>
            <a:off x="5248073" y="531296"/>
            <a:ext cx="4939868" cy="1286160"/>
          </a:xfrm>
        </p:spPr>
        <p:txBody>
          <a:bodyPr anchor="b">
            <a:normAutofit/>
          </a:bodyPr>
          <a:lstStyle/>
          <a:p>
            <a:r>
              <a:rPr lang="en-US" sz="4100" dirty="0">
                <a:solidFill>
                  <a:schemeClr val="bg1"/>
                </a:solidFill>
              </a:rPr>
              <a:t>How Jesus Prayed—</a:t>
            </a:r>
            <a:br>
              <a:rPr lang="en-US" sz="4100" dirty="0">
                <a:solidFill>
                  <a:schemeClr val="bg1"/>
                </a:solidFill>
              </a:rPr>
            </a:br>
            <a:r>
              <a:rPr lang="en-US" sz="4100" b="1" dirty="0">
                <a:solidFill>
                  <a:schemeClr val="bg1"/>
                </a:solidFill>
                <a:latin typeface="+mn-lt"/>
              </a:rPr>
              <a:t>A Closer Look </a:t>
            </a:r>
          </a:p>
        </p:txBody>
      </p:sp>
      <p:sp>
        <p:nvSpPr>
          <p:cNvPr id="13" name="Content Placeholder 8">
            <a:extLst>
              <a:ext uri="{FF2B5EF4-FFF2-40B4-BE49-F238E27FC236}">
                <a16:creationId xmlns:a16="http://schemas.microsoft.com/office/drawing/2014/main" id="{7410C59A-6E32-440D-B056-0282A1521FBB}"/>
              </a:ext>
            </a:extLst>
          </p:cNvPr>
          <p:cNvSpPr>
            <a:spLocks noGrp="1"/>
          </p:cNvSpPr>
          <p:nvPr>
            <p:ph idx="1"/>
          </p:nvPr>
        </p:nvSpPr>
        <p:spPr>
          <a:xfrm>
            <a:off x="5248075" y="2041071"/>
            <a:ext cx="4939866" cy="4487745"/>
          </a:xfrm>
        </p:spPr>
        <p:txBody>
          <a:bodyPr>
            <a:normAutofit/>
          </a:bodyPr>
          <a:lstStyle/>
          <a:p>
            <a:r>
              <a:rPr lang="en-US" dirty="0">
                <a:solidFill>
                  <a:schemeClr val="bg1"/>
                </a:solidFill>
              </a:rPr>
              <a:t>Prayed early in the morning and late in the evening</a:t>
            </a:r>
          </a:p>
          <a:p>
            <a:r>
              <a:rPr lang="en-US" dirty="0">
                <a:solidFill>
                  <a:schemeClr val="bg1"/>
                </a:solidFill>
              </a:rPr>
              <a:t>Prayed spontaneous prayers of supplication to the Father</a:t>
            </a:r>
          </a:p>
          <a:p>
            <a:r>
              <a:rPr lang="en-US" dirty="0">
                <a:solidFill>
                  <a:schemeClr val="bg1"/>
                </a:solidFill>
              </a:rPr>
              <a:t>Used the Psalms (Jewish Prayer/Song Book) to pray written prayers</a:t>
            </a:r>
          </a:p>
          <a:p>
            <a:r>
              <a:rPr lang="en-US" dirty="0">
                <a:solidFill>
                  <a:schemeClr val="bg1"/>
                </a:solidFill>
              </a:rPr>
              <a:t>Prayed in private and in public</a:t>
            </a:r>
          </a:p>
          <a:p>
            <a:r>
              <a:rPr lang="en-US" dirty="0">
                <a:solidFill>
                  <a:schemeClr val="bg1"/>
                </a:solidFill>
              </a:rPr>
              <a:t>Prayed in resistance to evil</a:t>
            </a:r>
          </a:p>
          <a:p>
            <a:endParaRPr lang="en-US" dirty="0">
              <a:solidFill>
                <a:schemeClr val="bg1"/>
              </a:solidFill>
            </a:endParaRPr>
          </a:p>
        </p:txBody>
      </p:sp>
    </p:spTree>
    <p:extLst>
      <p:ext uri="{BB962C8B-B14F-4D97-AF65-F5344CB8AC3E}">
        <p14:creationId xmlns:p14="http://schemas.microsoft.com/office/powerpoint/2010/main" val="1606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057188" y="2110468"/>
            <a:ext cx="10077623" cy="2637064"/>
          </a:xfrm>
        </p:spPr>
        <p:txBody>
          <a:bodyPr>
            <a:noAutofit/>
          </a:bodyPr>
          <a:lstStyle/>
          <a:p>
            <a:pPr marL="0" indent="0">
              <a:buNone/>
            </a:pPr>
            <a:r>
              <a:rPr lang="en-US" sz="3600" dirty="0">
                <a:solidFill>
                  <a:schemeClr val="bg1"/>
                </a:solidFill>
              </a:rPr>
              <a:t>And </a:t>
            </a:r>
            <a:r>
              <a:rPr lang="en-US" sz="3600" dirty="0">
                <a:solidFill>
                  <a:srgbClr val="FFFF00"/>
                </a:solidFill>
              </a:rPr>
              <a:t>pray in the Spirit on all occasions</a:t>
            </a:r>
            <a:r>
              <a:rPr lang="en-US" sz="3600" dirty="0">
                <a:solidFill>
                  <a:schemeClr val="bg1"/>
                </a:solidFill>
              </a:rPr>
              <a:t> with all kinds of prayers and requests. With this in mind, be alert and always keep on praying for all the Lord’s people. </a:t>
            </a:r>
          </a:p>
          <a:p>
            <a:pPr marL="0" indent="0">
              <a:buNone/>
            </a:pPr>
            <a:r>
              <a:rPr lang="en-US" sz="3600" b="1" dirty="0">
                <a:solidFill>
                  <a:schemeClr val="bg1"/>
                </a:solidFill>
              </a:rPr>
              <a:t>					Paul, Ephesians 6:18 NIV</a:t>
            </a:r>
          </a:p>
          <a:p>
            <a:pPr marL="0" indent="0">
              <a:buNone/>
            </a:pPr>
            <a:endParaRPr lang="en-US" sz="3600" dirty="0">
              <a:solidFill>
                <a:schemeClr val="bg1"/>
              </a:solidFill>
            </a:endParaRPr>
          </a:p>
        </p:txBody>
      </p:sp>
    </p:spTree>
    <p:extLst>
      <p:ext uri="{BB962C8B-B14F-4D97-AF65-F5344CB8AC3E}">
        <p14:creationId xmlns:p14="http://schemas.microsoft.com/office/powerpoint/2010/main" val="87230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sky, outdoor, mountain, nature&#10;&#10;Description automatically generated">
            <a:extLst>
              <a:ext uri="{FF2B5EF4-FFF2-40B4-BE49-F238E27FC236}">
                <a16:creationId xmlns:a16="http://schemas.microsoft.com/office/drawing/2014/main" id="{5218BF35-D15E-0443-999A-00CDDCC2F64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3507" r="13367"/>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940695A-95B6-5242-916F-449FAEEAC478}"/>
              </a:ext>
            </a:extLst>
          </p:cNvPr>
          <p:cNvSpPr txBox="1"/>
          <p:nvPr/>
        </p:nvSpPr>
        <p:spPr>
          <a:xfrm>
            <a:off x="0" y="2767280"/>
            <a:ext cx="12192000" cy="1323439"/>
          </a:xfrm>
          <a:prstGeom prst="rect">
            <a:avLst/>
          </a:prstGeom>
          <a:solidFill>
            <a:schemeClr val="tx1">
              <a:alpha val="31000"/>
            </a:schemeClr>
          </a:solidFill>
        </p:spPr>
        <p:txBody>
          <a:bodyPr wrap="square" rtlCol="0">
            <a:spAutoFit/>
          </a:bodyPr>
          <a:lstStyle/>
          <a:p>
            <a:pPr algn="ctr"/>
            <a:r>
              <a:rPr lang="en-US" sz="4000" b="1" dirty="0">
                <a:solidFill>
                  <a:schemeClr val="bg1"/>
                </a:solidFill>
                <a:effectLst>
                  <a:outerShdw blurRad="50800" dist="38100" dir="2700000" algn="tl" rotWithShape="0">
                    <a:prstClr val="black">
                      <a:alpha val="40000"/>
                    </a:prstClr>
                  </a:outerShdw>
                </a:effectLst>
              </a:rPr>
              <a:t>            Matthew 4:1-11 NIV</a:t>
            </a:r>
          </a:p>
          <a:p>
            <a:pPr algn="ctr"/>
            <a:r>
              <a:rPr lang="en-US" sz="4000" b="1" dirty="0">
                <a:solidFill>
                  <a:schemeClr val="bg1"/>
                </a:solidFill>
                <a:effectLst>
                  <a:outerShdw blurRad="50800" dist="38100" dir="2700000" algn="tl" rotWithShape="0">
                    <a:prstClr val="black">
                      <a:alpha val="40000"/>
                    </a:prstClr>
                  </a:outerShdw>
                </a:effectLst>
                <a:latin typeface="+mj-lt"/>
              </a:rPr>
              <a:t>             Jesus Tested in the Wilderness</a:t>
            </a:r>
          </a:p>
        </p:txBody>
      </p:sp>
    </p:spTree>
    <p:extLst>
      <p:ext uri="{BB962C8B-B14F-4D97-AF65-F5344CB8AC3E}">
        <p14:creationId xmlns:p14="http://schemas.microsoft.com/office/powerpoint/2010/main" val="37618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36782154-CD20-3B4B-9954-9B1F306C18F2}"/>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7841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90214" y="1318361"/>
            <a:ext cx="9611571" cy="4625240"/>
          </a:xfrm>
        </p:spPr>
        <p:txBody>
          <a:bodyPr>
            <a:noAutofit/>
          </a:bodyPr>
          <a:lstStyle/>
          <a:p>
            <a:pPr marL="0" indent="0">
              <a:buNone/>
            </a:pPr>
            <a:r>
              <a:rPr lang="en-US" sz="3600" b="1" dirty="0">
                <a:solidFill>
                  <a:schemeClr val="bg1"/>
                </a:solidFill>
              </a:rPr>
              <a:t>James 1:13-15 NLT</a:t>
            </a:r>
          </a:p>
          <a:p>
            <a:pPr marL="0" indent="0">
              <a:buNone/>
            </a:pPr>
            <a:r>
              <a:rPr lang="en-US" sz="3600" b="1" baseline="30000" dirty="0">
                <a:solidFill>
                  <a:schemeClr val="bg1"/>
                </a:solidFill>
              </a:rPr>
              <a:t>13 </a:t>
            </a:r>
            <a:r>
              <a:rPr lang="en-US" sz="3600" dirty="0">
                <a:solidFill>
                  <a:schemeClr val="bg1"/>
                </a:solidFill>
              </a:rPr>
              <a:t>When tempted, no one should say, “God is tempting me.” For God cannot be tempted by evil, nor does he tempt anyone; </a:t>
            </a:r>
            <a:r>
              <a:rPr lang="en-US" sz="3600" b="1" baseline="30000" dirty="0">
                <a:solidFill>
                  <a:schemeClr val="bg1"/>
                </a:solidFill>
              </a:rPr>
              <a:t>14 </a:t>
            </a:r>
            <a:r>
              <a:rPr lang="en-US" sz="3600" dirty="0">
                <a:solidFill>
                  <a:schemeClr val="bg1"/>
                </a:solidFill>
              </a:rPr>
              <a:t>but </a:t>
            </a:r>
            <a:r>
              <a:rPr lang="en-US" sz="3600" dirty="0">
                <a:solidFill>
                  <a:srgbClr val="FFFF00"/>
                </a:solidFill>
              </a:rPr>
              <a:t>each person is tempted when they are dragged away by their own evil desire and enticed</a:t>
            </a:r>
            <a:r>
              <a:rPr lang="en-US" sz="3600" dirty="0">
                <a:solidFill>
                  <a:schemeClr val="bg1"/>
                </a:solidFill>
              </a:rPr>
              <a:t>. </a:t>
            </a:r>
            <a:r>
              <a:rPr lang="en-US" sz="3600" b="1" baseline="30000" dirty="0">
                <a:solidFill>
                  <a:schemeClr val="bg1"/>
                </a:solidFill>
              </a:rPr>
              <a:t>15 </a:t>
            </a:r>
            <a:r>
              <a:rPr lang="en-US" sz="3600" dirty="0">
                <a:solidFill>
                  <a:schemeClr val="bg1"/>
                </a:solidFill>
              </a:rPr>
              <a:t>Then, after desire has conceived, it gives birth to sin; and sin, when it is full-grown, gives birth to death.</a:t>
            </a:r>
          </a:p>
        </p:txBody>
      </p:sp>
    </p:spTree>
    <p:extLst>
      <p:ext uri="{BB962C8B-B14F-4D97-AF65-F5344CB8AC3E}">
        <p14:creationId xmlns:p14="http://schemas.microsoft.com/office/powerpoint/2010/main" val="23812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951805" y="2341023"/>
            <a:ext cx="9857709" cy="2437210"/>
          </a:xfrm>
        </p:spPr>
        <p:txBody>
          <a:bodyPr>
            <a:noAutofit/>
          </a:bodyPr>
          <a:lstStyle/>
          <a:p>
            <a:pPr marL="0" indent="0" algn="r">
              <a:buNone/>
            </a:pPr>
            <a:r>
              <a:rPr lang="en-US" sz="3600" dirty="0">
                <a:solidFill>
                  <a:schemeClr val="bg1"/>
                </a:solidFill>
                <a:latin typeface="+mj-lt"/>
              </a:rPr>
              <a:t>“So humble yourselves before God. </a:t>
            </a:r>
            <a:r>
              <a:rPr lang="en-US" sz="3600" dirty="0">
                <a:solidFill>
                  <a:srgbClr val="FFFF00"/>
                </a:solidFill>
                <a:latin typeface="+mj-lt"/>
              </a:rPr>
              <a:t>Resist the devil</a:t>
            </a:r>
            <a:r>
              <a:rPr lang="en-US" sz="3600" dirty="0">
                <a:solidFill>
                  <a:schemeClr val="bg1"/>
                </a:solidFill>
                <a:latin typeface="+mj-lt"/>
              </a:rPr>
              <a:t>, and he will flee from you. Come close to God, </a:t>
            </a:r>
            <a:br>
              <a:rPr lang="en-US" sz="3600" dirty="0">
                <a:solidFill>
                  <a:schemeClr val="bg1"/>
                </a:solidFill>
                <a:latin typeface="+mj-lt"/>
              </a:rPr>
            </a:br>
            <a:r>
              <a:rPr lang="en-US" sz="3600" dirty="0">
                <a:solidFill>
                  <a:schemeClr val="bg1"/>
                </a:solidFill>
                <a:latin typeface="+mj-lt"/>
              </a:rPr>
              <a:t>and God will come close to you.”</a:t>
            </a:r>
          </a:p>
          <a:p>
            <a:pPr marL="0" indent="0" algn="r">
              <a:buNone/>
            </a:pPr>
            <a:r>
              <a:rPr lang="en-US" sz="3600" b="1" dirty="0">
                <a:solidFill>
                  <a:schemeClr val="bg1"/>
                </a:solidFill>
              </a:rPr>
              <a:t>James 4:7-8 NLT</a:t>
            </a:r>
          </a:p>
          <a:p>
            <a:pPr marL="0" indent="0">
              <a:buNone/>
            </a:pPr>
            <a:endParaRPr lang="en-US" sz="3600" dirty="0">
              <a:solidFill>
                <a:schemeClr val="bg1"/>
              </a:solidFill>
            </a:endParaRPr>
          </a:p>
        </p:txBody>
      </p:sp>
    </p:spTree>
    <p:extLst>
      <p:ext uri="{BB962C8B-B14F-4D97-AF65-F5344CB8AC3E}">
        <p14:creationId xmlns:p14="http://schemas.microsoft.com/office/powerpoint/2010/main" val="34245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0D57D-B045-2C4C-8082-3BDC7464E3AE}"/>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C2B00CC9-AF04-5D4C-8BA6-AEACBCBCE676}"/>
              </a:ext>
            </a:extLst>
          </p:cNvPr>
          <p:cNvPicPr>
            <a:picLocks noChangeAspect="1"/>
          </p:cNvPicPr>
          <p:nvPr/>
        </p:nvPicPr>
        <p:blipFill rotWithShape="1">
          <a:blip r:embed="rId3"/>
          <a:srcRect r="142"/>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253959-07AB-9242-A8E4-5F12C5AB5E8F}"/>
              </a:ext>
            </a:extLst>
          </p:cNvPr>
          <p:cNvSpPr>
            <a:spLocks noGrp="1"/>
          </p:cNvSpPr>
          <p:nvPr>
            <p:ph idx="1"/>
          </p:nvPr>
        </p:nvSpPr>
        <p:spPr>
          <a:xfrm>
            <a:off x="5294529" y="869006"/>
            <a:ext cx="6271829" cy="5119987"/>
          </a:xfrm>
        </p:spPr>
        <p:txBody>
          <a:bodyPr>
            <a:normAutofit/>
          </a:bodyPr>
          <a:lstStyle/>
          <a:p>
            <a:pPr marL="0" indent="0">
              <a:buNone/>
            </a:pPr>
            <a:r>
              <a:rPr lang="en-US" sz="3200" dirty="0">
                <a:latin typeface="+mj-lt"/>
              </a:rPr>
              <a:t>“The Devil is not a peripheral concept that can easily be discarded without doing violence to the essence of Christianity. He stands at the center of the New Testament teaching that the Kingdom of God is at war with, and is now at last defeating, the kingdom of the devil.” </a:t>
            </a:r>
          </a:p>
          <a:p>
            <a:pPr marL="0" indent="0">
              <a:buNone/>
            </a:pPr>
            <a:r>
              <a:rPr lang="en-US" sz="3200" b="1" dirty="0"/>
              <a:t>Jeffrey Burton Russell</a:t>
            </a:r>
            <a:r>
              <a:rPr lang="en-US" sz="3200" dirty="0"/>
              <a:t>, </a:t>
            </a:r>
            <a:r>
              <a:rPr lang="en-US" sz="3200" i="1" dirty="0"/>
              <a:t>The Devil: Perceptions of Evil From Antiquity to Primitive Christianity </a:t>
            </a:r>
            <a:endParaRPr lang="en-US" sz="3200" dirty="0"/>
          </a:p>
          <a:p>
            <a:endParaRPr lang="en-US" sz="2400" dirty="0"/>
          </a:p>
        </p:txBody>
      </p:sp>
    </p:spTree>
    <p:extLst>
      <p:ext uri="{BB962C8B-B14F-4D97-AF65-F5344CB8AC3E}">
        <p14:creationId xmlns:p14="http://schemas.microsoft.com/office/powerpoint/2010/main" val="17210664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C8D7C-F1C7-5842-B03E-ED26AA90577F}"/>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BFB8FD9F-80D1-6B4E-9B5A-5F5FCFF4739F}"/>
              </a:ext>
            </a:extLst>
          </p:cNvPr>
          <p:cNvSpPr>
            <a:spLocks noGrp="1"/>
          </p:cNvSpPr>
          <p:nvPr>
            <p:ph idx="1"/>
          </p:nvPr>
        </p:nvSpPr>
        <p:spPr>
          <a:xfrm>
            <a:off x="1814763" y="2360612"/>
            <a:ext cx="8273716" cy="2425533"/>
          </a:xfrm>
        </p:spPr>
        <p:txBody>
          <a:bodyPr/>
          <a:lstStyle/>
          <a:p>
            <a:pPr marL="0" indent="0" algn="r">
              <a:buNone/>
            </a:pPr>
            <a:r>
              <a:rPr lang="en-US" sz="3600" dirty="0">
                <a:solidFill>
                  <a:schemeClr val="bg1"/>
                </a:solidFill>
                <a:latin typeface="+mj-lt"/>
              </a:rPr>
              <a:t>“The reason the Son of God appeared was to </a:t>
            </a:r>
            <a:r>
              <a:rPr lang="en-US" sz="3600" dirty="0">
                <a:solidFill>
                  <a:srgbClr val="FFFF00"/>
                </a:solidFill>
                <a:latin typeface="+mj-lt"/>
              </a:rPr>
              <a:t>destroy the devil’s work</a:t>
            </a:r>
            <a:r>
              <a:rPr lang="en-US" sz="3600" dirty="0">
                <a:solidFill>
                  <a:schemeClr val="bg1"/>
                </a:solidFill>
                <a:latin typeface="+mj-lt"/>
              </a:rPr>
              <a:t>.” </a:t>
            </a:r>
          </a:p>
          <a:p>
            <a:pPr marL="0" indent="0" algn="r">
              <a:buNone/>
            </a:pPr>
            <a:r>
              <a:rPr lang="en-US" sz="3600" b="1" dirty="0">
                <a:solidFill>
                  <a:schemeClr val="bg1"/>
                </a:solidFill>
              </a:rPr>
              <a:t>1 John 3:8b NIV </a:t>
            </a:r>
            <a:endParaRPr lang="en-US" sz="3600" dirty="0">
              <a:solidFill>
                <a:schemeClr val="bg1"/>
              </a:solidFill>
            </a:endParaRPr>
          </a:p>
          <a:p>
            <a:endParaRPr lang="en-US" dirty="0"/>
          </a:p>
        </p:txBody>
      </p:sp>
    </p:spTree>
    <p:extLst>
      <p:ext uri="{BB962C8B-B14F-4D97-AF65-F5344CB8AC3E}">
        <p14:creationId xmlns:p14="http://schemas.microsoft.com/office/powerpoint/2010/main" val="155473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731890" y="1428750"/>
            <a:ext cx="10728219" cy="4000500"/>
          </a:xfrm>
        </p:spPr>
        <p:txBody>
          <a:bodyPr>
            <a:noAutofit/>
          </a:bodyPr>
          <a:lstStyle/>
          <a:p>
            <a:pPr marL="0" indent="0">
              <a:buNone/>
            </a:pPr>
            <a:r>
              <a:rPr lang="en-US" sz="3400" b="1" dirty="0">
                <a:solidFill>
                  <a:schemeClr val="bg1"/>
                </a:solidFill>
              </a:rPr>
              <a:t>Ephesians 6:10-12 NIV</a:t>
            </a:r>
          </a:p>
          <a:p>
            <a:pPr marL="0" indent="0">
              <a:buNone/>
            </a:pPr>
            <a:r>
              <a:rPr lang="en-US" sz="3400" b="1" baseline="30000" dirty="0">
                <a:solidFill>
                  <a:schemeClr val="bg1"/>
                </a:solidFill>
              </a:rPr>
              <a:t>10 </a:t>
            </a:r>
            <a:r>
              <a:rPr lang="en-US" sz="3400" dirty="0">
                <a:solidFill>
                  <a:schemeClr val="bg1"/>
                </a:solidFill>
              </a:rPr>
              <a:t>Finally, be strong in the Lord and in his mighty power. </a:t>
            </a:r>
            <a:r>
              <a:rPr lang="en-US" sz="3400" b="1" baseline="30000" dirty="0">
                <a:solidFill>
                  <a:schemeClr val="bg1"/>
                </a:solidFill>
              </a:rPr>
              <a:t>11 </a:t>
            </a:r>
            <a:r>
              <a:rPr lang="en-US" sz="3400" dirty="0">
                <a:solidFill>
                  <a:schemeClr val="bg1"/>
                </a:solidFill>
              </a:rPr>
              <a:t>Put on the full armor of God, so that you can take your stand against the devil’s schemes. </a:t>
            </a:r>
            <a:r>
              <a:rPr lang="en-US" sz="3400" b="1" baseline="30000" dirty="0">
                <a:solidFill>
                  <a:schemeClr val="bg1"/>
                </a:solidFill>
              </a:rPr>
              <a:t>12 </a:t>
            </a:r>
            <a:r>
              <a:rPr lang="en-US" sz="3400" dirty="0">
                <a:solidFill>
                  <a:srgbClr val="FFFF00"/>
                </a:solidFill>
              </a:rPr>
              <a:t>For our struggle is not against flesh and blood</a:t>
            </a:r>
            <a:r>
              <a:rPr lang="en-US" sz="3400" dirty="0">
                <a:solidFill>
                  <a:schemeClr val="bg1"/>
                </a:solidFill>
              </a:rPr>
              <a:t>, but against the rulers, against the authorities, against the powers of this dark world and against the spiritual forces of evil in the heavenly realms.</a:t>
            </a:r>
          </a:p>
          <a:p>
            <a:pPr marL="0" indent="0">
              <a:buNone/>
            </a:pPr>
            <a:endParaRPr lang="en-US" sz="3600" dirty="0">
              <a:solidFill>
                <a:schemeClr val="bg1"/>
              </a:solidFill>
            </a:endParaRPr>
          </a:p>
        </p:txBody>
      </p:sp>
    </p:spTree>
    <p:extLst>
      <p:ext uri="{BB962C8B-B14F-4D97-AF65-F5344CB8AC3E}">
        <p14:creationId xmlns:p14="http://schemas.microsoft.com/office/powerpoint/2010/main" val="82831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7221C7-AEFD-BD47-AF33-4597888AA8A6}"/>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02284764-2BA0-764E-8AB8-43FCAD02087C}"/>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4" name="Picture 3" descr="Text&#10;&#10;Description automatically generated">
            <a:extLst>
              <a:ext uri="{FF2B5EF4-FFF2-40B4-BE49-F238E27FC236}">
                <a16:creationId xmlns:a16="http://schemas.microsoft.com/office/drawing/2014/main" id="{0652E96B-FD48-214B-8E5E-B0240CDF1A63}"/>
              </a:ext>
            </a:extLst>
          </p:cNvPr>
          <p:cNvPicPr>
            <a:picLocks noChangeAspect="1"/>
          </p:cNvPicPr>
          <p:nvPr/>
        </p:nvPicPr>
        <p:blipFill rotWithShape="1">
          <a:blip r:embed="rId3"/>
          <a:srcRect r="2" b="9468"/>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253959-07AB-9242-A8E4-5F12C5AB5E8F}"/>
              </a:ext>
            </a:extLst>
          </p:cNvPr>
          <p:cNvSpPr>
            <a:spLocks noGrp="1"/>
          </p:cNvSpPr>
          <p:nvPr>
            <p:ph idx="1"/>
          </p:nvPr>
        </p:nvSpPr>
        <p:spPr>
          <a:xfrm>
            <a:off x="5166192" y="458919"/>
            <a:ext cx="6303914" cy="5940162"/>
          </a:xfrm>
        </p:spPr>
        <p:txBody>
          <a:bodyPr>
            <a:normAutofit/>
          </a:bodyPr>
          <a:lstStyle/>
          <a:p>
            <a:pPr marL="0" indent="0">
              <a:buNone/>
            </a:pPr>
            <a:r>
              <a:rPr lang="en-US" sz="3200" dirty="0">
                <a:latin typeface="+mj-lt"/>
              </a:rPr>
              <a:t>“One is hard-pressed to find any culture, prior to or contemporary with our own, that does not assume something like this [spiritual warfare] perspective. From a cross-cultural perspective, the insight that the cosmos is teeming with spiritual beings whose behavior can and does benefit or harm us is simply common sense. It is Westerners who are the oddballs for thinking that the only free agents who influence other people and things are humans.”</a:t>
            </a:r>
            <a:endParaRPr lang="en-US" sz="2200" dirty="0">
              <a:latin typeface="+mj-lt"/>
            </a:endParaRPr>
          </a:p>
        </p:txBody>
      </p:sp>
    </p:spTree>
    <p:extLst>
      <p:ext uri="{BB962C8B-B14F-4D97-AF65-F5344CB8AC3E}">
        <p14:creationId xmlns:p14="http://schemas.microsoft.com/office/powerpoint/2010/main" val="2674557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1324E3-2A82-D243-951E-CB979EC09726}"/>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1EE4BF57-75B0-9E43-9F1C-529F97186955}"/>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pic>
        <p:nvPicPr>
          <p:cNvPr id="4" name="Picture 3" descr="Text&#10;&#10;Description automatically generated">
            <a:extLst>
              <a:ext uri="{FF2B5EF4-FFF2-40B4-BE49-F238E27FC236}">
                <a16:creationId xmlns:a16="http://schemas.microsoft.com/office/drawing/2014/main" id="{8A37FA67-2BB1-F241-B2A1-980BF206F04B}"/>
              </a:ext>
            </a:extLst>
          </p:cNvPr>
          <p:cNvPicPr>
            <a:picLocks noChangeAspect="1"/>
          </p:cNvPicPr>
          <p:nvPr/>
        </p:nvPicPr>
        <p:blipFill rotWithShape="1">
          <a:blip r:embed="rId3"/>
          <a:srcRect r="3" b="1709"/>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F253959-07AB-9242-A8E4-5F12C5AB5E8F}"/>
              </a:ext>
            </a:extLst>
          </p:cNvPr>
          <p:cNvSpPr>
            <a:spLocks noGrp="1"/>
          </p:cNvSpPr>
          <p:nvPr>
            <p:ph idx="1"/>
          </p:nvPr>
        </p:nvSpPr>
        <p:spPr>
          <a:xfrm>
            <a:off x="4908885" y="697545"/>
            <a:ext cx="7058526" cy="5740473"/>
          </a:xfrm>
        </p:spPr>
        <p:txBody>
          <a:bodyPr>
            <a:normAutofit/>
          </a:bodyPr>
          <a:lstStyle/>
          <a:p>
            <a:pPr marL="0" indent="0">
              <a:buNone/>
            </a:pPr>
            <a:r>
              <a:rPr lang="en-US" sz="3000" dirty="0">
                <a:latin typeface="+mj-lt"/>
              </a:rPr>
              <a:t>“The church of Jesus Christ is the church militant. We are engaged in </a:t>
            </a:r>
            <a:r>
              <a:rPr lang="en-US" sz="3000" i="1" dirty="0">
                <a:latin typeface="+mj-lt"/>
              </a:rPr>
              <a:t>spiritual </a:t>
            </a:r>
            <a:r>
              <a:rPr lang="en-US" sz="3000" dirty="0">
                <a:latin typeface="+mj-lt"/>
              </a:rPr>
              <a:t>conflict and need to be equipped for this task. To be sure, the conflict is like no other form of battle and the weapons quite different from any other weapons. We must re-imagine our notions of warfare… It would be a pity if embarrassment at the military language or misplaced political correctness were to deprive us of the challenge.” </a:t>
            </a:r>
          </a:p>
          <a:p>
            <a:pPr marL="0" indent="0">
              <a:buNone/>
            </a:pPr>
            <a:r>
              <a:rPr lang="en-US" sz="3000" b="1" dirty="0"/>
              <a:t>Nigel Goring Wright</a:t>
            </a:r>
            <a:r>
              <a:rPr lang="en-US" sz="3000" dirty="0"/>
              <a:t>, </a:t>
            </a:r>
            <a:r>
              <a:rPr lang="en-US" sz="3000" i="1" dirty="0"/>
              <a:t>A Theology of the Dark Side: Putting the Power of Evil in Its Place</a:t>
            </a:r>
            <a:endParaRPr lang="en-US" sz="2200" dirty="0"/>
          </a:p>
        </p:txBody>
      </p:sp>
    </p:spTree>
    <p:extLst>
      <p:ext uri="{BB962C8B-B14F-4D97-AF65-F5344CB8AC3E}">
        <p14:creationId xmlns:p14="http://schemas.microsoft.com/office/powerpoint/2010/main" val="3097847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15509</TotalTime>
  <Words>4591</Words>
  <Application>Microsoft Macintosh PowerPoint</Application>
  <PresentationFormat>Widescreen</PresentationFormat>
  <Paragraphs>175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Resistance Builds Resilience</vt:lpstr>
      <vt:lpstr>Resistance Builds Resilience</vt:lpstr>
      <vt:lpstr>What is religion?</vt:lpstr>
      <vt:lpstr>The Religious Life of Jesus</vt:lpstr>
      <vt:lpstr>Resistance Builds Resilience</vt:lpstr>
      <vt:lpstr>PowerPoint Presentation</vt:lpstr>
      <vt:lpstr>Resistance Builds Resilience</vt:lpstr>
      <vt:lpstr>How Jesus Prayed— A Closer Look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454</cp:revision>
  <cp:lastPrinted>2021-02-27T16:51:52Z</cp:lastPrinted>
  <dcterms:created xsi:type="dcterms:W3CDTF">2020-12-22T19:47:34Z</dcterms:created>
  <dcterms:modified xsi:type="dcterms:W3CDTF">2021-02-27T20:25:44Z</dcterms:modified>
</cp:coreProperties>
</file>