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0"/>
  </p:notesMasterIdLst>
  <p:sldIdLst>
    <p:sldId id="256" r:id="rId2"/>
    <p:sldId id="259" r:id="rId3"/>
    <p:sldId id="260" r:id="rId4"/>
    <p:sldId id="257" r:id="rId5"/>
    <p:sldId id="258" r:id="rId6"/>
    <p:sldId id="262" r:id="rId7"/>
    <p:sldId id="263" r:id="rId8"/>
    <p:sldId id="264" r:id="rId9"/>
    <p:sldId id="265" r:id="rId10"/>
    <p:sldId id="266" r:id="rId11"/>
    <p:sldId id="267" r:id="rId12"/>
    <p:sldId id="269" r:id="rId13"/>
    <p:sldId id="268" r:id="rId14"/>
    <p:sldId id="605" r:id="rId15"/>
    <p:sldId id="270" r:id="rId16"/>
    <p:sldId id="271" r:id="rId17"/>
    <p:sldId id="272" r:id="rId18"/>
    <p:sldId id="273" r:id="rId19"/>
    <p:sldId id="274" r:id="rId20"/>
    <p:sldId id="275" r:id="rId21"/>
    <p:sldId id="600" r:id="rId22"/>
    <p:sldId id="276" r:id="rId23"/>
    <p:sldId id="601" r:id="rId24"/>
    <p:sldId id="602" r:id="rId25"/>
    <p:sldId id="603" r:id="rId26"/>
    <p:sldId id="604" r:id="rId27"/>
    <p:sldId id="606" r:id="rId28"/>
    <p:sldId id="6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D72473-13F5-4D3D-BD45-34D148A7C725}">
          <p14:sldIdLst>
            <p14:sldId id="256"/>
            <p14:sldId id="259"/>
            <p14:sldId id="260"/>
            <p14:sldId id="257"/>
            <p14:sldId id="258"/>
            <p14:sldId id="262"/>
            <p14:sldId id="263"/>
            <p14:sldId id="264"/>
            <p14:sldId id="265"/>
            <p14:sldId id="266"/>
            <p14:sldId id="267"/>
            <p14:sldId id="269"/>
            <p14:sldId id="268"/>
            <p14:sldId id="605"/>
            <p14:sldId id="270"/>
            <p14:sldId id="271"/>
            <p14:sldId id="272"/>
            <p14:sldId id="273"/>
            <p14:sldId id="274"/>
            <p14:sldId id="275"/>
            <p14:sldId id="600"/>
            <p14:sldId id="276"/>
            <p14:sldId id="601"/>
            <p14:sldId id="602"/>
            <p14:sldId id="603"/>
            <p14:sldId id="604"/>
            <p14:sldId id="606"/>
            <p14:sldId id="6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5B5AA-850D-4E96-A3F6-FEAF59581DEB}" v="41" dt="2024-11-14T15:39:29.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autoAdjust="0"/>
    <p:restoredTop sz="94655"/>
  </p:normalViewPr>
  <p:slideViewPr>
    <p:cSldViewPr snapToGrid="0">
      <p:cViewPr varScale="1">
        <p:scale>
          <a:sx n="69" d="100"/>
          <a:sy n="69" d="100"/>
        </p:scale>
        <p:origin x="216" y="1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 Royal" userId="66584633-92b1-40ac-859b-69adcbe0d037" providerId="ADAL" clId="{0595B5AA-850D-4E96-A3F6-FEAF59581DEB}"/>
    <pc:docChg chg="custSel addSld delSld modSld sldOrd modSection">
      <pc:chgData name="Rai, Royal" userId="66584633-92b1-40ac-859b-69adcbe0d037" providerId="ADAL" clId="{0595B5AA-850D-4E96-A3F6-FEAF59581DEB}" dt="2024-11-14T15:54:46.886" v="913" actId="20577"/>
      <pc:docMkLst>
        <pc:docMk/>
      </pc:docMkLst>
      <pc:sldChg chg="modSp mod">
        <pc:chgData name="Rai, Royal" userId="66584633-92b1-40ac-859b-69adcbe0d037" providerId="ADAL" clId="{0595B5AA-850D-4E96-A3F6-FEAF59581DEB}" dt="2024-11-14T15:20:21.913" v="632" actId="20577"/>
        <pc:sldMkLst>
          <pc:docMk/>
          <pc:sldMk cId="112887563" sldId="258"/>
        </pc:sldMkLst>
        <pc:spChg chg="mod">
          <ac:chgData name="Rai, Royal" userId="66584633-92b1-40ac-859b-69adcbe0d037" providerId="ADAL" clId="{0595B5AA-850D-4E96-A3F6-FEAF59581DEB}" dt="2024-11-14T15:20:21.913" v="632" actId="20577"/>
          <ac:spMkLst>
            <pc:docMk/>
            <pc:sldMk cId="112887563" sldId="258"/>
            <ac:spMk id="4" creationId="{16851C88-8904-D9E2-1FAD-FB1A1552C663}"/>
          </ac:spMkLst>
        </pc:spChg>
      </pc:sldChg>
      <pc:sldChg chg="modSp mod">
        <pc:chgData name="Rai, Royal" userId="66584633-92b1-40ac-859b-69adcbe0d037" providerId="ADAL" clId="{0595B5AA-850D-4E96-A3F6-FEAF59581DEB}" dt="2024-11-14T00:13:10.803" v="82" actId="20577"/>
        <pc:sldMkLst>
          <pc:docMk/>
          <pc:sldMk cId="2562080624" sldId="262"/>
        </pc:sldMkLst>
        <pc:spChg chg="mod">
          <ac:chgData name="Rai, Royal" userId="66584633-92b1-40ac-859b-69adcbe0d037" providerId="ADAL" clId="{0595B5AA-850D-4E96-A3F6-FEAF59581DEB}" dt="2024-11-14T00:13:10.803" v="82" actId="20577"/>
          <ac:spMkLst>
            <pc:docMk/>
            <pc:sldMk cId="2562080624" sldId="262"/>
            <ac:spMk id="3" creationId="{358640D4-CBA9-3DFB-3056-734B38D3BB1C}"/>
          </ac:spMkLst>
        </pc:spChg>
      </pc:sldChg>
      <pc:sldChg chg="modSp mod">
        <pc:chgData name="Rai, Royal" userId="66584633-92b1-40ac-859b-69adcbe0d037" providerId="ADAL" clId="{0595B5AA-850D-4E96-A3F6-FEAF59581DEB}" dt="2024-11-14T14:50:08.589" v="612" actId="20577"/>
        <pc:sldMkLst>
          <pc:docMk/>
          <pc:sldMk cId="2597407302" sldId="263"/>
        </pc:sldMkLst>
        <pc:spChg chg="mod">
          <ac:chgData name="Rai, Royal" userId="66584633-92b1-40ac-859b-69adcbe0d037" providerId="ADAL" clId="{0595B5AA-850D-4E96-A3F6-FEAF59581DEB}" dt="2024-11-14T14:50:08.589" v="612" actId="20577"/>
          <ac:spMkLst>
            <pc:docMk/>
            <pc:sldMk cId="2597407302" sldId="263"/>
            <ac:spMk id="2" creationId="{CE695FE1-0E9E-E72F-DCE6-9E9B32813ECB}"/>
          </ac:spMkLst>
        </pc:spChg>
      </pc:sldChg>
      <pc:sldChg chg="modSp mod">
        <pc:chgData name="Rai, Royal" userId="66584633-92b1-40ac-859b-69adcbe0d037" providerId="ADAL" clId="{0595B5AA-850D-4E96-A3F6-FEAF59581DEB}" dt="2024-11-14T12:41:03.834" v="99" actId="113"/>
        <pc:sldMkLst>
          <pc:docMk/>
          <pc:sldMk cId="824025138" sldId="264"/>
        </pc:sldMkLst>
        <pc:spChg chg="mod">
          <ac:chgData name="Rai, Royal" userId="66584633-92b1-40ac-859b-69adcbe0d037" providerId="ADAL" clId="{0595B5AA-850D-4E96-A3F6-FEAF59581DEB}" dt="2024-11-14T12:41:03.834" v="99" actId="113"/>
          <ac:spMkLst>
            <pc:docMk/>
            <pc:sldMk cId="824025138" sldId="264"/>
            <ac:spMk id="4" creationId="{457CB025-F43E-7BD1-2395-6BD461200476}"/>
          </ac:spMkLst>
        </pc:spChg>
      </pc:sldChg>
      <pc:sldChg chg="modSp mod">
        <pc:chgData name="Rai, Royal" userId="66584633-92b1-40ac-859b-69adcbe0d037" providerId="ADAL" clId="{0595B5AA-850D-4E96-A3F6-FEAF59581DEB}" dt="2024-11-14T12:41:25.501" v="100" actId="114"/>
        <pc:sldMkLst>
          <pc:docMk/>
          <pc:sldMk cId="3857787458" sldId="265"/>
        </pc:sldMkLst>
        <pc:spChg chg="mod">
          <ac:chgData name="Rai, Royal" userId="66584633-92b1-40ac-859b-69adcbe0d037" providerId="ADAL" clId="{0595B5AA-850D-4E96-A3F6-FEAF59581DEB}" dt="2024-11-14T12:41:25.501" v="100" actId="114"/>
          <ac:spMkLst>
            <pc:docMk/>
            <pc:sldMk cId="3857787458" sldId="265"/>
            <ac:spMk id="2" creationId="{8D4F5A34-AACC-30F9-D402-12FB811DD32D}"/>
          </ac:spMkLst>
        </pc:spChg>
      </pc:sldChg>
      <pc:sldChg chg="addSp modSp mod">
        <pc:chgData name="Rai, Royal" userId="66584633-92b1-40ac-859b-69adcbe0d037" providerId="ADAL" clId="{0595B5AA-850D-4E96-A3F6-FEAF59581DEB}" dt="2024-11-14T12:44:55.753" v="284" actId="1036"/>
        <pc:sldMkLst>
          <pc:docMk/>
          <pc:sldMk cId="2161263882" sldId="267"/>
        </pc:sldMkLst>
        <pc:spChg chg="add mod">
          <ac:chgData name="Rai, Royal" userId="66584633-92b1-40ac-859b-69adcbe0d037" providerId="ADAL" clId="{0595B5AA-850D-4E96-A3F6-FEAF59581DEB}" dt="2024-11-14T12:44:26.528" v="281" actId="14100"/>
          <ac:spMkLst>
            <pc:docMk/>
            <pc:sldMk cId="2161263882" sldId="267"/>
            <ac:spMk id="3" creationId="{9DDCA8F5-3E5F-F80F-EE6C-0F27276D3536}"/>
          </ac:spMkLst>
        </pc:spChg>
        <pc:picChg chg="mod">
          <ac:chgData name="Rai, Royal" userId="66584633-92b1-40ac-859b-69adcbe0d037" providerId="ADAL" clId="{0595B5AA-850D-4E96-A3F6-FEAF59581DEB}" dt="2024-11-14T12:44:55.753" v="284" actId="1036"/>
          <ac:picMkLst>
            <pc:docMk/>
            <pc:sldMk cId="2161263882" sldId="267"/>
            <ac:picMk id="5" creationId="{D2B29A97-68A0-33A7-1DA8-693DFB34740D}"/>
          </ac:picMkLst>
        </pc:picChg>
      </pc:sldChg>
      <pc:sldChg chg="ord">
        <pc:chgData name="Rai, Royal" userId="66584633-92b1-40ac-859b-69adcbe0d037" providerId="ADAL" clId="{0595B5AA-850D-4E96-A3F6-FEAF59581DEB}" dt="2024-11-14T12:45:50.282" v="286"/>
        <pc:sldMkLst>
          <pc:docMk/>
          <pc:sldMk cId="813876911" sldId="269"/>
        </pc:sldMkLst>
      </pc:sldChg>
      <pc:sldChg chg="modSp mod">
        <pc:chgData name="Rai, Royal" userId="66584633-92b1-40ac-859b-69adcbe0d037" providerId="ADAL" clId="{0595B5AA-850D-4E96-A3F6-FEAF59581DEB}" dt="2024-11-14T02:02:41.256" v="85" actId="20577"/>
        <pc:sldMkLst>
          <pc:docMk/>
          <pc:sldMk cId="667518103" sldId="270"/>
        </pc:sldMkLst>
        <pc:spChg chg="mod">
          <ac:chgData name="Rai, Royal" userId="66584633-92b1-40ac-859b-69adcbe0d037" providerId="ADAL" clId="{0595B5AA-850D-4E96-A3F6-FEAF59581DEB}" dt="2024-11-14T02:02:41.256" v="85" actId="20577"/>
          <ac:spMkLst>
            <pc:docMk/>
            <pc:sldMk cId="667518103" sldId="270"/>
            <ac:spMk id="2" creationId="{8610DECC-3B06-1A3D-7F71-CE856E4CCD61}"/>
          </ac:spMkLst>
        </pc:spChg>
      </pc:sldChg>
      <pc:sldChg chg="modSp mod">
        <pc:chgData name="Rai, Royal" userId="66584633-92b1-40ac-859b-69adcbe0d037" providerId="ADAL" clId="{0595B5AA-850D-4E96-A3F6-FEAF59581DEB}" dt="2024-11-14T15:23:09.548" v="652" actId="20577"/>
        <pc:sldMkLst>
          <pc:docMk/>
          <pc:sldMk cId="3765167613" sldId="273"/>
        </pc:sldMkLst>
        <pc:spChg chg="mod">
          <ac:chgData name="Rai, Royal" userId="66584633-92b1-40ac-859b-69adcbe0d037" providerId="ADAL" clId="{0595B5AA-850D-4E96-A3F6-FEAF59581DEB}" dt="2024-11-14T13:10:31.091" v="578" actId="122"/>
          <ac:spMkLst>
            <pc:docMk/>
            <pc:sldMk cId="3765167613" sldId="273"/>
            <ac:spMk id="2" creationId="{18FBEF7A-EF9B-4A52-3E50-C2360B0902E0}"/>
          </ac:spMkLst>
        </pc:spChg>
        <pc:spChg chg="mod">
          <ac:chgData name="Rai, Royal" userId="66584633-92b1-40ac-859b-69adcbe0d037" providerId="ADAL" clId="{0595B5AA-850D-4E96-A3F6-FEAF59581DEB}" dt="2024-11-14T15:23:09.548" v="652" actId="20577"/>
          <ac:spMkLst>
            <pc:docMk/>
            <pc:sldMk cId="3765167613" sldId="273"/>
            <ac:spMk id="3" creationId="{6682A92F-E026-EC88-8DB4-CFC9527D5692}"/>
          </ac:spMkLst>
        </pc:spChg>
        <pc:picChg chg="mod">
          <ac:chgData name="Rai, Royal" userId="66584633-92b1-40ac-859b-69adcbe0d037" providerId="ADAL" clId="{0595B5AA-850D-4E96-A3F6-FEAF59581DEB}" dt="2024-11-14T13:10:22.458" v="577" actId="1076"/>
          <ac:picMkLst>
            <pc:docMk/>
            <pc:sldMk cId="3765167613" sldId="273"/>
            <ac:picMk id="7" creationId="{E6CCB3A2-8483-B8F4-CE77-9CCE70610BC7}"/>
          </ac:picMkLst>
        </pc:picChg>
      </pc:sldChg>
      <pc:sldChg chg="addSp delSp modSp mod">
        <pc:chgData name="Rai, Royal" userId="66584633-92b1-40ac-859b-69adcbe0d037" providerId="ADAL" clId="{0595B5AA-850D-4E96-A3F6-FEAF59581DEB}" dt="2024-11-14T13:11:57.058" v="581" actId="26606"/>
        <pc:sldMkLst>
          <pc:docMk/>
          <pc:sldMk cId="3128700754" sldId="275"/>
        </pc:sldMkLst>
        <pc:spChg chg="mod">
          <ac:chgData name="Rai, Royal" userId="66584633-92b1-40ac-859b-69adcbe0d037" providerId="ADAL" clId="{0595B5AA-850D-4E96-A3F6-FEAF59581DEB}" dt="2024-11-14T13:11:57.058" v="581" actId="26606"/>
          <ac:spMkLst>
            <pc:docMk/>
            <pc:sldMk cId="3128700754" sldId="275"/>
            <ac:spMk id="2" creationId="{492AA35B-75F8-3B64-1ECE-F790CAB97F65}"/>
          </ac:spMkLst>
        </pc:spChg>
        <pc:spChg chg="mod">
          <ac:chgData name="Rai, Royal" userId="66584633-92b1-40ac-859b-69adcbe0d037" providerId="ADAL" clId="{0595B5AA-850D-4E96-A3F6-FEAF59581DEB}" dt="2024-11-14T13:11:57.058" v="581" actId="26606"/>
          <ac:spMkLst>
            <pc:docMk/>
            <pc:sldMk cId="3128700754" sldId="275"/>
            <ac:spMk id="3" creationId="{64B2108D-8903-5653-A850-FB15568D5B26}"/>
          </ac:spMkLst>
        </pc:spChg>
        <pc:spChg chg="del">
          <ac:chgData name="Rai, Royal" userId="66584633-92b1-40ac-859b-69adcbe0d037" providerId="ADAL" clId="{0595B5AA-850D-4E96-A3F6-FEAF59581DEB}" dt="2024-11-14T13:11:57.058" v="581" actId="26606"/>
          <ac:spMkLst>
            <pc:docMk/>
            <pc:sldMk cId="3128700754" sldId="275"/>
            <ac:spMk id="9" creationId="{9D3B3C7E-BC2D-4436-8B03-AC421FA66787}"/>
          </ac:spMkLst>
        </pc:spChg>
        <pc:spChg chg="del">
          <ac:chgData name="Rai, Royal" userId="66584633-92b1-40ac-859b-69adcbe0d037" providerId="ADAL" clId="{0595B5AA-850D-4E96-A3F6-FEAF59581DEB}" dt="2024-11-14T13:11:57.058" v="581" actId="26606"/>
          <ac:spMkLst>
            <pc:docMk/>
            <pc:sldMk cId="3128700754" sldId="275"/>
            <ac:spMk id="16" creationId="{DD8EACB7-D372-470B-B76E-A829D00310CD}"/>
          </ac:spMkLst>
        </pc:spChg>
        <pc:spChg chg="del">
          <ac:chgData name="Rai, Royal" userId="66584633-92b1-40ac-859b-69adcbe0d037" providerId="ADAL" clId="{0595B5AA-850D-4E96-A3F6-FEAF59581DEB}" dt="2024-11-14T13:11:57.058" v="581" actId="26606"/>
          <ac:spMkLst>
            <pc:docMk/>
            <pc:sldMk cId="3128700754" sldId="275"/>
            <ac:spMk id="18" creationId="{FBE11A49-02A1-4D4C-9A49-CDF496B1094F}"/>
          </ac:spMkLst>
        </pc:spChg>
        <pc:spChg chg="add">
          <ac:chgData name="Rai, Royal" userId="66584633-92b1-40ac-859b-69adcbe0d037" providerId="ADAL" clId="{0595B5AA-850D-4E96-A3F6-FEAF59581DEB}" dt="2024-11-14T13:11:57.058" v="581" actId="26606"/>
          <ac:spMkLst>
            <pc:docMk/>
            <pc:sldMk cId="3128700754" sldId="275"/>
            <ac:spMk id="28" creationId="{51A01047-632B-4F57-9CDB-AA680D5BBB19}"/>
          </ac:spMkLst>
        </pc:spChg>
        <pc:spChg chg="add">
          <ac:chgData name="Rai, Royal" userId="66584633-92b1-40ac-859b-69adcbe0d037" providerId="ADAL" clId="{0595B5AA-850D-4E96-A3F6-FEAF59581DEB}" dt="2024-11-14T13:11:57.058" v="581" actId="26606"/>
          <ac:spMkLst>
            <pc:docMk/>
            <pc:sldMk cId="3128700754" sldId="275"/>
            <ac:spMk id="30" creationId="{48EF695B-E7DE-4164-862A-9CD06DFB0EC0}"/>
          </ac:spMkLst>
        </pc:spChg>
        <pc:grpChg chg="del">
          <ac:chgData name="Rai, Royal" userId="66584633-92b1-40ac-859b-69adcbe0d037" providerId="ADAL" clId="{0595B5AA-850D-4E96-A3F6-FEAF59581DEB}" dt="2024-11-14T13:11:57.058" v="581" actId="26606"/>
          <ac:grpSpMkLst>
            <pc:docMk/>
            <pc:sldMk cId="3128700754" sldId="275"/>
            <ac:grpSpMk id="11" creationId="{79B5D0C1-066E-4C02-A6B8-59FAE4A19724}"/>
          </ac:grpSpMkLst>
        </pc:grpChg>
        <pc:grpChg chg="del">
          <ac:chgData name="Rai, Royal" userId="66584633-92b1-40ac-859b-69adcbe0d037" providerId="ADAL" clId="{0595B5AA-850D-4E96-A3F6-FEAF59581DEB}" dt="2024-11-14T13:11:57.058" v="581" actId="26606"/>
          <ac:grpSpMkLst>
            <pc:docMk/>
            <pc:sldMk cId="3128700754" sldId="275"/>
            <ac:grpSpMk id="20" creationId="{F1732D3A-CFF0-45BE-AD79-F83D0272C6C6}"/>
          </ac:grpSpMkLst>
        </pc:grpChg>
        <pc:grpChg chg="add">
          <ac:chgData name="Rai, Royal" userId="66584633-92b1-40ac-859b-69adcbe0d037" providerId="ADAL" clId="{0595B5AA-850D-4E96-A3F6-FEAF59581DEB}" dt="2024-11-14T13:11:57.058" v="581" actId="26606"/>
          <ac:grpSpMkLst>
            <pc:docMk/>
            <pc:sldMk cId="3128700754" sldId="275"/>
            <ac:grpSpMk id="32" creationId="{D5ADB088-C125-457F-9C61-DFE21DCEF4A5}"/>
          </ac:grpSpMkLst>
        </pc:grpChg>
        <pc:picChg chg="mod">
          <ac:chgData name="Rai, Royal" userId="66584633-92b1-40ac-859b-69adcbe0d037" providerId="ADAL" clId="{0595B5AA-850D-4E96-A3F6-FEAF59581DEB}" dt="2024-11-14T13:11:57.058" v="581" actId="26606"/>
          <ac:picMkLst>
            <pc:docMk/>
            <pc:sldMk cId="3128700754" sldId="275"/>
            <ac:picMk id="4" creationId="{FDC0D788-CCBC-CBE4-6DA2-CEE86A62083E}"/>
          </ac:picMkLst>
        </pc:picChg>
      </pc:sldChg>
      <pc:sldChg chg="modSp mod">
        <pc:chgData name="Rai, Royal" userId="66584633-92b1-40ac-859b-69adcbe0d037" providerId="ADAL" clId="{0595B5AA-850D-4E96-A3F6-FEAF59581DEB}" dt="2024-11-13T23:21:15.296" v="48" actId="20577"/>
        <pc:sldMkLst>
          <pc:docMk/>
          <pc:sldMk cId="777199624" sldId="601"/>
        </pc:sldMkLst>
        <pc:spChg chg="mod">
          <ac:chgData name="Rai, Royal" userId="66584633-92b1-40ac-859b-69adcbe0d037" providerId="ADAL" clId="{0595B5AA-850D-4E96-A3F6-FEAF59581DEB}" dt="2024-11-13T23:21:15.296" v="48" actId="20577"/>
          <ac:spMkLst>
            <pc:docMk/>
            <pc:sldMk cId="777199624" sldId="601"/>
            <ac:spMk id="3" creationId="{FDD07A93-AE94-B616-A88B-A7D0AE299DFE}"/>
          </ac:spMkLst>
        </pc:spChg>
      </pc:sldChg>
      <pc:sldChg chg="modSp mod">
        <pc:chgData name="Rai, Royal" userId="66584633-92b1-40ac-859b-69adcbe0d037" providerId="ADAL" clId="{0595B5AA-850D-4E96-A3F6-FEAF59581DEB}" dt="2024-11-14T00:43:03.732" v="83" actId="20577"/>
        <pc:sldMkLst>
          <pc:docMk/>
          <pc:sldMk cId="310081667" sldId="602"/>
        </pc:sldMkLst>
        <pc:spChg chg="mod">
          <ac:chgData name="Rai, Royal" userId="66584633-92b1-40ac-859b-69adcbe0d037" providerId="ADAL" clId="{0595B5AA-850D-4E96-A3F6-FEAF59581DEB}" dt="2024-11-14T00:43:03.732" v="83" actId="20577"/>
          <ac:spMkLst>
            <pc:docMk/>
            <pc:sldMk cId="310081667" sldId="602"/>
            <ac:spMk id="3" creationId="{479DC058-2A4B-2074-80B6-25BB3A5E3570}"/>
          </ac:spMkLst>
        </pc:spChg>
      </pc:sldChg>
      <pc:sldChg chg="modSp mod">
        <pc:chgData name="Rai, Royal" userId="66584633-92b1-40ac-859b-69adcbe0d037" providerId="ADAL" clId="{0595B5AA-850D-4E96-A3F6-FEAF59581DEB}" dt="2024-11-14T15:54:46.886" v="913" actId="20577"/>
        <pc:sldMkLst>
          <pc:docMk/>
          <pc:sldMk cId="1192188342" sldId="604"/>
        </pc:sldMkLst>
        <pc:spChg chg="mod">
          <ac:chgData name="Rai, Royal" userId="66584633-92b1-40ac-859b-69adcbe0d037" providerId="ADAL" clId="{0595B5AA-850D-4E96-A3F6-FEAF59581DEB}" dt="2024-11-14T15:54:46.886" v="913" actId="20577"/>
          <ac:spMkLst>
            <pc:docMk/>
            <pc:sldMk cId="1192188342" sldId="604"/>
            <ac:spMk id="2" creationId="{64142B57-6C49-3987-4F9E-8003DF8A6A92}"/>
          </ac:spMkLst>
        </pc:spChg>
      </pc:sldChg>
      <pc:sldChg chg="addSp delSp modSp new mod">
        <pc:chgData name="Rai, Royal" userId="66584633-92b1-40ac-859b-69adcbe0d037" providerId="ADAL" clId="{0595B5AA-850D-4E96-A3F6-FEAF59581DEB}" dt="2024-11-14T13:07:00.634" v="544" actId="1076"/>
        <pc:sldMkLst>
          <pc:docMk/>
          <pc:sldMk cId="3248421764" sldId="605"/>
        </pc:sldMkLst>
        <pc:spChg chg="del mod">
          <ac:chgData name="Rai, Royal" userId="66584633-92b1-40ac-859b-69adcbe0d037" providerId="ADAL" clId="{0595B5AA-850D-4E96-A3F6-FEAF59581DEB}" dt="2024-11-14T13:04:54.475" v="511" actId="478"/>
          <ac:spMkLst>
            <pc:docMk/>
            <pc:sldMk cId="3248421764" sldId="605"/>
            <ac:spMk id="2" creationId="{02AA7BD0-5291-4507-5442-AB95300A1C0F}"/>
          </ac:spMkLst>
        </pc:spChg>
        <pc:spChg chg="del mod">
          <ac:chgData name="Rai, Royal" userId="66584633-92b1-40ac-859b-69adcbe0d037" providerId="ADAL" clId="{0595B5AA-850D-4E96-A3F6-FEAF59581DEB}" dt="2024-11-14T12:55:33.559" v="294"/>
          <ac:spMkLst>
            <pc:docMk/>
            <pc:sldMk cId="3248421764" sldId="605"/>
            <ac:spMk id="3" creationId="{CAA785F2-A598-7650-7149-6BF46365C57D}"/>
          </ac:spMkLst>
        </pc:spChg>
        <pc:spChg chg="add mod">
          <ac:chgData name="Rai, Royal" userId="66584633-92b1-40ac-859b-69adcbe0d037" providerId="ADAL" clId="{0595B5AA-850D-4E96-A3F6-FEAF59581DEB}" dt="2024-11-14T13:01:31.845" v="348" actId="1076"/>
          <ac:spMkLst>
            <pc:docMk/>
            <pc:sldMk cId="3248421764" sldId="605"/>
            <ac:spMk id="4" creationId="{592FF4A6-F920-F124-FD7E-1CF13155E226}"/>
          </ac:spMkLst>
        </pc:spChg>
        <pc:spChg chg="add mod">
          <ac:chgData name="Rai, Royal" userId="66584633-92b1-40ac-859b-69adcbe0d037" providerId="ADAL" clId="{0595B5AA-850D-4E96-A3F6-FEAF59581DEB}" dt="2024-11-14T13:04:06.592" v="459" actId="1076"/>
          <ac:spMkLst>
            <pc:docMk/>
            <pc:sldMk cId="3248421764" sldId="605"/>
            <ac:spMk id="5" creationId="{26B75A72-D4D3-42D2-B2F8-B6BED51B5EAF}"/>
          </ac:spMkLst>
        </pc:spChg>
        <pc:spChg chg="add mod">
          <ac:chgData name="Rai, Royal" userId="66584633-92b1-40ac-859b-69adcbe0d037" providerId="ADAL" clId="{0595B5AA-850D-4E96-A3F6-FEAF59581DEB}" dt="2024-11-14T13:04:11.663" v="460" actId="1076"/>
          <ac:spMkLst>
            <pc:docMk/>
            <pc:sldMk cId="3248421764" sldId="605"/>
            <ac:spMk id="6" creationId="{8717C984-B81E-C79F-BEF4-607FE1CC2B7E}"/>
          </ac:spMkLst>
        </pc:spChg>
        <pc:spChg chg="add mod">
          <ac:chgData name="Rai, Royal" userId="66584633-92b1-40ac-859b-69adcbe0d037" providerId="ADAL" clId="{0595B5AA-850D-4E96-A3F6-FEAF59581DEB}" dt="2024-11-14T13:02:54.242" v="424" actId="113"/>
          <ac:spMkLst>
            <pc:docMk/>
            <pc:sldMk cId="3248421764" sldId="605"/>
            <ac:spMk id="7" creationId="{398F341D-900C-CB89-7815-0385A31F7050}"/>
          </ac:spMkLst>
        </pc:spChg>
        <pc:spChg chg="add mod">
          <ac:chgData name="Rai, Royal" userId="66584633-92b1-40ac-859b-69adcbe0d037" providerId="ADAL" clId="{0595B5AA-850D-4E96-A3F6-FEAF59581DEB}" dt="2024-11-14T13:07:00.634" v="544" actId="1076"/>
          <ac:spMkLst>
            <pc:docMk/>
            <pc:sldMk cId="3248421764" sldId="605"/>
            <ac:spMk id="8" creationId="{E3694CF8-4C4F-C22A-91E7-8A7A596EAC8F}"/>
          </ac:spMkLst>
        </pc:spChg>
        <pc:picChg chg="add mod">
          <ac:chgData name="Rai, Royal" userId="66584633-92b1-40ac-859b-69adcbe0d037" providerId="ADAL" clId="{0595B5AA-850D-4E96-A3F6-FEAF59581DEB}" dt="2024-11-14T13:00:49.761" v="316" actId="14100"/>
          <ac:picMkLst>
            <pc:docMk/>
            <pc:sldMk cId="3248421764" sldId="605"/>
            <ac:picMk id="1026" creationId="{C6B0D289-3E6B-7186-C93F-275FCE199345}"/>
          </ac:picMkLst>
        </pc:picChg>
        <pc:picChg chg="add mod">
          <ac:chgData name="Rai, Royal" userId="66584633-92b1-40ac-859b-69adcbe0d037" providerId="ADAL" clId="{0595B5AA-850D-4E96-A3F6-FEAF59581DEB}" dt="2024-11-14T13:00:50.530" v="317" actId="1076"/>
          <ac:picMkLst>
            <pc:docMk/>
            <pc:sldMk cId="3248421764" sldId="605"/>
            <ac:picMk id="1028" creationId="{E6B7D3D5-3408-2BC3-0F59-98EAEE50A6AA}"/>
          </ac:picMkLst>
        </pc:picChg>
        <pc:picChg chg="add mod">
          <ac:chgData name="Rai, Royal" userId="66584633-92b1-40ac-859b-69adcbe0d037" providerId="ADAL" clId="{0595B5AA-850D-4E96-A3F6-FEAF59581DEB}" dt="2024-11-14T13:05:50.395" v="531" actId="1076"/>
          <ac:picMkLst>
            <pc:docMk/>
            <pc:sldMk cId="3248421764" sldId="605"/>
            <ac:picMk id="1030" creationId="{2ADC25E6-5996-B314-8880-CE04089F8707}"/>
          </ac:picMkLst>
        </pc:picChg>
        <pc:picChg chg="add mod">
          <ac:chgData name="Rai, Royal" userId="66584633-92b1-40ac-859b-69adcbe0d037" providerId="ADAL" clId="{0595B5AA-850D-4E96-A3F6-FEAF59581DEB}" dt="2024-11-14T13:04:01.913" v="458" actId="1076"/>
          <ac:picMkLst>
            <pc:docMk/>
            <pc:sldMk cId="3248421764" sldId="605"/>
            <ac:picMk id="1032" creationId="{BBA814F0-2E9C-EE6F-01B5-221BBA3625FE}"/>
          </ac:picMkLst>
        </pc:picChg>
      </pc:sldChg>
      <pc:sldChg chg="addSp modSp new mod setBg">
        <pc:chgData name="Rai, Royal" userId="66584633-92b1-40ac-859b-69adcbe0d037" providerId="ADAL" clId="{0595B5AA-850D-4E96-A3F6-FEAF59581DEB}" dt="2024-11-14T15:54:38.976" v="912" actId="20577"/>
        <pc:sldMkLst>
          <pc:docMk/>
          <pc:sldMk cId="96968503" sldId="606"/>
        </pc:sldMkLst>
        <pc:spChg chg="mod">
          <ac:chgData name="Rai, Royal" userId="66584633-92b1-40ac-859b-69adcbe0d037" providerId="ADAL" clId="{0595B5AA-850D-4E96-A3F6-FEAF59581DEB}" dt="2024-11-14T15:54:34.826" v="911" actId="20577"/>
          <ac:spMkLst>
            <pc:docMk/>
            <pc:sldMk cId="96968503" sldId="606"/>
            <ac:spMk id="2" creationId="{37A5FADA-6F77-87C4-6F93-E155E47C5CEC}"/>
          </ac:spMkLst>
        </pc:spChg>
        <pc:spChg chg="add mod">
          <ac:chgData name="Rai, Royal" userId="66584633-92b1-40ac-859b-69adcbe0d037" providerId="ADAL" clId="{0595B5AA-850D-4E96-A3F6-FEAF59581DEB}" dt="2024-11-14T15:43:52.692" v="908" actId="1076"/>
          <ac:spMkLst>
            <pc:docMk/>
            <pc:sldMk cId="96968503" sldId="606"/>
            <ac:spMk id="3" creationId="{6371C94E-3B21-E06D-554E-931CBA01EA4B}"/>
          </ac:spMkLst>
        </pc:spChg>
        <pc:spChg chg="add mod">
          <ac:chgData name="Rai, Royal" userId="66584633-92b1-40ac-859b-69adcbe0d037" providerId="ADAL" clId="{0595B5AA-850D-4E96-A3F6-FEAF59581DEB}" dt="2024-11-14T15:54:38.976" v="912" actId="20577"/>
          <ac:spMkLst>
            <pc:docMk/>
            <pc:sldMk cId="96968503" sldId="606"/>
            <ac:spMk id="4" creationId="{AA5DCC4A-3C47-6413-038D-362690D38234}"/>
          </ac:spMkLst>
        </pc:spChg>
        <pc:spChg chg="add mod">
          <ac:chgData name="Rai, Royal" userId="66584633-92b1-40ac-859b-69adcbe0d037" providerId="ADAL" clId="{0595B5AA-850D-4E96-A3F6-FEAF59581DEB}" dt="2024-11-14T15:43:55.274" v="909" actId="1076"/>
          <ac:spMkLst>
            <pc:docMk/>
            <pc:sldMk cId="96968503" sldId="606"/>
            <ac:spMk id="5" creationId="{E083F0A1-4D10-4D70-D7E8-FDD079A364CD}"/>
          </ac:spMkLst>
        </pc:spChg>
        <pc:spChg chg="add">
          <ac:chgData name="Rai, Royal" userId="66584633-92b1-40ac-859b-69adcbe0d037" providerId="ADAL" clId="{0595B5AA-850D-4E96-A3F6-FEAF59581DEB}" dt="2024-11-14T15:37:36.089" v="780" actId="26606"/>
          <ac:spMkLst>
            <pc:docMk/>
            <pc:sldMk cId="96968503" sldId="606"/>
            <ac:spMk id="10" creationId="{9EB54D17-3792-403D-9127-495845021D2B}"/>
          </ac:spMkLst>
        </pc:spChg>
        <pc:spChg chg="add">
          <ac:chgData name="Rai, Royal" userId="66584633-92b1-40ac-859b-69adcbe0d037" providerId="ADAL" clId="{0595B5AA-850D-4E96-A3F6-FEAF59581DEB}" dt="2024-11-14T15:37:36.089" v="780" actId="26606"/>
          <ac:spMkLst>
            <pc:docMk/>
            <pc:sldMk cId="96968503" sldId="606"/>
            <ac:spMk id="12" creationId="{51A01047-632B-4F57-9CDB-AA680D5BBB19}"/>
          </ac:spMkLst>
        </pc:spChg>
        <pc:spChg chg="add">
          <ac:chgData name="Rai, Royal" userId="66584633-92b1-40ac-859b-69adcbe0d037" providerId="ADAL" clId="{0595B5AA-850D-4E96-A3F6-FEAF59581DEB}" dt="2024-11-14T15:37:36.089" v="780" actId="26606"/>
          <ac:spMkLst>
            <pc:docMk/>
            <pc:sldMk cId="96968503" sldId="606"/>
            <ac:spMk id="14" creationId="{48EF695B-E7DE-4164-862A-9CD06DFB0EC0}"/>
          </ac:spMkLst>
        </pc:spChg>
        <pc:grpChg chg="add">
          <ac:chgData name="Rai, Royal" userId="66584633-92b1-40ac-859b-69adcbe0d037" providerId="ADAL" clId="{0595B5AA-850D-4E96-A3F6-FEAF59581DEB}" dt="2024-11-14T15:37:36.089" v="780" actId="26606"/>
          <ac:grpSpMkLst>
            <pc:docMk/>
            <pc:sldMk cId="96968503" sldId="606"/>
            <ac:grpSpMk id="16" creationId="{D5ADB088-C125-457F-9C61-DFE21DCEF4A5}"/>
          </ac:grpSpMkLst>
        </pc:grpChg>
        <pc:picChg chg="add">
          <ac:chgData name="Rai, Royal" userId="66584633-92b1-40ac-859b-69adcbe0d037" providerId="ADAL" clId="{0595B5AA-850D-4E96-A3F6-FEAF59581DEB}" dt="2024-11-14T15:37:36.089" v="780" actId="26606"/>
          <ac:picMkLst>
            <pc:docMk/>
            <pc:sldMk cId="96968503" sldId="606"/>
            <ac:picMk id="7" creationId="{813F540E-B06B-92C4-917E-1C791AAB1C8E}"/>
          </ac:picMkLst>
        </pc:picChg>
      </pc:sldChg>
      <pc:sldChg chg="new del">
        <pc:chgData name="Rai, Royal" userId="66584633-92b1-40ac-859b-69adcbe0d037" providerId="ADAL" clId="{0595B5AA-850D-4E96-A3F6-FEAF59581DEB}" dt="2024-11-14T13:18:15.318" v="583" actId="47"/>
        <pc:sldMkLst>
          <pc:docMk/>
          <pc:sldMk cId="2349294248" sldId="606"/>
        </pc:sldMkLst>
      </pc:sldChg>
      <pc:sldChg chg="new del">
        <pc:chgData name="Rai, Royal" userId="66584633-92b1-40ac-859b-69adcbe0d037" providerId="ADAL" clId="{0595B5AA-850D-4E96-A3F6-FEAF59581DEB}" dt="2024-11-14T15:36:16.917" v="654" actId="47"/>
        <pc:sldMkLst>
          <pc:docMk/>
          <pc:sldMk cId="2685979329" sldId="6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E135B-C2B2-4192-977B-0B80BA4E09EE}"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88869-D49C-49EE-A42E-51722C743DEB}" type="slidenum">
              <a:rPr lang="en-US" smtClean="0"/>
              <a:t>‹#›</a:t>
            </a:fld>
            <a:endParaRPr lang="en-US"/>
          </a:p>
        </p:txBody>
      </p:sp>
    </p:spTree>
    <p:extLst>
      <p:ext uri="{BB962C8B-B14F-4D97-AF65-F5344CB8AC3E}">
        <p14:creationId xmlns:p14="http://schemas.microsoft.com/office/powerpoint/2010/main" val="270738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88869-D49C-49EE-A42E-51722C743DEB}" type="slidenum">
              <a:rPr lang="en-US" smtClean="0"/>
              <a:t>15</a:t>
            </a:fld>
            <a:endParaRPr lang="en-US"/>
          </a:p>
        </p:txBody>
      </p:sp>
    </p:spTree>
    <p:extLst>
      <p:ext uri="{BB962C8B-B14F-4D97-AF65-F5344CB8AC3E}">
        <p14:creationId xmlns:p14="http://schemas.microsoft.com/office/powerpoint/2010/main" val="29754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228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533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158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2583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8298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2573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6557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3948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4424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84800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11/15/24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2678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11/15/24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8306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thehimalayantimes.com/uploads/imported_images/wp-content/uploads/2017/02/Third-Counry-resettlement-of-Bhutanese-refugees.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flag with a mountain in the background&#10;&#10;Description automatically generated">
            <a:extLst>
              <a:ext uri="{FF2B5EF4-FFF2-40B4-BE49-F238E27FC236}">
                <a16:creationId xmlns:a16="http://schemas.microsoft.com/office/drawing/2014/main" id="{373E17F4-FD15-B825-636B-B399AC3466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0"/>
            <a:ext cx="12192000" cy="6857989"/>
          </a:xfrm>
          <a:prstGeom prst="rect">
            <a:avLst/>
          </a:prstGeom>
        </p:spPr>
      </p:pic>
    </p:spTree>
    <p:extLst>
      <p:ext uri="{BB962C8B-B14F-4D97-AF65-F5344CB8AC3E}">
        <p14:creationId xmlns:p14="http://schemas.microsoft.com/office/powerpoint/2010/main" val="980649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BA906B48-E48C-4441-8140-59F2AF28C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33B5BE-F0C7-FF8A-3A17-F79961ADA2DE}"/>
              </a:ext>
            </a:extLst>
          </p:cNvPr>
          <p:cNvSpPr>
            <a:spLocks noGrp="1"/>
          </p:cNvSpPr>
          <p:nvPr>
            <p:ph type="title"/>
          </p:nvPr>
        </p:nvSpPr>
        <p:spPr>
          <a:xfrm>
            <a:off x="1424940" y="1653540"/>
            <a:ext cx="3246119" cy="2608007"/>
          </a:xfrm>
        </p:spPr>
        <p:txBody>
          <a:bodyPr anchor="ctr">
            <a:normAutofit fontScale="90000"/>
          </a:bodyPr>
          <a:lstStyle/>
          <a:p>
            <a:pPr algn="ctr">
              <a:lnSpc>
                <a:spcPct val="100000"/>
              </a:lnSpc>
            </a:pPr>
            <a:r>
              <a:rPr lang="en-US" sz="2700" dirty="0"/>
              <a:t>1990-1996, Government of Bhutan forced out Nepalese; In 1996, roughly 105,000 became refugees in East Nepal. </a:t>
            </a:r>
            <a:br>
              <a:rPr lang="en-US" sz="2700" dirty="0"/>
            </a:br>
            <a:r>
              <a:rPr lang="en-US" sz="2700" dirty="0"/>
              <a:t>They </a:t>
            </a:r>
            <a:r>
              <a:rPr lang="en-US" sz="2700" b="1" dirty="0"/>
              <a:t>gathered</a:t>
            </a:r>
            <a:r>
              <a:rPr lang="en-US" sz="2700" dirty="0"/>
              <a:t> in Refugee Camp. </a:t>
            </a:r>
          </a:p>
        </p:txBody>
      </p:sp>
      <p:pic>
        <p:nvPicPr>
          <p:cNvPr id="5" name="Content Placeholder 4">
            <a:extLst>
              <a:ext uri="{FF2B5EF4-FFF2-40B4-BE49-F238E27FC236}">
                <a16:creationId xmlns:a16="http://schemas.microsoft.com/office/drawing/2014/main" id="{2A6F55A2-425A-CDCC-5040-10D726AF2FCA}"/>
              </a:ext>
            </a:extLst>
          </p:cNvPr>
          <p:cNvPicPr>
            <a:picLocks noChangeAspect="1"/>
          </p:cNvPicPr>
          <p:nvPr/>
        </p:nvPicPr>
        <p:blipFill>
          <a:blip r:embed="rId2">
            <a:alphaModFix/>
          </a:blip>
          <a:stretch>
            <a:fillRect/>
          </a:stretch>
        </p:blipFill>
        <p:spPr>
          <a:xfrm>
            <a:off x="5196330" y="1494992"/>
            <a:ext cx="6771389" cy="3743047"/>
          </a:xfrm>
          <a:prstGeom prst="rect">
            <a:avLst/>
          </a:prstGeom>
        </p:spPr>
      </p:pic>
      <p:grpSp>
        <p:nvGrpSpPr>
          <p:cNvPr id="16" name="Group 15">
            <a:extLst>
              <a:ext uri="{FF2B5EF4-FFF2-40B4-BE49-F238E27FC236}">
                <a16:creationId xmlns:a16="http://schemas.microsoft.com/office/drawing/2014/main" id="{F7A64706-EA0A-4E8F-ADE3-8C20B73EB3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7" name="Rectangle 16">
              <a:extLst>
                <a:ext uri="{FF2B5EF4-FFF2-40B4-BE49-F238E27FC236}">
                  <a16:creationId xmlns:a16="http://schemas.microsoft.com/office/drawing/2014/main" id="{1131EDB1-5D8F-4CBB-9053-FBF121C4B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48994CF-D2D0-4B73-A8D0-F1F8C4B8D7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579AB61-C0D3-4B2C-A53A-B1D2438297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Arrow: Right 5">
            <a:extLst>
              <a:ext uri="{FF2B5EF4-FFF2-40B4-BE49-F238E27FC236}">
                <a16:creationId xmlns:a16="http://schemas.microsoft.com/office/drawing/2014/main" id="{DD32F633-C356-AF2A-292B-F14A78248EAD}"/>
              </a:ext>
            </a:extLst>
          </p:cNvPr>
          <p:cNvSpPr/>
          <p:nvPr/>
        </p:nvSpPr>
        <p:spPr>
          <a:xfrm rot="10320195">
            <a:off x="8573188" y="4220330"/>
            <a:ext cx="167380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1E6FC08-7416-C1ED-968B-1EB05CC06B53}"/>
              </a:ext>
            </a:extLst>
          </p:cNvPr>
          <p:cNvSpPr/>
          <p:nvPr/>
        </p:nvSpPr>
        <p:spPr>
          <a:xfrm rot="10158267">
            <a:off x="8597289" y="4095999"/>
            <a:ext cx="2343447"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6664168-8188-8788-3B81-5B2EC2C3A212}"/>
              </a:ext>
            </a:extLst>
          </p:cNvPr>
          <p:cNvSpPr/>
          <p:nvPr/>
        </p:nvSpPr>
        <p:spPr>
          <a:xfrm rot="10409093" flipV="1">
            <a:off x="8653793" y="4193228"/>
            <a:ext cx="2633534"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EBACCC1-D418-18D7-4AB2-0FEA2C64A529}"/>
              </a:ext>
            </a:extLst>
          </p:cNvPr>
          <p:cNvSpPr/>
          <p:nvPr/>
        </p:nvSpPr>
        <p:spPr>
          <a:xfrm rot="10572169" flipV="1">
            <a:off x="8577239" y="4257675"/>
            <a:ext cx="2590840" cy="58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0A434FF-8449-89AA-8274-6E1AF72F987E}"/>
              </a:ext>
            </a:extLst>
          </p:cNvPr>
          <p:cNvSpPr/>
          <p:nvPr/>
        </p:nvSpPr>
        <p:spPr>
          <a:xfrm rot="9512611" flipV="1">
            <a:off x="8565412" y="4103995"/>
            <a:ext cx="1239181"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68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3" name="Rectangle 1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7" name="Rectangle 16">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walking by tents&#10;&#10;Description automatically generated with low confidence">
            <a:extLst>
              <a:ext uri="{FF2B5EF4-FFF2-40B4-BE49-F238E27FC236}">
                <a16:creationId xmlns:a16="http://schemas.microsoft.com/office/drawing/2014/main" id="{D2B29A97-68A0-33A7-1DA8-693DFB34740D}"/>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t="9423" b="4038"/>
          <a:stretch/>
        </p:blipFill>
        <p:spPr>
          <a:xfrm>
            <a:off x="-1" y="28585"/>
            <a:ext cx="12192000" cy="6857989"/>
          </a:xfrm>
          <a:prstGeom prst="rect">
            <a:avLst/>
          </a:prstGeom>
        </p:spPr>
      </p:pic>
      <p:sp>
        <p:nvSpPr>
          <p:cNvPr id="19" name="Rectangle 18">
            <a:extLst>
              <a:ext uri="{FF2B5EF4-FFF2-40B4-BE49-F238E27FC236}">
                <a16:creationId xmlns:a16="http://schemas.microsoft.com/office/drawing/2014/main" id="{4DAEF25D-C97E-48E9-B20C-FEFC2EC6E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
            <a:ext cx="12191999" cy="3842872"/>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5E7C8F-1B13-E9EC-CFCE-CF544221BF01}"/>
              </a:ext>
            </a:extLst>
          </p:cNvPr>
          <p:cNvSpPr>
            <a:spLocks noGrp="1"/>
          </p:cNvSpPr>
          <p:nvPr>
            <p:ph type="title"/>
          </p:nvPr>
        </p:nvSpPr>
        <p:spPr>
          <a:xfrm>
            <a:off x="859969" y="268844"/>
            <a:ext cx="10472056" cy="962026"/>
          </a:xfrm>
        </p:spPr>
        <p:txBody>
          <a:bodyPr vert="horz" lIns="91440" tIns="45720" rIns="91440" bIns="45720" rtlCol="0" anchor="b">
            <a:normAutofit/>
          </a:bodyPr>
          <a:lstStyle/>
          <a:p>
            <a:pPr algn="ctr">
              <a:lnSpc>
                <a:spcPct val="100000"/>
              </a:lnSpc>
            </a:pPr>
            <a:r>
              <a:rPr lang="en-US" sz="2800" kern="1200" cap="all" spc="390" baseline="0" dirty="0">
                <a:solidFill>
                  <a:srgbClr val="FFFFFF"/>
                </a:solidFill>
                <a:latin typeface="+mj-lt"/>
                <a:ea typeface="+mj-ea"/>
                <a:cs typeface="+mj-cs"/>
              </a:rPr>
              <a:t>Initial Refugee Camp in East Nepal, </a:t>
            </a:r>
            <a:r>
              <a:rPr lang="en-US" sz="2800" kern="1200" cap="all" spc="390" baseline="0" dirty="0" err="1">
                <a:solidFill>
                  <a:srgbClr val="FFFFFF"/>
                </a:solidFill>
                <a:latin typeface="+mj-lt"/>
                <a:ea typeface="+mj-ea"/>
                <a:cs typeface="+mj-cs"/>
              </a:rPr>
              <a:t>Jhapa</a:t>
            </a:r>
            <a:r>
              <a:rPr lang="en-US" sz="2800" kern="1200" cap="all" spc="390" baseline="0" dirty="0">
                <a:solidFill>
                  <a:srgbClr val="FFFFFF"/>
                </a:solidFill>
                <a:latin typeface="+mj-lt"/>
                <a:ea typeface="+mj-ea"/>
                <a:cs typeface="+mj-cs"/>
              </a:rPr>
              <a:t>. </a:t>
            </a:r>
          </a:p>
        </p:txBody>
      </p:sp>
      <p:sp>
        <p:nvSpPr>
          <p:cNvPr id="3" name="TextBox 2">
            <a:extLst>
              <a:ext uri="{FF2B5EF4-FFF2-40B4-BE49-F238E27FC236}">
                <a16:creationId xmlns:a16="http://schemas.microsoft.com/office/drawing/2014/main" id="{9DDCA8F5-3E5F-F80F-EE6C-0F27276D3536}"/>
              </a:ext>
            </a:extLst>
          </p:cNvPr>
          <p:cNvSpPr txBox="1"/>
          <p:nvPr/>
        </p:nvSpPr>
        <p:spPr>
          <a:xfrm>
            <a:off x="291771" y="6138275"/>
            <a:ext cx="11739309" cy="523220"/>
          </a:xfrm>
          <a:prstGeom prst="rect">
            <a:avLst/>
          </a:prstGeom>
          <a:noFill/>
        </p:spPr>
        <p:txBody>
          <a:bodyPr wrap="square" rtlCol="0">
            <a:spAutoFit/>
          </a:bodyPr>
          <a:lstStyle/>
          <a:p>
            <a:r>
              <a:rPr lang="en-US" sz="2800" dirty="0">
                <a:solidFill>
                  <a:schemeClr val="bg2"/>
                </a:solidFill>
              </a:rPr>
              <a:t>I was just three months old when our family resettled in 1993. </a:t>
            </a:r>
          </a:p>
        </p:txBody>
      </p:sp>
    </p:spTree>
    <p:extLst>
      <p:ext uri="{BB962C8B-B14F-4D97-AF65-F5344CB8AC3E}">
        <p14:creationId xmlns:p14="http://schemas.microsoft.com/office/powerpoint/2010/main" val="2161263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2" name="Rectangle 11">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6" name="Rectangle 15">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
            <a:extLst>
              <a:ext uri="{FF2B5EF4-FFF2-40B4-BE49-F238E27FC236}">
                <a16:creationId xmlns:a16="http://schemas.microsoft.com/office/drawing/2014/main" id="{C7EA4B13-46D3-41EE-95DA-7B2100DE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CEEEBE1-DC7B-4168-90C6-DB88876E3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1" name="Rectangle 20">
              <a:extLst>
                <a:ext uri="{FF2B5EF4-FFF2-40B4-BE49-F238E27FC236}">
                  <a16:creationId xmlns:a16="http://schemas.microsoft.com/office/drawing/2014/main" id="{43418E74-781F-419C-8C63-91C14AF8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B0F0D1C-98D5-4C46-961A-0E36168C31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E9C99B-47BB-461B-AEDE-0B227C5B25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7658079-0C4A-1547-D547-382BFD765389}"/>
              </a:ext>
            </a:extLst>
          </p:cNvPr>
          <p:cNvSpPr>
            <a:spLocks noGrp="1"/>
          </p:cNvSpPr>
          <p:nvPr>
            <p:ph type="title"/>
          </p:nvPr>
        </p:nvSpPr>
        <p:spPr>
          <a:xfrm>
            <a:off x="1406924" y="1398850"/>
            <a:ext cx="3282152" cy="2030150"/>
          </a:xfrm>
        </p:spPr>
        <p:txBody>
          <a:bodyPr vert="horz" lIns="91440" tIns="45720" rIns="91440" bIns="45720" rtlCol="0" anchor="b">
            <a:normAutofit/>
          </a:bodyPr>
          <a:lstStyle/>
          <a:p>
            <a:pPr algn="ctr"/>
            <a:r>
              <a:rPr lang="en-US" sz="2800" kern="1200" cap="all" spc="390" baseline="0" dirty="0">
                <a:solidFill>
                  <a:schemeClr val="tx2"/>
                </a:solidFill>
                <a:latin typeface="+mj-lt"/>
                <a:ea typeface="+mj-ea"/>
                <a:cs typeface="+mj-cs"/>
              </a:rPr>
              <a:t>7 Bhutanese Refugee Camps- in </a:t>
            </a:r>
            <a:r>
              <a:rPr lang="en-US" sz="2800" kern="1200" cap="all" spc="390" baseline="0" dirty="0" err="1">
                <a:solidFill>
                  <a:schemeClr val="tx2"/>
                </a:solidFill>
                <a:latin typeface="+mj-lt"/>
                <a:ea typeface="+mj-ea"/>
                <a:cs typeface="+mj-cs"/>
              </a:rPr>
              <a:t>Jhapa</a:t>
            </a:r>
            <a:r>
              <a:rPr lang="en-US" sz="2800" kern="1200" cap="all" spc="390" baseline="0" dirty="0">
                <a:solidFill>
                  <a:schemeClr val="tx2"/>
                </a:solidFill>
                <a:latin typeface="+mj-lt"/>
                <a:ea typeface="+mj-ea"/>
                <a:cs typeface="+mj-cs"/>
              </a:rPr>
              <a:t>, Nepal </a:t>
            </a:r>
          </a:p>
        </p:txBody>
      </p:sp>
      <p:pic>
        <p:nvPicPr>
          <p:cNvPr id="4" name="Picture 3">
            <a:extLst>
              <a:ext uri="{FF2B5EF4-FFF2-40B4-BE49-F238E27FC236}">
                <a16:creationId xmlns:a16="http://schemas.microsoft.com/office/drawing/2014/main" id="{C21B73A6-3F2A-80B5-05AB-676770204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053" y="723900"/>
            <a:ext cx="5478684" cy="5410200"/>
          </a:xfrm>
          <a:prstGeom prst="rect">
            <a:avLst/>
          </a:prstGeom>
        </p:spPr>
      </p:pic>
    </p:spTree>
    <p:extLst>
      <p:ext uri="{BB962C8B-B14F-4D97-AF65-F5344CB8AC3E}">
        <p14:creationId xmlns:p14="http://schemas.microsoft.com/office/powerpoint/2010/main" val="813876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51" name="Rectangle 5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2" name="Straight Connector 5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55" name="Rectangle 54">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old, wood&#10;&#10;Description automatically generated">
            <a:extLst>
              <a:ext uri="{FF2B5EF4-FFF2-40B4-BE49-F238E27FC236}">
                <a16:creationId xmlns:a16="http://schemas.microsoft.com/office/drawing/2014/main" id="{68A3F0A0-D195-B6A7-C3EF-58E2EE49B71A}"/>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a:stretch/>
        </p:blipFill>
        <p:spPr>
          <a:xfrm>
            <a:off x="-1" y="10"/>
            <a:ext cx="12192000" cy="6857989"/>
          </a:xfrm>
          <a:prstGeom prst="rect">
            <a:avLst/>
          </a:prstGeom>
        </p:spPr>
      </p:pic>
      <p:sp>
        <p:nvSpPr>
          <p:cNvPr id="57" name="Rectangle 56">
            <a:extLst>
              <a:ext uri="{FF2B5EF4-FFF2-40B4-BE49-F238E27FC236}">
                <a16:creationId xmlns:a16="http://schemas.microsoft.com/office/drawing/2014/main" id="{4DAEF25D-C97E-48E9-B20C-FEFC2EC6E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
            <a:ext cx="12191999" cy="3842872"/>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382C1-BC0D-13BB-0597-CD11D4B7256B}"/>
              </a:ext>
            </a:extLst>
          </p:cNvPr>
          <p:cNvSpPr>
            <a:spLocks noGrp="1"/>
          </p:cNvSpPr>
          <p:nvPr>
            <p:ph type="title"/>
          </p:nvPr>
        </p:nvSpPr>
        <p:spPr>
          <a:xfrm>
            <a:off x="247256" y="157605"/>
            <a:ext cx="11697481" cy="962026"/>
          </a:xfrm>
        </p:spPr>
        <p:txBody>
          <a:bodyPr vert="horz" lIns="91440" tIns="45720" rIns="91440" bIns="45720" rtlCol="0" anchor="b">
            <a:noAutofit/>
          </a:bodyPr>
          <a:lstStyle/>
          <a:p>
            <a:pPr algn="ctr">
              <a:lnSpc>
                <a:spcPct val="100000"/>
              </a:lnSpc>
            </a:pPr>
            <a:r>
              <a:rPr lang="en-US" kern="1200" cap="all" spc="390" baseline="0" dirty="0">
                <a:solidFill>
                  <a:srgbClr val="FFFFFF"/>
                </a:solidFill>
                <a:latin typeface="+mj-lt"/>
                <a:ea typeface="+mj-ea"/>
                <a:cs typeface="+mj-cs"/>
              </a:rPr>
              <a:t>two decades</a:t>
            </a:r>
            <a:r>
              <a:rPr lang="en-US" cap="all" spc="390" dirty="0">
                <a:solidFill>
                  <a:srgbClr val="FFFFFF"/>
                </a:solidFill>
              </a:rPr>
              <a:t> OF </a:t>
            </a:r>
            <a:r>
              <a:rPr lang="en-US" kern="1200" cap="all" spc="390" baseline="0" dirty="0">
                <a:solidFill>
                  <a:srgbClr val="FFFFFF"/>
                </a:solidFill>
                <a:latin typeface="+mj-lt"/>
                <a:ea typeface="+mj-ea"/>
                <a:cs typeface="+mj-cs"/>
              </a:rPr>
              <a:t>Bhutanese Refugee Camp </a:t>
            </a:r>
          </a:p>
        </p:txBody>
      </p:sp>
    </p:spTree>
    <p:extLst>
      <p:ext uri="{BB962C8B-B14F-4D97-AF65-F5344CB8AC3E}">
        <p14:creationId xmlns:p14="http://schemas.microsoft.com/office/powerpoint/2010/main" val="2950406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6B0D289-3E6B-7186-C93F-275FCE199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514" y="710554"/>
            <a:ext cx="4294347" cy="2495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B7D3D5-3408-2BC3-0F59-98EAEE50A6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5720" y="3727493"/>
            <a:ext cx="4294347" cy="2419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hutanese refugees’ road to America started in the Bush administration ...">
            <a:extLst>
              <a:ext uri="{FF2B5EF4-FFF2-40B4-BE49-F238E27FC236}">
                <a16:creationId xmlns:a16="http://schemas.microsoft.com/office/drawing/2014/main" id="{2ADC25E6-5996-B314-8880-CE04089F8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140" y="710554"/>
            <a:ext cx="4294346" cy="2495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Beldangi Ii Refugee Camp Photos and Premium High Res Pictures ...">
            <a:extLst>
              <a:ext uri="{FF2B5EF4-FFF2-40B4-BE49-F238E27FC236}">
                <a16:creationId xmlns:a16="http://schemas.microsoft.com/office/drawing/2014/main" id="{BBA814F0-2E9C-EE6F-01B5-221BBA362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345" y="3760339"/>
            <a:ext cx="4265141" cy="23256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2FF4A6-F920-F124-FD7E-1CF13155E226}"/>
              </a:ext>
            </a:extLst>
          </p:cNvPr>
          <p:cNvSpPr txBox="1"/>
          <p:nvPr/>
        </p:nvSpPr>
        <p:spPr>
          <a:xfrm>
            <a:off x="2385199" y="6147446"/>
            <a:ext cx="2007281" cy="369332"/>
          </a:xfrm>
          <a:prstGeom prst="rect">
            <a:avLst/>
          </a:prstGeom>
          <a:noFill/>
        </p:spPr>
        <p:txBody>
          <a:bodyPr wrap="none" rtlCol="0">
            <a:spAutoFit/>
          </a:bodyPr>
          <a:lstStyle/>
          <a:p>
            <a:r>
              <a:rPr lang="en-US" b="1" dirty="0"/>
              <a:t>Kitchen in the Hut </a:t>
            </a:r>
          </a:p>
        </p:txBody>
      </p:sp>
      <p:sp>
        <p:nvSpPr>
          <p:cNvPr id="5" name="TextBox 4">
            <a:extLst>
              <a:ext uri="{FF2B5EF4-FFF2-40B4-BE49-F238E27FC236}">
                <a16:creationId xmlns:a16="http://schemas.microsoft.com/office/drawing/2014/main" id="{26B75A72-D4D3-42D2-B2F8-B6BED51B5EAF}"/>
              </a:ext>
            </a:extLst>
          </p:cNvPr>
          <p:cNvSpPr txBox="1"/>
          <p:nvPr/>
        </p:nvSpPr>
        <p:spPr>
          <a:xfrm>
            <a:off x="7336346" y="6085944"/>
            <a:ext cx="3076483" cy="369332"/>
          </a:xfrm>
          <a:prstGeom prst="rect">
            <a:avLst/>
          </a:prstGeom>
          <a:noFill/>
        </p:spPr>
        <p:txBody>
          <a:bodyPr wrap="none" rtlCol="0">
            <a:spAutoFit/>
          </a:bodyPr>
          <a:lstStyle/>
          <a:p>
            <a:r>
              <a:rPr lang="en-US" b="1" dirty="0"/>
              <a:t>Ration food distribution Center </a:t>
            </a:r>
          </a:p>
        </p:txBody>
      </p:sp>
      <p:sp>
        <p:nvSpPr>
          <p:cNvPr id="6" name="TextBox 5">
            <a:extLst>
              <a:ext uri="{FF2B5EF4-FFF2-40B4-BE49-F238E27FC236}">
                <a16:creationId xmlns:a16="http://schemas.microsoft.com/office/drawing/2014/main" id="{8717C984-B81E-C79F-BEF4-607FE1CC2B7E}"/>
              </a:ext>
            </a:extLst>
          </p:cNvPr>
          <p:cNvSpPr txBox="1"/>
          <p:nvPr/>
        </p:nvSpPr>
        <p:spPr>
          <a:xfrm>
            <a:off x="8294467" y="3155391"/>
            <a:ext cx="836896" cy="369332"/>
          </a:xfrm>
          <a:prstGeom prst="rect">
            <a:avLst/>
          </a:prstGeom>
          <a:noFill/>
        </p:spPr>
        <p:txBody>
          <a:bodyPr wrap="none" rtlCol="0">
            <a:spAutoFit/>
          </a:bodyPr>
          <a:lstStyle/>
          <a:p>
            <a:r>
              <a:rPr lang="en-US" b="1" dirty="0"/>
              <a:t>School</a:t>
            </a:r>
            <a:r>
              <a:rPr lang="en-US" dirty="0"/>
              <a:t> </a:t>
            </a:r>
          </a:p>
        </p:txBody>
      </p:sp>
      <p:sp>
        <p:nvSpPr>
          <p:cNvPr id="7" name="TextBox 6">
            <a:extLst>
              <a:ext uri="{FF2B5EF4-FFF2-40B4-BE49-F238E27FC236}">
                <a16:creationId xmlns:a16="http://schemas.microsoft.com/office/drawing/2014/main" id="{398F341D-900C-CB89-7815-0385A31F7050}"/>
              </a:ext>
            </a:extLst>
          </p:cNvPr>
          <p:cNvSpPr txBox="1"/>
          <p:nvPr/>
        </p:nvSpPr>
        <p:spPr>
          <a:xfrm>
            <a:off x="2502091" y="3184182"/>
            <a:ext cx="1802929" cy="369332"/>
          </a:xfrm>
          <a:prstGeom prst="rect">
            <a:avLst/>
          </a:prstGeom>
          <a:noFill/>
        </p:spPr>
        <p:txBody>
          <a:bodyPr wrap="none" rtlCol="0">
            <a:spAutoFit/>
          </a:bodyPr>
          <a:lstStyle/>
          <a:p>
            <a:r>
              <a:rPr lang="en-US" b="1" dirty="0"/>
              <a:t>Street from below </a:t>
            </a:r>
          </a:p>
        </p:txBody>
      </p:sp>
      <p:sp>
        <p:nvSpPr>
          <p:cNvPr id="8" name="TextBox 7">
            <a:extLst>
              <a:ext uri="{FF2B5EF4-FFF2-40B4-BE49-F238E27FC236}">
                <a16:creationId xmlns:a16="http://schemas.microsoft.com/office/drawing/2014/main" id="{E3694CF8-4C4F-C22A-91E7-8A7A596EAC8F}"/>
              </a:ext>
            </a:extLst>
          </p:cNvPr>
          <p:cNvSpPr txBox="1"/>
          <p:nvPr/>
        </p:nvSpPr>
        <p:spPr>
          <a:xfrm>
            <a:off x="2502091" y="110271"/>
            <a:ext cx="7056162" cy="646331"/>
          </a:xfrm>
          <a:prstGeom prst="rect">
            <a:avLst/>
          </a:prstGeom>
          <a:noFill/>
        </p:spPr>
        <p:txBody>
          <a:bodyPr wrap="none" rtlCol="0">
            <a:spAutoFit/>
          </a:bodyPr>
          <a:lstStyle/>
          <a:p>
            <a:r>
              <a:rPr lang="en-US" sz="3600" b="1" dirty="0"/>
              <a:t>Glimpse of Bhutanese Refugee Camp </a:t>
            </a:r>
          </a:p>
        </p:txBody>
      </p:sp>
    </p:spTree>
    <p:extLst>
      <p:ext uri="{BB962C8B-B14F-4D97-AF65-F5344CB8AC3E}">
        <p14:creationId xmlns:p14="http://schemas.microsoft.com/office/powerpoint/2010/main" val="3248421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2" name="Rectangle 11">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6" name="Rectangle 15">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
            <a:extLst>
              <a:ext uri="{FF2B5EF4-FFF2-40B4-BE49-F238E27FC236}">
                <a16:creationId xmlns:a16="http://schemas.microsoft.com/office/drawing/2014/main" id="{C7EA4B13-46D3-41EE-95DA-7B2100DE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CEEEBE1-DC7B-4168-90C6-DB88876E3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1" name="Rectangle 20">
              <a:extLst>
                <a:ext uri="{FF2B5EF4-FFF2-40B4-BE49-F238E27FC236}">
                  <a16:creationId xmlns:a16="http://schemas.microsoft.com/office/drawing/2014/main" id="{43418E74-781F-419C-8C63-91C14AF8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B0F0D1C-98D5-4C46-961A-0E36168C31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E9C99B-47BB-461B-AEDE-0B227C5B25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10DECC-3B06-1A3D-7F71-CE856E4CCD61}"/>
              </a:ext>
            </a:extLst>
          </p:cNvPr>
          <p:cNvSpPr>
            <a:spLocks noGrp="1"/>
          </p:cNvSpPr>
          <p:nvPr>
            <p:ph type="title"/>
          </p:nvPr>
        </p:nvSpPr>
        <p:spPr>
          <a:xfrm>
            <a:off x="1406924" y="2331744"/>
            <a:ext cx="3282152" cy="2030150"/>
          </a:xfrm>
        </p:spPr>
        <p:txBody>
          <a:bodyPr vert="horz" lIns="91440" tIns="45720" rIns="91440" bIns="45720" rtlCol="0" anchor="b">
            <a:noAutofit/>
          </a:bodyPr>
          <a:lstStyle/>
          <a:p>
            <a:pPr algn="ctr">
              <a:lnSpc>
                <a:spcPct val="100000"/>
              </a:lnSpc>
            </a:pPr>
            <a:r>
              <a:rPr lang="en-US" sz="2400" kern="1200" cap="all" spc="390" baseline="0" dirty="0">
                <a:solidFill>
                  <a:schemeClr val="tx2"/>
                </a:solidFill>
                <a:latin typeface="+mj-lt"/>
                <a:ea typeface="+mj-ea"/>
                <a:cs typeface="+mj-cs"/>
              </a:rPr>
              <a:t>3rd Country Resettlement, Bhutanese Refugees </a:t>
            </a:r>
            <a:r>
              <a:rPr lang="en-US" sz="2400" b="1" kern="1200" cap="all" spc="390" baseline="0" dirty="0">
                <a:solidFill>
                  <a:schemeClr val="tx2"/>
                </a:solidFill>
                <a:latin typeface="+mj-lt"/>
                <a:ea typeface="+mj-ea"/>
                <a:cs typeface="+mj-cs"/>
              </a:rPr>
              <a:t>scattered</a:t>
            </a:r>
            <a:r>
              <a:rPr lang="en-US" sz="2400" kern="1200" cap="all" spc="390" baseline="0" dirty="0">
                <a:solidFill>
                  <a:schemeClr val="tx2"/>
                </a:solidFill>
                <a:latin typeface="+mj-lt"/>
                <a:ea typeface="+mj-ea"/>
                <a:cs typeface="+mj-cs"/>
              </a:rPr>
              <a:t> over the world</a:t>
            </a:r>
            <a:r>
              <a:rPr lang="en-US" sz="2400" cap="all" spc="390" dirty="0"/>
              <a:t>.</a:t>
            </a:r>
            <a:br>
              <a:rPr lang="en-US" sz="2400" cap="all" spc="390" dirty="0"/>
            </a:br>
            <a:r>
              <a:rPr lang="en-US" sz="2400" kern="1200" cap="all" spc="390" baseline="0" dirty="0">
                <a:solidFill>
                  <a:schemeClr val="tx2"/>
                </a:solidFill>
                <a:latin typeface="+mj-lt"/>
                <a:ea typeface="+mj-ea"/>
                <a:cs typeface="+mj-cs"/>
              </a:rPr>
              <a:t> 2008- 2017</a:t>
            </a:r>
          </a:p>
        </p:txBody>
      </p:sp>
      <p:pic>
        <p:nvPicPr>
          <p:cNvPr id="4" name="Picture 3" descr="Table&#10;&#10;Description automatically generated">
            <a:extLst>
              <a:ext uri="{FF2B5EF4-FFF2-40B4-BE49-F238E27FC236}">
                <a16:creationId xmlns:a16="http://schemas.microsoft.com/office/drawing/2014/main" id="{324786E1-43D6-8388-1D2B-1C5BCC2E3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937" y="1146428"/>
            <a:ext cx="7419367" cy="4723344"/>
          </a:xfrm>
          <a:prstGeom prst="rect">
            <a:avLst/>
          </a:prstGeom>
        </p:spPr>
      </p:pic>
      <p:sp>
        <p:nvSpPr>
          <p:cNvPr id="5" name="TextBox 4">
            <a:extLst>
              <a:ext uri="{FF2B5EF4-FFF2-40B4-BE49-F238E27FC236}">
                <a16:creationId xmlns:a16="http://schemas.microsoft.com/office/drawing/2014/main" id="{B0115AA4-F133-A6C9-9B84-F5B6A19CDFDD}"/>
              </a:ext>
            </a:extLst>
          </p:cNvPr>
          <p:cNvSpPr txBox="1"/>
          <p:nvPr/>
        </p:nvSpPr>
        <p:spPr>
          <a:xfrm>
            <a:off x="3305678" y="6402310"/>
            <a:ext cx="7337843" cy="646331"/>
          </a:xfrm>
          <a:prstGeom prst="rect">
            <a:avLst/>
          </a:prstGeom>
          <a:noFill/>
        </p:spPr>
        <p:txBody>
          <a:bodyPr wrap="none" rtlCol="0">
            <a:spAutoFit/>
          </a:bodyPr>
          <a:lstStyle/>
          <a:p>
            <a:r>
              <a:rPr lang="en-US" dirty="0"/>
              <a:t>Source: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Third-Counry-resettlement-of-Bhutanese-refugees.jpg (880×513)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67518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0" name="Rectangle 10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1" name="Straight Connector 1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4" name="Rectangle 113">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Colourful charts and graphs">
            <a:extLst>
              <a:ext uri="{FF2B5EF4-FFF2-40B4-BE49-F238E27FC236}">
                <a16:creationId xmlns:a16="http://schemas.microsoft.com/office/drawing/2014/main" id="{6D8BC8C5-989D-1B95-3D7C-C68C946658E8}"/>
              </a:ext>
            </a:extLst>
          </p:cNvPr>
          <p:cNvPicPr>
            <a:picLocks noChangeAspect="1"/>
          </p:cNvPicPr>
          <p:nvPr/>
        </p:nvPicPr>
        <p:blipFill>
          <a:blip r:embed="rId2"/>
          <a:srcRect b="15730"/>
          <a:stretch/>
        </p:blipFill>
        <p:spPr>
          <a:xfrm>
            <a:off x="20" y="10"/>
            <a:ext cx="12191980" cy="6857989"/>
          </a:xfrm>
          <a:prstGeom prst="rect">
            <a:avLst/>
          </a:prstGeom>
        </p:spPr>
      </p:pic>
      <p:sp>
        <p:nvSpPr>
          <p:cNvPr id="116" name="Rectangle 115">
            <a:extLst>
              <a:ext uri="{FF2B5EF4-FFF2-40B4-BE49-F238E27FC236}">
                <a16:creationId xmlns:a16="http://schemas.microsoft.com/office/drawing/2014/main" id="{DE8A7E9B-3161-4AE7-B85C-EE3D7786D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10134600" cy="4800600"/>
          </a:xfrm>
          <a:prstGeom prst="rect">
            <a:avLst/>
          </a:pr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D27A2B-6A87-0CC7-8379-C2D66EB563DD}"/>
              </a:ext>
            </a:extLst>
          </p:cNvPr>
          <p:cNvSpPr>
            <a:spLocks noGrp="1"/>
          </p:cNvSpPr>
          <p:nvPr>
            <p:ph type="title"/>
          </p:nvPr>
        </p:nvSpPr>
        <p:spPr>
          <a:xfrm>
            <a:off x="1191927" y="1251470"/>
            <a:ext cx="9808145" cy="2355551"/>
          </a:xfrm>
        </p:spPr>
        <p:txBody>
          <a:bodyPr vert="horz" lIns="91440" tIns="45720" rIns="91440" bIns="45720" rtlCol="0" anchor="b">
            <a:noAutofit/>
          </a:bodyPr>
          <a:lstStyle/>
          <a:p>
            <a:pPr algn="ctr">
              <a:lnSpc>
                <a:spcPct val="100000"/>
              </a:lnSpc>
            </a:pPr>
            <a:r>
              <a:rPr lang="en-US" sz="2800" b="1" kern="1200" cap="all" spc="390" baseline="0" dirty="0">
                <a:solidFill>
                  <a:schemeClr val="tx2"/>
                </a:solidFill>
              </a:rPr>
              <a:t>United States hosted the highest number of Bhutanese Refugees, 85% of resettlement delivered in THE USA</a:t>
            </a:r>
            <a:r>
              <a:rPr lang="en-US" sz="2800" b="1" cap="all" spc="390" dirty="0"/>
              <a:t>, </a:t>
            </a:r>
            <a:r>
              <a:rPr lang="en-US" sz="2800" b="1" kern="1200" cap="all" spc="390" baseline="0" dirty="0">
                <a:solidFill>
                  <a:schemeClr val="tx2"/>
                </a:solidFill>
              </a:rPr>
              <a:t>41 different States</a:t>
            </a:r>
            <a:r>
              <a:rPr lang="en-US" sz="2800" b="1" kern="1200" cap="all" spc="390" dirty="0">
                <a:solidFill>
                  <a:schemeClr val="tx2"/>
                </a:solidFill>
              </a:rPr>
              <a:t> </a:t>
            </a:r>
            <a:r>
              <a:rPr lang="en-US" sz="2800" b="1" cap="all" spc="390" dirty="0"/>
              <a:t>hosted Bhutanese refugees. </a:t>
            </a:r>
            <a:endParaRPr lang="en-US" sz="2800" b="1" kern="1200" cap="all" spc="390" baseline="0" dirty="0">
              <a:solidFill>
                <a:schemeClr val="tx2"/>
              </a:solidFill>
            </a:endParaRPr>
          </a:p>
        </p:txBody>
      </p:sp>
      <p:grpSp>
        <p:nvGrpSpPr>
          <p:cNvPr id="118" name="Group 117">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91005"/>
            <a:ext cx="867485" cy="115439"/>
            <a:chOff x="8910933" y="1861308"/>
            <a:chExt cx="867485" cy="115439"/>
          </a:xfrm>
        </p:grpSpPr>
        <p:sp>
          <p:nvSpPr>
            <p:cNvPr id="119" name="Rectangle 118">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0" name="Straight Connector 119">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4635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29" name="Rectangle 28">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33" name="Rectangle 32">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A23E1-3DCC-0E43-16CE-6C5512F739D9}"/>
              </a:ext>
            </a:extLst>
          </p:cNvPr>
          <p:cNvSpPr>
            <a:spLocks noGrp="1"/>
          </p:cNvSpPr>
          <p:nvPr>
            <p:ph type="title"/>
          </p:nvPr>
        </p:nvSpPr>
        <p:spPr>
          <a:xfrm>
            <a:off x="908180" y="1717281"/>
            <a:ext cx="10375640" cy="3925269"/>
          </a:xfrm>
        </p:spPr>
        <p:txBody>
          <a:bodyPr vert="horz" lIns="91440" tIns="45720" rIns="91440" bIns="45720" rtlCol="0" anchor="b">
            <a:noAutofit/>
          </a:bodyPr>
          <a:lstStyle/>
          <a:p>
            <a:pPr algn="ctr">
              <a:lnSpc>
                <a:spcPct val="100000"/>
              </a:lnSpc>
            </a:pPr>
            <a:r>
              <a:rPr lang="en-US" kern="1200" cap="all" spc="390" baseline="0" dirty="0">
                <a:solidFill>
                  <a:schemeClr val="tx2"/>
                </a:solidFill>
                <a:latin typeface="+mj-lt"/>
                <a:ea typeface="+mj-ea"/>
                <a:cs typeface="+mj-cs"/>
              </a:rPr>
              <a:t>Bhutanese immigrants </a:t>
            </a:r>
            <a:r>
              <a:rPr lang="en-US" b="1" kern="1200" cap="all" spc="390" baseline="0" dirty="0">
                <a:solidFill>
                  <a:schemeClr val="tx2"/>
                </a:solidFill>
                <a:latin typeface="+mj-lt"/>
                <a:ea typeface="+mj-ea"/>
                <a:cs typeface="+mj-cs"/>
              </a:rPr>
              <a:t>GATHERED</a:t>
            </a:r>
            <a:r>
              <a:rPr lang="en-US" kern="1200" cap="all" spc="390" baseline="0" dirty="0">
                <a:solidFill>
                  <a:schemeClr val="tx2"/>
                </a:solidFill>
                <a:latin typeface="+mj-lt"/>
                <a:ea typeface="+mj-ea"/>
                <a:cs typeface="+mj-cs"/>
              </a:rPr>
              <a:t> in greater Harrisburg. </a:t>
            </a:r>
            <a:br>
              <a:rPr lang="en-US" kern="1200" cap="all" spc="390" baseline="0" dirty="0">
                <a:solidFill>
                  <a:schemeClr val="tx2"/>
                </a:solidFill>
                <a:latin typeface="+mj-lt"/>
                <a:ea typeface="+mj-ea"/>
                <a:cs typeface="+mj-cs"/>
              </a:rPr>
            </a:br>
            <a:r>
              <a:rPr lang="en-US" cap="all" spc="390" dirty="0"/>
              <a:t>AN </a:t>
            </a:r>
            <a:r>
              <a:rPr lang="en-US" kern="1200" cap="all" spc="390" baseline="0" dirty="0">
                <a:solidFill>
                  <a:schemeClr val="tx2"/>
                </a:solidFill>
                <a:latin typeface="+mj-lt"/>
                <a:ea typeface="+mj-ea"/>
                <a:cs typeface="+mj-cs"/>
              </a:rPr>
              <a:t>Estimated, 40,000+ Bhutanese immigrants reside in the greater Harrisburg AREA.</a:t>
            </a:r>
            <a:br>
              <a:rPr lang="en-US" kern="1200" cap="all" spc="390" baseline="0" dirty="0">
                <a:solidFill>
                  <a:schemeClr val="tx2"/>
                </a:solidFill>
                <a:latin typeface="+mj-lt"/>
                <a:ea typeface="+mj-ea"/>
                <a:cs typeface="+mj-cs"/>
              </a:rPr>
            </a:br>
            <a:br>
              <a:rPr lang="en-US" kern="1200" cap="all" spc="390" baseline="0" dirty="0">
                <a:solidFill>
                  <a:schemeClr val="tx2"/>
                </a:solidFill>
                <a:latin typeface="+mj-lt"/>
                <a:ea typeface="+mj-ea"/>
                <a:cs typeface="+mj-cs"/>
              </a:rPr>
            </a:br>
            <a:r>
              <a:rPr lang="en-US" kern="1200" cap="all" spc="390" baseline="0" dirty="0">
                <a:solidFill>
                  <a:schemeClr val="tx2"/>
                </a:solidFill>
                <a:latin typeface="+mj-lt"/>
                <a:ea typeface="+mj-ea"/>
                <a:cs typeface="+mj-cs"/>
              </a:rPr>
              <a:t>Dauphin, Cumberland, York counties  </a:t>
            </a:r>
          </a:p>
        </p:txBody>
      </p:sp>
      <p:grpSp>
        <p:nvGrpSpPr>
          <p:cNvPr id="37" name="Group 36">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595711"/>
            <a:ext cx="867485" cy="115439"/>
            <a:chOff x="8910933" y="1861308"/>
            <a:chExt cx="867485" cy="115439"/>
          </a:xfrm>
        </p:grpSpPr>
        <p:sp>
          <p:nvSpPr>
            <p:cNvPr id="38" name="Rectangle 37">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9" name="Straight Connector 38">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4466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EF7A-EF9B-4A52-3E50-C2360B0902E0}"/>
              </a:ext>
            </a:extLst>
          </p:cNvPr>
          <p:cNvSpPr>
            <a:spLocks noGrp="1"/>
          </p:cNvSpPr>
          <p:nvPr>
            <p:ph type="title" idx="4294967295"/>
          </p:nvPr>
        </p:nvSpPr>
        <p:spPr>
          <a:xfrm>
            <a:off x="522514" y="-391886"/>
            <a:ext cx="11140751" cy="1493838"/>
          </a:xfrm>
        </p:spPr>
        <p:txBody>
          <a:bodyPr anchor="b">
            <a:normAutofit/>
          </a:bodyPr>
          <a:lstStyle/>
          <a:p>
            <a:pPr algn="ctr"/>
            <a:r>
              <a:rPr lang="en-US" b="1" dirty="0"/>
              <a:t>Seeing the Faithfulness of God when Zoomed out of our timeline!</a:t>
            </a:r>
          </a:p>
        </p:txBody>
      </p:sp>
      <p:sp>
        <p:nvSpPr>
          <p:cNvPr id="3" name="Content Placeholder 2">
            <a:extLst>
              <a:ext uri="{FF2B5EF4-FFF2-40B4-BE49-F238E27FC236}">
                <a16:creationId xmlns:a16="http://schemas.microsoft.com/office/drawing/2014/main" id="{6682A92F-E026-EC88-8DB4-CFC9527D5692}"/>
              </a:ext>
            </a:extLst>
          </p:cNvPr>
          <p:cNvSpPr>
            <a:spLocks noGrp="1"/>
          </p:cNvSpPr>
          <p:nvPr>
            <p:ph idx="4294967295"/>
          </p:nvPr>
        </p:nvSpPr>
        <p:spPr>
          <a:xfrm>
            <a:off x="522514" y="1232581"/>
            <a:ext cx="9844088" cy="4841109"/>
          </a:xfrm>
        </p:spPr>
        <p:txBody>
          <a:bodyPr anchor="t">
            <a:noAutofit/>
          </a:bodyPr>
          <a:lstStyle/>
          <a:p>
            <a:pPr marL="342900" indent="-342900">
              <a:lnSpc>
                <a:spcPct val="100000"/>
              </a:lnSpc>
              <a:buFont typeface="Arial" panose="020B0604020202020204" pitchFamily="34" charset="0"/>
              <a:buChar char="•"/>
            </a:pPr>
            <a:r>
              <a:rPr lang="en-US" sz="2400" kern="1200" cap="all" spc="390" baseline="0" dirty="0">
                <a:latin typeface="+mj-lt"/>
                <a:ea typeface="+mj-ea"/>
                <a:cs typeface="+mj-cs"/>
              </a:rPr>
              <a:t>Our spiritual ancestors had a similar theme in their generations.</a:t>
            </a:r>
            <a:br>
              <a:rPr lang="en-US" sz="2400" kern="1200" cap="all" spc="390" baseline="0" dirty="0">
                <a:latin typeface="+mj-lt"/>
                <a:ea typeface="+mj-ea"/>
                <a:cs typeface="+mj-cs"/>
              </a:rPr>
            </a:br>
            <a:r>
              <a:rPr lang="en-US" sz="2400" b="1" kern="1200" cap="all" spc="390" baseline="0" dirty="0">
                <a:latin typeface="+mj-lt"/>
                <a:ea typeface="+mj-ea"/>
                <a:cs typeface="+mj-cs"/>
              </a:rPr>
              <a:t>Gathering and scattering </a:t>
            </a:r>
          </a:p>
          <a:p>
            <a:pPr marL="342900" indent="-342900">
              <a:lnSpc>
                <a:spcPct val="100000"/>
              </a:lnSpc>
              <a:buFont typeface="Arial" panose="020B0604020202020204" pitchFamily="34" charset="0"/>
              <a:buChar char="•"/>
            </a:pPr>
            <a:r>
              <a:rPr lang="en-US" sz="2400" kern="1200" cap="all" spc="390" baseline="0" dirty="0">
                <a:latin typeface="+mj-lt"/>
                <a:ea typeface="+mj-ea"/>
                <a:cs typeface="+mj-cs"/>
              </a:rPr>
              <a:t>Garden of Eden, </a:t>
            </a:r>
            <a:r>
              <a:rPr lang="en-US" sz="2400" b="1" kern="1200" cap="all" spc="390" baseline="0" dirty="0">
                <a:latin typeface="+mj-lt"/>
                <a:ea typeface="+mj-ea"/>
                <a:cs typeface="+mj-cs"/>
              </a:rPr>
              <a:t>gathered</a:t>
            </a:r>
            <a:r>
              <a:rPr lang="en-US" sz="2400" kern="1200" cap="all" spc="390" baseline="0" dirty="0">
                <a:latin typeface="+mj-lt"/>
                <a:ea typeface="+mj-ea"/>
                <a:cs typeface="+mj-cs"/>
              </a:rPr>
              <a:t> </a:t>
            </a:r>
            <a:br>
              <a:rPr lang="en-US" sz="2400" kern="1200" cap="all" spc="390" baseline="0" dirty="0">
                <a:latin typeface="+mj-lt"/>
                <a:ea typeface="+mj-ea"/>
                <a:cs typeface="+mj-cs"/>
              </a:rPr>
            </a:br>
            <a:r>
              <a:rPr lang="en-US" sz="2400" kern="1200" cap="all" spc="390" baseline="0" dirty="0">
                <a:latin typeface="+mj-lt"/>
                <a:ea typeface="+mj-ea"/>
                <a:cs typeface="+mj-cs"/>
              </a:rPr>
              <a:t>Tower of Babel, </a:t>
            </a:r>
            <a:r>
              <a:rPr lang="en-US" sz="2400" b="1" kern="1200" cap="all" spc="390" baseline="0" dirty="0">
                <a:latin typeface="+mj-lt"/>
                <a:ea typeface="+mj-ea"/>
                <a:cs typeface="+mj-cs"/>
              </a:rPr>
              <a:t>Scattered</a:t>
            </a:r>
          </a:p>
          <a:p>
            <a:pPr marL="342900" indent="-342900">
              <a:lnSpc>
                <a:spcPct val="100000"/>
              </a:lnSpc>
              <a:buFont typeface="Arial" panose="020B0604020202020204" pitchFamily="34" charset="0"/>
              <a:buChar char="•"/>
            </a:pPr>
            <a:r>
              <a:rPr lang="en-US" sz="2400" b="1" kern="1200" cap="all" spc="390" baseline="0" dirty="0">
                <a:latin typeface="+mj-lt"/>
                <a:ea typeface="+mj-ea"/>
                <a:cs typeface="+mj-cs"/>
              </a:rPr>
              <a:t>Gathered</a:t>
            </a:r>
            <a:r>
              <a:rPr lang="en-US" sz="2400" kern="1200" cap="all" spc="390" baseline="0" dirty="0">
                <a:latin typeface="+mj-lt"/>
                <a:ea typeface="+mj-ea"/>
                <a:cs typeface="+mj-cs"/>
              </a:rPr>
              <a:t> through Abraham, </a:t>
            </a:r>
            <a:br>
              <a:rPr lang="en-US" sz="2400" kern="1200" cap="all" spc="390" baseline="0" dirty="0">
                <a:latin typeface="+mj-lt"/>
                <a:ea typeface="+mj-ea"/>
                <a:cs typeface="+mj-cs"/>
              </a:rPr>
            </a:br>
            <a:r>
              <a:rPr lang="en-US" sz="2400" kern="1200" cap="all" spc="390" baseline="0" dirty="0">
                <a:latin typeface="+mj-lt"/>
                <a:ea typeface="+mj-ea"/>
                <a:cs typeface="+mj-cs"/>
              </a:rPr>
              <a:t>Joseph and Moses, </a:t>
            </a:r>
            <a:r>
              <a:rPr lang="en-US" sz="2400" b="1" kern="1200" cap="all" spc="390" baseline="0" dirty="0">
                <a:latin typeface="+mj-lt"/>
                <a:ea typeface="+mj-ea"/>
                <a:cs typeface="+mj-cs"/>
              </a:rPr>
              <a:t>called</a:t>
            </a:r>
            <a:r>
              <a:rPr lang="en-US" sz="2400" kern="1200" cap="all" spc="390" baseline="0" dirty="0">
                <a:latin typeface="+mj-lt"/>
                <a:ea typeface="+mj-ea"/>
                <a:cs typeface="+mj-cs"/>
              </a:rPr>
              <a:t>!</a:t>
            </a:r>
            <a:r>
              <a:rPr lang="en-US" sz="2400" b="1" cap="all" spc="390" dirty="0">
                <a:latin typeface="+mj-lt"/>
                <a:ea typeface="+mj-ea"/>
                <a:cs typeface="+mj-cs"/>
              </a:rPr>
              <a:t> a nation</a:t>
            </a:r>
            <a:br>
              <a:rPr lang="en-US" sz="2400" kern="1200" cap="all" spc="390" baseline="0" dirty="0">
                <a:latin typeface="+mj-lt"/>
                <a:ea typeface="+mj-ea"/>
                <a:cs typeface="+mj-cs"/>
              </a:rPr>
            </a:br>
            <a:r>
              <a:rPr lang="en-US" sz="2400" kern="1200" cap="all" spc="390" baseline="0" dirty="0">
                <a:latin typeface="+mj-lt"/>
                <a:ea typeface="+mj-ea"/>
                <a:cs typeface="+mj-cs"/>
              </a:rPr>
              <a:t>Exile, </a:t>
            </a:r>
            <a:r>
              <a:rPr lang="en-US" sz="2400" b="1" kern="1200" cap="all" spc="390" baseline="0" dirty="0">
                <a:latin typeface="+mj-lt"/>
                <a:ea typeface="+mj-ea"/>
                <a:cs typeface="+mj-cs"/>
              </a:rPr>
              <a:t>Scattered!</a:t>
            </a:r>
          </a:p>
          <a:p>
            <a:pPr marL="342900" indent="-342900">
              <a:lnSpc>
                <a:spcPct val="100000"/>
              </a:lnSpc>
              <a:buFont typeface="Arial" panose="020B0604020202020204" pitchFamily="34" charset="0"/>
              <a:buChar char="•"/>
            </a:pPr>
            <a:r>
              <a:rPr lang="en-US" sz="2400" kern="1200" cap="all" spc="390" baseline="0" dirty="0">
                <a:latin typeface="+mj-lt"/>
                <a:ea typeface="+mj-ea"/>
                <a:cs typeface="+mj-cs"/>
              </a:rPr>
              <a:t>Jesus, </a:t>
            </a:r>
            <a:r>
              <a:rPr lang="en-US" sz="2400" b="1" kern="1200" cap="all" spc="390" baseline="0" dirty="0">
                <a:latin typeface="+mj-lt"/>
                <a:ea typeface="+mj-ea"/>
                <a:cs typeface="+mj-cs"/>
              </a:rPr>
              <a:t>gathered</a:t>
            </a:r>
            <a:r>
              <a:rPr lang="en-US" sz="2400" b="1" cap="all" spc="390" dirty="0">
                <a:latin typeface="+mj-lt"/>
                <a:ea typeface="+mj-ea"/>
                <a:cs typeface="+mj-cs"/>
              </a:rPr>
              <a:t> </a:t>
            </a:r>
            <a:r>
              <a:rPr lang="en-US" sz="2400" kern="1200" cap="all" spc="390" baseline="0" dirty="0">
                <a:latin typeface="+mj-lt"/>
                <a:ea typeface="+mj-ea"/>
                <a:cs typeface="+mj-cs"/>
              </a:rPr>
              <a:t>church, </a:t>
            </a:r>
            <a:br>
              <a:rPr lang="en-US" sz="2400" kern="1200" cap="all" spc="390" baseline="0" dirty="0">
                <a:latin typeface="+mj-lt"/>
                <a:ea typeface="+mj-ea"/>
                <a:cs typeface="+mj-cs"/>
              </a:rPr>
            </a:br>
            <a:r>
              <a:rPr lang="en-US" sz="2400" kern="1200" cap="all" spc="390" baseline="0" dirty="0">
                <a:latin typeface="+mj-lt"/>
                <a:ea typeface="+mj-ea"/>
                <a:cs typeface="+mj-cs"/>
              </a:rPr>
              <a:t>Persecution  </a:t>
            </a:r>
            <a:r>
              <a:rPr lang="en-US" sz="2400" b="1" kern="1200" cap="all" spc="390" baseline="0" dirty="0">
                <a:latin typeface="+mj-lt"/>
                <a:ea typeface="+mj-ea"/>
                <a:cs typeface="+mj-cs"/>
              </a:rPr>
              <a:t>scattered</a:t>
            </a:r>
            <a:r>
              <a:rPr lang="en-US" sz="2400" kern="1200" cap="all" spc="390" baseline="0" dirty="0">
                <a:latin typeface="+mj-lt"/>
                <a:ea typeface="+mj-ea"/>
                <a:cs typeface="+mj-cs"/>
              </a:rPr>
              <a:t> the church</a:t>
            </a:r>
          </a:p>
          <a:p>
            <a:pPr marL="342900" indent="-342900">
              <a:lnSpc>
                <a:spcPct val="100000"/>
              </a:lnSpc>
              <a:buFont typeface="Arial" panose="020B0604020202020204" pitchFamily="34" charset="0"/>
              <a:buChar char="•"/>
            </a:pPr>
            <a:r>
              <a:rPr lang="en-US" sz="2400" cap="all" spc="390" dirty="0">
                <a:latin typeface="+mj-lt"/>
                <a:ea typeface="+mj-ea"/>
                <a:cs typeface="+mj-cs"/>
              </a:rPr>
              <a:t>Jesus Coming back to </a:t>
            </a:r>
            <a:r>
              <a:rPr lang="en-US" sz="2400" b="1" cap="all" spc="390" dirty="0">
                <a:latin typeface="+mj-lt"/>
                <a:ea typeface="+mj-ea"/>
                <a:cs typeface="+mj-cs"/>
              </a:rPr>
              <a:t>gather</a:t>
            </a:r>
            <a:endParaRPr lang="en-US" sz="2400" dirty="0"/>
          </a:p>
        </p:txBody>
      </p:sp>
      <p:pic>
        <p:nvPicPr>
          <p:cNvPr id="7" name="Graphic 6" descr="Group of People">
            <a:extLst>
              <a:ext uri="{FF2B5EF4-FFF2-40B4-BE49-F238E27FC236}">
                <a16:creationId xmlns:a16="http://schemas.microsoft.com/office/drawing/2014/main" id="{E6CCB3A2-8483-B8F4-CE77-9CCE70610BC7}"/>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25608" y="2863525"/>
            <a:ext cx="3666392" cy="3666392"/>
          </a:xfrm>
          <a:prstGeom prst="rect">
            <a:avLst/>
          </a:prstGeom>
        </p:spPr>
      </p:pic>
    </p:spTree>
    <p:extLst>
      <p:ext uri="{BB962C8B-B14F-4D97-AF65-F5344CB8AC3E}">
        <p14:creationId xmlns:p14="http://schemas.microsoft.com/office/powerpoint/2010/main" val="3765167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8A2C1-014F-048A-7884-4AAD07B5591A}"/>
              </a:ext>
            </a:extLst>
          </p:cNvPr>
          <p:cNvSpPr>
            <a:spLocks noGrp="1"/>
          </p:cNvSpPr>
          <p:nvPr>
            <p:ph type="title"/>
          </p:nvPr>
        </p:nvSpPr>
        <p:spPr>
          <a:xfrm>
            <a:off x="971355" y="595357"/>
            <a:ext cx="10249287" cy="1286648"/>
          </a:xfrm>
        </p:spPr>
        <p:txBody>
          <a:bodyPr anchor="b">
            <a:noAutofit/>
          </a:bodyPr>
          <a:lstStyle/>
          <a:p>
            <a:pPr algn="ctr">
              <a:lnSpc>
                <a:spcPct val="100000"/>
              </a:lnSpc>
            </a:pPr>
            <a:r>
              <a:rPr lang="en-US" dirty="0"/>
              <a:t>God’s faithfulness is constant throughout the generations even if we don’t clearly see it now. He was/is/will remain faithful. </a:t>
            </a:r>
          </a:p>
        </p:txBody>
      </p:sp>
      <p:sp>
        <p:nvSpPr>
          <p:cNvPr id="3" name="Content Placeholder 2">
            <a:extLst>
              <a:ext uri="{FF2B5EF4-FFF2-40B4-BE49-F238E27FC236}">
                <a16:creationId xmlns:a16="http://schemas.microsoft.com/office/drawing/2014/main" id="{01EE3EDB-898A-048A-2060-1DBE0B9ACB09}"/>
              </a:ext>
            </a:extLst>
          </p:cNvPr>
          <p:cNvSpPr>
            <a:spLocks noGrp="1"/>
          </p:cNvSpPr>
          <p:nvPr>
            <p:ph idx="1"/>
          </p:nvPr>
        </p:nvSpPr>
        <p:spPr>
          <a:xfrm>
            <a:off x="2099028" y="1890999"/>
            <a:ext cx="7993943" cy="3452047"/>
          </a:xfrm>
        </p:spPr>
        <p:txBody>
          <a:bodyPr anchor="ctr">
            <a:normAutofit/>
          </a:bodyPr>
          <a:lstStyle/>
          <a:p>
            <a:pPr algn="ctr"/>
            <a:endParaRPr lang="en-US" dirty="0"/>
          </a:p>
          <a:p>
            <a:pPr algn="ctr"/>
            <a:r>
              <a:rPr lang="en-US" sz="3200" b="1" dirty="0"/>
              <a:t>“God accomplishes His mission through migration (movement of people).” </a:t>
            </a:r>
          </a:p>
          <a:p>
            <a:pPr algn="ctr"/>
            <a:r>
              <a:rPr lang="en-US" sz="3200" dirty="0"/>
              <a:t>-Greg </a:t>
            </a:r>
            <a:r>
              <a:rPr lang="en-US" sz="3200" dirty="0" err="1"/>
              <a:t>Okession</a:t>
            </a:r>
            <a:r>
              <a:rPr lang="en-US" sz="3200" dirty="0"/>
              <a:t> (Asbury Seminary)</a:t>
            </a:r>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345189"/>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5133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69841-6AEF-11C9-C97D-6E24FBFA32C5}"/>
              </a:ext>
            </a:extLst>
          </p:cNvPr>
          <p:cNvSpPr>
            <a:spLocks noGrp="1"/>
          </p:cNvSpPr>
          <p:nvPr>
            <p:ph type="title"/>
          </p:nvPr>
        </p:nvSpPr>
        <p:spPr>
          <a:xfrm>
            <a:off x="1500373" y="3067916"/>
            <a:ext cx="9582911" cy="615380"/>
          </a:xfrm>
        </p:spPr>
        <p:txBody>
          <a:bodyPr vert="horz" lIns="91440" tIns="45720" rIns="91440" bIns="45720" rtlCol="0" anchor="b">
            <a:noAutofit/>
          </a:bodyPr>
          <a:lstStyle/>
          <a:p>
            <a:pPr algn="ctr"/>
            <a:r>
              <a:rPr lang="en-US" kern="1200" cap="all" spc="390" baseline="0" dirty="0">
                <a:solidFill>
                  <a:schemeClr val="tx2"/>
                </a:solidFill>
                <a:latin typeface="+mj-lt"/>
                <a:ea typeface="+mj-ea"/>
                <a:cs typeface="+mj-cs"/>
              </a:rPr>
              <a:t>The Faithfulness of God through the generations</a:t>
            </a:r>
            <a:r>
              <a:rPr lang="en-US" cap="all" spc="390" dirty="0"/>
              <a:t>—</a:t>
            </a:r>
            <a:br>
              <a:rPr lang="en-US" cap="all" spc="390" dirty="0"/>
            </a:br>
            <a:r>
              <a:rPr lang="en-US" cap="all" spc="390" dirty="0"/>
              <a:t> The </a:t>
            </a:r>
            <a:r>
              <a:rPr lang="en-US" kern="1200" cap="all" spc="390" baseline="0" dirty="0">
                <a:solidFill>
                  <a:schemeClr val="tx2"/>
                </a:solidFill>
                <a:latin typeface="+mj-lt"/>
                <a:ea typeface="+mj-ea"/>
                <a:cs typeface="+mj-cs"/>
              </a:rPr>
              <a:t>story of Bhutanese Refugees</a:t>
            </a:r>
          </a:p>
        </p:txBody>
      </p:sp>
      <p:sp>
        <p:nvSpPr>
          <p:cNvPr id="3" name="Content Placeholder 2">
            <a:extLst>
              <a:ext uri="{FF2B5EF4-FFF2-40B4-BE49-F238E27FC236}">
                <a16:creationId xmlns:a16="http://schemas.microsoft.com/office/drawing/2014/main" id="{68DD4162-E624-CC0C-C339-5F3713B27286}"/>
              </a:ext>
            </a:extLst>
          </p:cNvPr>
          <p:cNvSpPr>
            <a:spLocks noGrp="1"/>
          </p:cNvSpPr>
          <p:nvPr>
            <p:ph idx="1"/>
          </p:nvPr>
        </p:nvSpPr>
        <p:spPr>
          <a:xfrm>
            <a:off x="3558989" y="4876803"/>
            <a:ext cx="5074022" cy="1233323"/>
          </a:xfrm>
        </p:spPr>
        <p:txBody>
          <a:bodyPr vert="horz" lIns="91440" tIns="45720" rIns="91440" bIns="45720" rtlCol="0" anchor="t">
            <a:normAutofit/>
          </a:bodyPr>
          <a:lstStyle/>
          <a:p>
            <a:pPr algn="ctr">
              <a:lnSpc>
                <a:spcPct val="100000"/>
              </a:lnSpc>
            </a:pPr>
            <a:r>
              <a:rPr lang="en-US" sz="3200" dirty="0"/>
              <a:t>Pastor Royal Rai </a:t>
            </a:r>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595711"/>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720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AA35B-75F8-3B64-1ECE-F790CAB97F65}"/>
              </a:ext>
            </a:extLst>
          </p:cNvPr>
          <p:cNvSpPr>
            <a:spLocks noGrp="1"/>
          </p:cNvSpPr>
          <p:nvPr>
            <p:ph type="title"/>
          </p:nvPr>
        </p:nvSpPr>
        <p:spPr>
          <a:xfrm>
            <a:off x="1029476" y="1174465"/>
            <a:ext cx="3995397" cy="1239627"/>
          </a:xfrm>
        </p:spPr>
        <p:txBody>
          <a:bodyPr vert="horz" lIns="91440" tIns="45720" rIns="91440" bIns="45720" rtlCol="0" anchor="b">
            <a:noAutofit/>
          </a:bodyPr>
          <a:lstStyle/>
          <a:p>
            <a:pPr algn="ctr">
              <a:lnSpc>
                <a:spcPct val="100000"/>
              </a:lnSpc>
            </a:pPr>
            <a:r>
              <a:rPr lang="en-US" sz="2400" kern="1200" cap="all" spc="390" baseline="0" dirty="0">
                <a:latin typeface="+mj-lt"/>
                <a:ea typeface="+mj-ea"/>
                <a:cs typeface="+mj-cs"/>
              </a:rPr>
              <a:t>How Ignite Church play the roles in Greater Harrisburg? </a:t>
            </a:r>
          </a:p>
        </p:txBody>
      </p:sp>
      <p:sp>
        <p:nvSpPr>
          <p:cNvPr id="3" name="Content Placeholder 2">
            <a:extLst>
              <a:ext uri="{FF2B5EF4-FFF2-40B4-BE49-F238E27FC236}">
                <a16:creationId xmlns:a16="http://schemas.microsoft.com/office/drawing/2014/main" id="{64B2108D-8903-5653-A850-FB15568D5B26}"/>
              </a:ext>
            </a:extLst>
          </p:cNvPr>
          <p:cNvSpPr>
            <a:spLocks noGrp="1"/>
          </p:cNvSpPr>
          <p:nvPr>
            <p:ph idx="1"/>
          </p:nvPr>
        </p:nvSpPr>
        <p:spPr>
          <a:xfrm>
            <a:off x="1096143" y="2852099"/>
            <a:ext cx="3862062" cy="2469140"/>
          </a:xfrm>
        </p:spPr>
        <p:txBody>
          <a:bodyPr vert="horz" lIns="91440" tIns="45720" rIns="91440" bIns="45720" rtlCol="0">
            <a:normAutofit/>
          </a:bodyPr>
          <a:lstStyle/>
          <a:p>
            <a:pPr algn="ctr"/>
            <a:r>
              <a:rPr lang="en-US" sz="2800" dirty="0"/>
              <a:t>Ignite Church </a:t>
            </a:r>
            <a:br>
              <a:rPr lang="en-US" sz="2800" dirty="0"/>
            </a:br>
            <a:r>
              <a:rPr lang="en-US" sz="2800" dirty="0"/>
              <a:t>is 1.5 generation. </a:t>
            </a:r>
          </a:p>
        </p:txBody>
      </p:sp>
      <p:pic>
        <p:nvPicPr>
          <p:cNvPr id="4" name="Picture 3" descr="Diagram&#10;&#10;Description automatically generated with medium confidence">
            <a:extLst>
              <a:ext uri="{FF2B5EF4-FFF2-40B4-BE49-F238E27FC236}">
                <a16:creationId xmlns:a16="http://schemas.microsoft.com/office/drawing/2014/main" id="{FDC0D788-CCBC-CBE4-6DA2-CEE86A62083E}"/>
              </a:ext>
            </a:extLst>
          </p:cNvPr>
          <p:cNvPicPr>
            <a:picLocks noChangeAspect="1"/>
          </p:cNvPicPr>
          <p:nvPr/>
        </p:nvPicPr>
        <p:blipFill>
          <a:blip r:embed="rId2"/>
          <a:srcRect t="19"/>
          <a:stretch/>
        </p:blipFill>
        <p:spPr>
          <a:xfrm>
            <a:off x="5905500" y="1864208"/>
            <a:ext cx="5715000" cy="3214077"/>
          </a:xfrm>
          <a:prstGeom prst="rect">
            <a:avLst/>
          </a:prstGeom>
        </p:spPr>
      </p:pic>
      <p:grpSp>
        <p:nvGrpSpPr>
          <p:cNvPr id="32" name="Group 31">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33" name="Rectangle 32">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8700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61E5EA-3E3E-E2E6-D3F3-816F76680B01}"/>
              </a:ext>
            </a:extLst>
          </p:cNvPr>
          <p:cNvSpPr txBox="1"/>
          <p:nvPr/>
        </p:nvSpPr>
        <p:spPr>
          <a:xfrm>
            <a:off x="6425715" y="606694"/>
            <a:ext cx="5438251" cy="4853289"/>
          </a:xfrm>
          <a:prstGeom prst="rect">
            <a:avLst/>
          </a:prstGeom>
        </p:spPr>
        <p:txBody>
          <a:bodyPr vert="horz" lIns="91440" tIns="45720" rIns="91440" bIns="45720" rtlCol="0" anchor="t">
            <a:normAutofit/>
          </a:bodyPr>
          <a:lstStyle/>
          <a:p>
            <a:pPr algn="ctr">
              <a:spcAft>
                <a:spcPts val="600"/>
              </a:spcAft>
            </a:pPr>
            <a:endParaRPr lang="en-US" sz="1500" dirty="0">
              <a:solidFill>
                <a:schemeClr val="tx2"/>
              </a:solidFill>
            </a:endParaRPr>
          </a:p>
          <a:p>
            <a:pPr marL="342900" indent="-342900">
              <a:spcAft>
                <a:spcPts val="600"/>
              </a:spcAft>
              <a:buFont typeface="Arial" panose="020B0604020202020204" pitchFamily="34" charset="0"/>
              <a:buChar char="•"/>
            </a:pPr>
            <a:r>
              <a:rPr lang="en-US" sz="2400" b="0" i="0" u="none" strike="noStrike" dirty="0">
                <a:solidFill>
                  <a:schemeClr val="tx2"/>
                </a:solidFill>
                <a:effectLst/>
              </a:rPr>
              <a:t>The 1.5 generation serves as a </a:t>
            </a:r>
            <a:r>
              <a:rPr lang="en-US" sz="2400" b="1" i="0" u="none" strike="noStrike" dirty="0">
                <a:solidFill>
                  <a:schemeClr val="tx2"/>
                </a:solidFill>
                <a:effectLst/>
              </a:rPr>
              <a:t>bridge</a:t>
            </a:r>
            <a:r>
              <a:rPr lang="en-US" sz="2400" b="0" i="0" u="none" strike="noStrike" dirty="0">
                <a:solidFill>
                  <a:schemeClr val="tx2"/>
                </a:solidFill>
                <a:effectLst/>
              </a:rPr>
              <a:t> between the first and second generations.</a:t>
            </a:r>
          </a:p>
          <a:p>
            <a:pPr marL="342900" indent="-342900">
              <a:spcAft>
                <a:spcPts val="600"/>
              </a:spcAft>
              <a:buFont typeface="Arial" panose="020B0604020202020204" pitchFamily="34" charset="0"/>
              <a:buChar char="•"/>
            </a:pPr>
            <a:r>
              <a:rPr lang="en-US" sz="2400" b="0" i="0" u="none" strike="noStrike" dirty="0">
                <a:solidFill>
                  <a:schemeClr val="tx2"/>
                </a:solidFill>
                <a:effectLst/>
              </a:rPr>
              <a:t>The 1.5 generation can </a:t>
            </a:r>
            <a:r>
              <a:rPr lang="en-US" sz="2400" b="1" i="0" u="none" strike="noStrike" dirty="0">
                <a:solidFill>
                  <a:schemeClr val="tx2"/>
                </a:solidFill>
                <a:effectLst/>
              </a:rPr>
              <a:t>mobilize</a:t>
            </a:r>
            <a:r>
              <a:rPr lang="en-US" sz="2400" b="0" i="0" u="none" strike="noStrike" dirty="0">
                <a:solidFill>
                  <a:schemeClr val="tx2"/>
                </a:solidFill>
                <a:effectLst/>
              </a:rPr>
              <a:t> the first generation to help </a:t>
            </a:r>
            <a:r>
              <a:rPr lang="en-US" sz="2400" b="1" i="0" u="none" strike="noStrike" dirty="0">
                <a:solidFill>
                  <a:schemeClr val="tx2"/>
                </a:solidFill>
                <a:effectLst/>
              </a:rPr>
              <a:t>reach</a:t>
            </a:r>
            <a:r>
              <a:rPr lang="en-US" sz="2400" b="0" i="0" u="none" strike="noStrike" dirty="0">
                <a:solidFill>
                  <a:schemeClr val="tx2"/>
                </a:solidFill>
                <a:effectLst/>
              </a:rPr>
              <a:t> the second generation.</a:t>
            </a:r>
          </a:p>
          <a:p>
            <a:pPr marL="342900" indent="-342900">
              <a:spcAft>
                <a:spcPts val="600"/>
              </a:spcAft>
              <a:buFont typeface="Arial" panose="020B0604020202020204" pitchFamily="34" charset="0"/>
              <a:buChar char="•"/>
            </a:pPr>
            <a:r>
              <a:rPr lang="en-US" sz="2400" b="0" i="0" u="none" strike="noStrike" dirty="0">
                <a:solidFill>
                  <a:schemeClr val="tx2"/>
                </a:solidFill>
                <a:effectLst/>
              </a:rPr>
              <a:t>The 1.5 generation individual is someone who can </a:t>
            </a:r>
            <a:r>
              <a:rPr lang="en-US" sz="2400" b="1" i="0" u="none" strike="noStrike" dirty="0">
                <a:solidFill>
                  <a:schemeClr val="tx2"/>
                </a:solidFill>
                <a:effectLst/>
              </a:rPr>
              <a:t>mentor</a:t>
            </a:r>
            <a:r>
              <a:rPr lang="en-US" sz="2400" b="0" i="0" u="none" strike="noStrike" dirty="0">
                <a:solidFill>
                  <a:schemeClr val="tx2"/>
                </a:solidFill>
                <a:effectLst/>
              </a:rPr>
              <a:t> the second generation.</a:t>
            </a:r>
          </a:p>
          <a:p>
            <a:pPr marL="342900" indent="-342900">
              <a:spcAft>
                <a:spcPts val="600"/>
              </a:spcAft>
              <a:buFont typeface="Arial" panose="020B0604020202020204" pitchFamily="34" charset="0"/>
              <a:buChar char="•"/>
            </a:pPr>
            <a:r>
              <a:rPr lang="en-US" sz="2400" b="0" i="0" u="none" strike="noStrike" dirty="0">
                <a:solidFill>
                  <a:schemeClr val="tx2"/>
                </a:solidFill>
                <a:effectLst/>
              </a:rPr>
              <a:t>The 1.5 generation individual can serve as a </a:t>
            </a:r>
            <a:r>
              <a:rPr lang="en-US" sz="2400" b="1" i="0" u="none" strike="noStrike" dirty="0">
                <a:solidFill>
                  <a:schemeClr val="tx2"/>
                </a:solidFill>
                <a:effectLst/>
              </a:rPr>
              <a:t>storyteller</a:t>
            </a:r>
            <a:r>
              <a:rPr lang="en-US" sz="2400" b="0" i="0" u="none" strike="noStrike" dirty="0">
                <a:solidFill>
                  <a:schemeClr val="tx2"/>
                </a:solidFill>
                <a:effectLst/>
              </a:rPr>
              <a:t> for the second generation.</a:t>
            </a:r>
          </a:p>
          <a:p>
            <a:pPr indent="-228600" algn="ctr">
              <a:spcAft>
                <a:spcPts val="600"/>
              </a:spcAft>
              <a:buFont typeface="Arial" panose="020B0604020202020204" pitchFamily="34" charset="0"/>
              <a:buChar char="•"/>
            </a:pPr>
            <a:endParaRPr lang="en-US" sz="1500" dirty="0">
              <a:solidFill>
                <a:schemeClr val="tx2"/>
              </a:solidFill>
            </a:endParaRPr>
          </a:p>
        </p:txBody>
      </p:sp>
      <p:pic>
        <p:nvPicPr>
          <p:cNvPr id="27" name="Picture 26" descr="Low angle view of cables against the sky">
            <a:extLst>
              <a:ext uri="{FF2B5EF4-FFF2-40B4-BE49-F238E27FC236}">
                <a16:creationId xmlns:a16="http://schemas.microsoft.com/office/drawing/2014/main" id="{2C153240-0955-433E-622D-AC7172B8B3EE}"/>
              </a:ext>
            </a:extLst>
          </p:cNvPr>
          <p:cNvPicPr>
            <a:picLocks noChangeAspect="1"/>
          </p:cNvPicPr>
          <p:nvPr/>
        </p:nvPicPr>
        <p:blipFill>
          <a:blip r:embed="rId2">
            <a:alphaModFix/>
          </a:blip>
          <a:srcRect l="33333"/>
          <a:stretch/>
        </p:blipFill>
        <p:spPr>
          <a:xfrm>
            <a:off x="1682" y="10"/>
            <a:ext cx="6096000" cy="6857990"/>
          </a:xfrm>
          <a:prstGeom prst="rect">
            <a:avLst/>
          </a:prstGeom>
        </p:spPr>
      </p:pic>
      <p:grpSp>
        <p:nvGrpSpPr>
          <p:cNvPr id="19" name="Group 18">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20" name="Rectangle 19">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562D7832-B50C-6D4D-E00D-7D2E38A3223D}"/>
              </a:ext>
            </a:extLst>
          </p:cNvPr>
          <p:cNvSpPr txBox="1"/>
          <p:nvPr/>
        </p:nvSpPr>
        <p:spPr>
          <a:xfrm>
            <a:off x="532892" y="284402"/>
            <a:ext cx="4814601" cy="938719"/>
          </a:xfrm>
          <a:prstGeom prst="rect">
            <a:avLst/>
          </a:prstGeom>
          <a:noFill/>
        </p:spPr>
        <p:txBody>
          <a:bodyPr wrap="square" rtlCol="0">
            <a:spAutoFit/>
          </a:bodyPr>
          <a:lstStyle/>
          <a:p>
            <a:pPr algn="ctr">
              <a:spcAft>
                <a:spcPts val="600"/>
              </a:spcAft>
            </a:pPr>
            <a:r>
              <a:rPr lang="en-US" sz="3200" b="1" i="0" u="none" strike="noStrike" dirty="0">
                <a:solidFill>
                  <a:schemeClr val="bg1"/>
                </a:solidFill>
                <a:effectLst/>
              </a:rPr>
              <a:t>The Role of 1.5 Generation </a:t>
            </a:r>
          </a:p>
          <a:p>
            <a:pPr>
              <a:spcAft>
                <a:spcPts val="600"/>
              </a:spcAft>
            </a:pPr>
            <a:endParaRPr lang="en-US" dirty="0"/>
          </a:p>
        </p:txBody>
      </p:sp>
      <p:sp>
        <p:nvSpPr>
          <p:cNvPr id="3" name="TextBox 2">
            <a:extLst>
              <a:ext uri="{FF2B5EF4-FFF2-40B4-BE49-F238E27FC236}">
                <a16:creationId xmlns:a16="http://schemas.microsoft.com/office/drawing/2014/main" id="{D6D6C26B-769E-B5D9-47B2-515AB5D1BAC0}"/>
              </a:ext>
            </a:extLst>
          </p:cNvPr>
          <p:cNvSpPr txBox="1"/>
          <p:nvPr/>
        </p:nvSpPr>
        <p:spPr>
          <a:xfrm>
            <a:off x="8886322" y="6265427"/>
            <a:ext cx="3830594" cy="307777"/>
          </a:xfrm>
          <a:prstGeom prst="rect">
            <a:avLst/>
          </a:prstGeom>
          <a:noFill/>
        </p:spPr>
        <p:txBody>
          <a:bodyPr wrap="square" rtlCol="0">
            <a:spAutoFit/>
          </a:bodyPr>
          <a:lstStyle/>
          <a:p>
            <a:r>
              <a:rPr lang="en-US" sz="1400" dirty="0"/>
              <a:t>Source: Rai, Samuel, BNCA Youth Retreat</a:t>
            </a:r>
          </a:p>
        </p:txBody>
      </p:sp>
    </p:spTree>
    <p:extLst>
      <p:ext uri="{BB962C8B-B14F-4D97-AF65-F5344CB8AC3E}">
        <p14:creationId xmlns:p14="http://schemas.microsoft.com/office/powerpoint/2010/main" val="167655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ed toy person in front of two lines of white figures">
            <a:extLst>
              <a:ext uri="{FF2B5EF4-FFF2-40B4-BE49-F238E27FC236}">
                <a16:creationId xmlns:a16="http://schemas.microsoft.com/office/drawing/2014/main" id="{BFA0FB02-6F45-7C99-49B8-86160C84C656}"/>
              </a:ext>
            </a:extLst>
          </p:cNvPr>
          <p:cNvPicPr>
            <a:picLocks noChangeAspect="1"/>
          </p:cNvPicPr>
          <p:nvPr/>
        </p:nvPicPr>
        <p:blipFill>
          <a:blip r:embed="rId2">
            <a:alphaModFix amt="40000"/>
          </a:blip>
          <a:srcRect t="14303"/>
          <a:stretch/>
        </p:blipFill>
        <p:spPr>
          <a:xfrm>
            <a:off x="20" y="10"/>
            <a:ext cx="12191979" cy="6869638"/>
          </a:xfrm>
          <a:prstGeom prst="rect">
            <a:avLst/>
          </a:prstGeom>
        </p:spPr>
      </p:pic>
      <p:sp>
        <p:nvSpPr>
          <p:cNvPr id="2" name="Title 1">
            <a:extLst>
              <a:ext uri="{FF2B5EF4-FFF2-40B4-BE49-F238E27FC236}">
                <a16:creationId xmlns:a16="http://schemas.microsoft.com/office/drawing/2014/main" id="{3007F6BF-FC8C-5037-9AC0-22F583A153A9}"/>
              </a:ext>
            </a:extLst>
          </p:cNvPr>
          <p:cNvSpPr>
            <a:spLocks noGrp="1"/>
          </p:cNvSpPr>
          <p:nvPr>
            <p:ph type="title" idx="4294967295"/>
          </p:nvPr>
        </p:nvSpPr>
        <p:spPr>
          <a:xfrm>
            <a:off x="1736725" y="491060"/>
            <a:ext cx="8718550" cy="1289050"/>
          </a:xfrm>
          <a:effectLst>
            <a:outerShdw blurRad="50800" dist="12700" dir="2700000" algn="tl" rotWithShape="0">
              <a:prstClr val="black">
                <a:alpha val="40000"/>
              </a:prstClr>
            </a:outerShdw>
          </a:effectLst>
        </p:spPr>
        <p:txBody>
          <a:bodyPr>
            <a:normAutofit/>
          </a:bodyPr>
          <a:lstStyle/>
          <a:p>
            <a:pPr algn="ctr"/>
            <a:r>
              <a:rPr lang="en-US" sz="3600" dirty="0">
                <a:solidFill>
                  <a:schemeClr val="tx1"/>
                </a:solidFill>
              </a:rPr>
              <a:t>Struggles of Bhutanese Immigrants in the Greater Harrisburg Area?</a:t>
            </a:r>
          </a:p>
        </p:txBody>
      </p:sp>
      <p:sp>
        <p:nvSpPr>
          <p:cNvPr id="3" name="Content Placeholder 2">
            <a:extLst>
              <a:ext uri="{FF2B5EF4-FFF2-40B4-BE49-F238E27FC236}">
                <a16:creationId xmlns:a16="http://schemas.microsoft.com/office/drawing/2014/main" id="{43A68A5B-9ECA-B546-A71F-9B8F89F64AC6}"/>
              </a:ext>
            </a:extLst>
          </p:cNvPr>
          <p:cNvSpPr>
            <a:spLocks noGrp="1"/>
          </p:cNvSpPr>
          <p:nvPr>
            <p:ph idx="4294967295"/>
          </p:nvPr>
        </p:nvSpPr>
        <p:spPr>
          <a:xfrm>
            <a:off x="2701925" y="1907423"/>
            <a:ext cx="6788150" cy="3416300"/>
          </a:xfrm>
          <a:effectLst>
            <a:outerShdw blurRad="50800" dist="12700" dir="2700000" algn="tl" rotWithShape="0">
              <a:prstClr val="black">
                <a:alpha val="40000"/>
              </a:prstClr>
            </a:outerShdw>
          </a:effectLst>
        </p:spPr>
        <p:txBody>
          <a:bodyPr>
            <a:normAutofit/>
          </a:bodyPr>
          <a:lstStyle/>
          <a:p>
            <a:pPr marL="457200" indent="-457200" algn="ctr">
              <a:buAutoNum type="arabicPeriod"/>
            </a:pPr>
            <a:r>
              <a:rPr lang="en-US" sz="3200" b="1" dirty="0">
                <a:solidFill>
                  <a:schemeClr val="tx1"/>
                </a:solidFill>
              </a:rPr>
              <a:t>Identity Crisis </a:t>
            </a:r>
          </a:p>
          <a:p>
            <a:pPr marL="457200" indent="-457200" algn="ctr">
              <a:buAutoNum type="arabicPeriod"/>
            </a:pPr>
            <a:endParaRPr lang="en-US" dirty="0">
              <a:solidFill>
                <a:schemeClr val="tx1"/>
              </a:solidFill>
            </a:endParaRPr>
          </a:p>
        </p:txBody>
      </p:sp>
      <p:sp>
        <p:nvSpPr>
          <p:cNvPr id="4" name="TextBox 3">
            <a:extLst>
              <a:ext uri="{FF2B5EF4-FFF2-40B4-BE49-F238E27FC236}">
                <a16:creationId xmlns:a16="http://schemas.microsoft.com/office/drawing/2014/main" id="{11B9A65E-3892-DAE5-BFFE-D156E2F01007}"/>
              </a:ext>
            </a:extLst>
          </p:cNvPr>
          <p:cNvSpPr txBox="1"/>
          <p:nvPr/>
        </p:nvSpPr>
        <p:spPr>
          <a:xfrm>
            <a:off x="3296233" y="5628610"/>
            <a:ext cx="6840206" cy="523220"/>
          </a:xfrm>
          <a:prstGeom prst="rect">
            <a:avLst/>
          </a:prstGeom>
          <a:noFill/>
        </p:spPr>
        <p:txBody>
          <a:bodyPr wrap="none" rtlCol="0">
            <a:spAutoFit/>
          </a:bodyPr>
          <a:lstStyle/>
          <a:p>
            <a:r>
              <a:rPr lang="en-US" sz="2800" dirty="0"/>
              <a:t>Our identity comes from the source—Christ! </a:t>
            </a:r>
          </a:p>
        </p:txBody>
      </p:sp>
    </p:spTree>
    <p:extLst>
      <p:ext uri="{BB962C8B-B14F-4D97-AF65-F5344CB8AC3E}">
        <p14:creationId xmlns:p14="http://schemas.microsoft.com/office/powerpoint/2010/main" val="134520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5F901-605E-E8E8-236C-CB9F10D238B7}"/>
              </a:ext>
            </a:extLst>
          </p:cNvPr>
          <p:cNvSpPr>
            <a:spLocks noGrp="1"/>
          </p:cNvSpPr>
          <p:nvPr>
            <p:ph type="title"/>
          </p:nvPr>
        </p:nvSpPr>
        <p:spPr>
          <a:xfrm>
            <a:off x="6467219" y="721495"/>
            <a:ext cx="5190336" cy="1275669"/>
          </a:xfrm>
        </p:spPr>
        <p:txBody>
          <a:bodyPr anchor="b">
            <a:noAutofit/>
          </a:bodyPr>
          <a:lstStyle/>
          <a:p>
            <a:pPr algn="ctr">
              <a:lnSpc>
                <a:spcPct val="100000"/>
              </a:lnSpc>
            </a:pPr>
            <a:r>
              <a:rPr lang="en-US" dirty="0"/>
              <a:t>Struggles of Bhutanese Immigrants in the Greater Harrisburg Area?</a:t>
            </a:r>
          </a:p>
        </p:txBody>
      </p:sp>
      <p:sp>
        <p:nvSpPr>
          <p:cNvPr id="3" name="Content Placeholder 2">
            <a:extLst>
              <a:ext uri="{FF2B5EF4-FFF2-40B4-BE49-F238E27FC236}">
                <a16:creationId xmlns:a16="http://schemas.microsoft.com/office/drawing/2014/main" id="{FDD07A93-AE94-B616-A88B-A7D0AE299DFE}"/>
              </a:ext>
            </a:extLst>
          </p:cNvPr>
          <p:cNvSpPr>
            <a:spLocks noGrp="1"/>
          </p:cNvSpPr>
          <p:nvPr>
            <p:ph idx="1"/>
          </p:nvPr>
        </p:nvSpPr>
        <p:spPr>
          <a:xfrm>
            <a:off x="6467219" y="2216151"/>
            <a:ext cx="5190336" cy="3390900"/>
          </a:xfrm>
        </p:spPr>
        <p:txBody>
          <a:bodyPr anchor="t">
            <a:normAutofit/>
          </a:bodyPr>
          <a:lstStyle/>
          <a:p>
            <a:pPr algn="ctr"/>
            <a:r>
              <a:rPr lang="en-US" sz="3200" b="1" dirty="0"/>
              <a:t>2. Isolation </a:t>
            </a:r>
          </a:p>
          <a:p>
            <a:pPr algn="ctr"/>
            <a:endParaRPr lang="en-US" dirty="0"/>
          </a:p>
          <a:p>
            <a:pPr algn="ctr"/>
            <a:r>
              <a:rPr lang="en-US" sz="3200" dirty="0"/>
              <a:t>Language Barrier, Cultural Shock, Transportation &amp; Technology.</a:t>
            </a:r>
          </a:p>
          <a:p>
            <a:pPr algn="ctr"/>
            <a:endParaRPr lang="en-US" dirty="0"/>
          </a:p>
        </p:txBody>
      </p:sp>
      <p:pic>
        <p:nvPicPr>
          <p:cNvPr id="5" name="Picture 4" descr="Chicken wire close-up">
            <a:extLst>
              <a:ext uri="{FF2B5EF4-FFF2-40B4-BE49-F238E27FC236}">
                <a16:creationId xmlns:a16="http://schemas.microsoft.com/office/drawing/2014/main" id="{3EC09737-3CB4-52F6-8A7E-7C60866D902B}"/>
              </a:ext>
            </a:extLst>
          </p:cNvPr>
          <p:cNvPicPr>
            <a:picLocks noChangeAspect="1"/>
          </p:cNvPicPr>
          <p:nvPr/>
        </p:nvPicPr>
        <p:blipFill>
          <a:blip r:embed="rId2">
            <a:alphaModFix/>
          </a:blip>
          <a:srcRect l="18498" r="22168" b="-1"/>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7199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uddha figurine with a person sitting on the background holding a beaded necklace">
            <a:extLst>
              <a:ext uri="{FF2B5EF4-FFF2-40B4-BE49-F238E27FC236}">
                <a16:creationId xmlns:a16="http://schemas.microsoft.com/office/drawing/2014/main" id="{4C6BDF69-91ED-1485-092E-9490EBDADFA1}"/>
              </a:ext>
            </a:extLst>
          </p:cNvPr>
          <p:cNvPicPr>
            <a:picLocks noChangeAspect="1"/>
          </p:cNvPicPr>
          <p:nvPr/>
        </p:nvPicPr>
        <p:blipFill>
          <a:blip r:embed="rId2">
            <a:alphaModFix amt="41000"/>
          </a:blip>
          <a:srcRect l="20093" r="13380" b="-2"/>
          <a:stretch/>
        </p:blipFill>
        <p:spPr>
          <a:xfrm>
            <a:off x="20" y="10"/>
            <a:ext cx="6095981" cy="6872504"/>
          </a:xfrm>
          <a:prstGeom prst="rect">
            <a:avLst/>
          </a:prstGeom>
        </p:spPr>
      </p:pic>
      <p:sp>
        <p:nvSpPr>
          <p:cNvPr id="2" name="Title 1">
            <a:extLst>
              <a:ext uri="{FF2B5EF4-FFF2-40B4-BE49-F238E27FC236}">
                <a16:creationId xmlns:a16="http://schemas.microsoft.com/office/drawing/2014/main" id="{64B3263E-2E04-00F8-FB3F-73DFF43F1661}"/>
              </a:ext>
            </a:extLst>
          </p:cNvPr>
          <p:cNvSpPr>
            <a:spLocks noGrp="1"/>
          </p:cNvSpPr>
          <p:nvPr>
            <p:ph type="title"/>
          </p:nvPr>
        </p:nvSpPr>
        <p:spPr>
          <a:xfrm>
            <a:off x="933449" y="1066800"/>
            <a:ext cx="4229100" cy="4753429"/>
          </a:xfrm>
          <a:effectLst>
            <a:outerShdw blurRad="50800" dist="12700" dir="2700000" algn="tl" rotWithShape="0">
              <a:prstClr val="black">
                <a:alpha val="40000"/>
              </a:prstClr>
            </a:outerShdw>
          </a:effectLst>
        </p:spPr>
        <p:txBody>
          <a:bodyPr anchor="ctr">
            <a:normAutofit/>
          </a:bodyPr>
          <a:lstStyle/>
          <a:p>
            <a:pPr algn="ctr"/>
            <a:r>
              <a:rPr lang="en-US" dirty="0">
                <a:solidFill>
                  <a:schemeClr val="bg1"/>
                </a:solidFill>
              </a:rPr>
              <a:t>Struggles of Bhutanese Immigrants in the Greater Harrisburg Area?</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479DC058-2A4B-2074-80B6-25BB3A5E3570}"/>
              </a:ext>
            </a:extLst>
          </p:cNvPr>
          <p:cNvSpPr>
            <a:spLocks noGrp="1"/>
          </p:cNvSpPr>
          <p:nvPr>
            <p:ph idx="1"/>
          </p:nvPr>
        </p:nvSpPr>
        <p:spPr>
          <a:xfrm>
            <a:off x="7124699" y="1643580"/>
            <a:ext cx="4038600" cy="2616830"/>
          </a:xfrm>
        </p:spPr>
        <p:txBody>
          <a:bodyPr anchor="t">
            <a:normAutofit/>
          </a:bodyPr>
          <a:lstStyle/>
          <a:p>
            <a:pPr algn="ctr"/>
            <a:r>
              <a:rPr lang="en-US" sz="3200" b="1" dirty="0"/>
              <a:t>3. Idolatry </a:t>
            </a:r>
          </a:p>
          <a:p>
            <a:pPr algn="ctr"/>
            <a:endParaRPr lang="en-US" dirty="0"/>
          </a:p>
          <a:p>
            <a:pPr algn="ctr"/>
            <a:r>
              <a:rPr lang="en-US" sz="3200" dirty="0"/>
              <a:t>Abundance, Busy Life, Independency </a:t>
            </a:r>
          </a:p>
        </p:txBody>
      </p:sp>
      <p:grpSp>
        <p:nvGrpSpPr>
          <p:cNvPr id="54" name="Group 53">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55" name="Rectangle 54">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6" name="Straight Connector 55">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081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C00D-0CE8-1776-E175-3ABF1D53399F}"/>
              </a:ext>
            </a:extLst>
          </p:cNvPr>
          <p:cNvSpPr>
            <a:spLocks noGrp="1"/>
          </p:cNvSpPr>
          <p:nvPr>
            <p:ph type="ctrTitle"/>
          </p:nvPr>
        </p:nvSpPr>
        <p:spPr/>
        <p:txBody>
          <a:bodyPr>
            <a:normAutofit/>
          </a:bodyPr>
          <a:lstStyle/>
          <a:p>
            <a:r>
              <a:rPr lang="en-US" sz="3200" dirty="0"/>
              <a:t>Calling for partners: </a:t>
            </a:r>
          </a:p>
        </p:txBody>
      </p:sp>
    </p:spTree>
    <p:extLst>
      <p:ext uri="{BB962C8B-B14F-4D97-AF65-F5344CB8AC3E}">
        <p14:creationId xmlns:p14="http://schemas.microsoft.com/office/powerpoint/2010/main" val="2087652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venn diagram&#10;&#10;Description automatically generated">
            <a:extLst>
              <a:ext uri="{FF2B5EF4-FFF2-40B4-BE49-F238E27FC236}">
                <a16:creationId xmlns:a16="http://schemas.microsoft.com/office/drawing/2014/main" id="{B3993A97-6E10-7D4C-B37A-0E20E8B05729}"/>
              </a:ext>
            </a:extLst>
          </p:cNvPr>
          <p:cNvPicPr>
            <a:picLocks noChangeAspect="1"/>
          </p:cNvPicPr>
          <p:nvPr/>
        </p:nvPicPr>
        <p:blipFill>
          <a:blip r:embed="rId2"/>
          <a:srcRect r="2701"/>
          <a:stretch/>
        </p:blipFill>
        <p:spPr>
          <a:xfrm>
            <a:off x="164658" y="-851281"/>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2" name="TextBox 1">
            <a:extLst>
              <a:ext uri="{FF2B5EF4-FFF2-40B4-BE49-F238E27FC236}">
                <a16:creationId xmlns:a16="http://schemas.microsoft.com/office/drawing/2014/main" id="{64142B57-6C49-3987-4F9E-8003DF8A6A92}"/>
              </a:ext>
            </a:extLst>
          </p:cNvPr>
          <p:cNvSpPr txBox="1"/>
          <p:nvPr/>
        </p:nvSpPr>
        <p:spPr>
          <a:xfrm>
            <a:off x="1881992" y="5343044"/>
            <a:ext cx="8894294" cy="954107"/>
          </a:xfrm>
          <a:prstGeom prst="rect">
            <a:avLst/>
          </a:prstGeom>
          <a:noFill/>
        </p:spPr>
        <p:txBody>
          <a:bodyPr wrap="none" rtlCol="0">
            <a:spAutoFit/>
          </a:bodyPr>
          <a:lstStyle/>
          <a:p>
            <a:r>
              <a:rPr lang="en-US" sz="2800" dirty="0"/>
              <a:t>Diversity and partnership not just for the sake of diversity </a:t>
            </a:r>
          </a:p>
          <a:p>
            <a:r>
              <a:rPr lang="en-US" sz="2800" dirty="0"/>
              <a:t>and partnership, but for the </a:t>
            </a:r>
            <a:r>
              <a:rPr lang="en-US" sz="2800" b="1" dirty="0" err="1"/>
              <a:t>Missio</a:t>
            </a:r>
            <a:r>
              <a:rPr lang="en-US" sz="2800" b="1" dirty="0"/>
              <a:t> Dei—the Mission of God. </a:t>
            </a:r>
          </a:p>
        </p:txBody>
      </p:sp>
    </p:spTree>
    <p:extLst>
      <p:ext uri="{BB962C8B-B14F-4D97-AF65-F5344CB8AC3E}">
        <p14:creationId xmlns:p14="http://schemas.microsoft.com/office/powerpoint/2010/main" val="1192188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5FADA-6F77-87C4-6F93-E155E47C5CEC}"/>
              </a:ext>
            </a:extLst>
          </p:cNvPr>
          <p:cNvSpPr>
            <a:spLocks noGrp="1"/>
          </p:cNvSpPr>
          <p:nvPr>
            <p:ph type="title"/>
          </p:nvPr>
        </p:nvSpPr>
        <p:spPr>
          <a:xfrm>
            <a:off x="1038883" y="1000366"/>
            <a:ext cx="3995397" cy="1239627"/>
          </a:xfrm>
        </p:spPr>
        <p:txBody>
          <a:bodyPr vert="horz" lIns="91440" tIns="45720" rIns="91440" bIns="45720" rtlCol="0" anchor="b">
            <a:normAutofit/>
          </a:bodyPr>
          <a:lstStyle/>
          <a:p>
            <a:pPr algn="ctr"/>
            <a:r>
              <a:rPr lang="en-US" i="1" dirty="0" err="1"/>
              <a:t>Missio</a:t>
            </a:r>
            <a:r>
              <a:rPr lang="en-US" i="1" dirty="0"/>
              <a:t> Dei- </a:t>
            </a:r>
            <a:r>
              <a:rPr lang="en-US" dirty="0"/>
              <a:t>Mission of God  </a:t>
            </a:r>
          </a:p>
        </p:txBody>
      </p:sp>
      <p:sp>
        <p:nvSpPr>
          <p:cNvPr id="3" name="TextBox 2">
            <a:extLst>
              <a:ext uri="{FF2B5EF4-FFF2-40B4-BE49-F238E27FC236}">
                <a16:creationId xmlns:a16="http://schemas.microsoft.com/office/drawing/2014/main" id="{6371C94E-3B21-E06D-554E-931CBA01EA4B}"/>
              </a:ext>
            </a:extLst>
          </p:cNvPr>
          <p:cNvSpPr txBox="1"/>
          <p:nvPr/>
        </p:nvSpPr>
        <p:spPr>
          <a:xfrm>
            <a:off x="1189323" y="2735046"/>
            <a:ext cx="3605656" cy="2105510"/>
          </a:xfrm>
          <a:prstGeom prst="rect">
            <a:avLst/>
          </a:prstGeom>
        </p:spPr>
        <p:txBody>
          <a:bodyPr vert="horz" lIns="91440" tIns="45720" rIns="91440" bIns="45720" rtlCol="0">
            <a:normAutofit fontScale="92500" lnSpcReduction="10000"/>
          </a:bodyPr>
          <a:lstStyle/>
          <a:p>
            <a:pPr algn="ctr">
              <a:lnSpc>
                <a:spcPct val="110000"/>
              </a:lnSpc>
              <a:spcAft>
                <a:spcPts val="600"/>
              </a:spcAft>
            </a:pPr>
            <a:r>
              <a:rPr lang="en-US" sz="4000" dirty="0">
                <a:solidFill>
                  <a:schemeClr val="tx2"/>
                </a:solidFill>
              </a:rPr>
              <a:t>All ethnicities</a:t>
            </a:r>
          </a:p>
          <a:p>
            <a:pPr algn="ctr">
              <a:lnSpc>
                <a:spcPct val="110000"/>
              </a:lnSpc>
              <a:spcAft>
                <a:spcPts val="600"/>
              </a:spcAft>
            </a:pPr>
            <a:r>
              <a:rPr lang="en-US" sz="4000" dirty="0">
                <a:solidFill>
                  <a:schemeClr val="tx2"/>
                </a:solidFill>
              </a:rPr>
              <a:t>All languages </a:t>
            </a:r>
          </a:p>
          <a:p>
            <a:pPr algn="ctr">
              <a:lnSpc>
                <a:spcPct val="110000"/>
              </a:lnSpc>
              <a:spcAft>
                <a:spcPts val="600"/>
              </a:spcAft>
            </a:pPr>
            <a:r>
              <a:rPr lang="en-US" sz="4000" dirty="0">
                <a:solidFill>
                  <a:schemeClr val="tx2"/>
                </a:solidFill>
              </a:rPr>
              <a:t>All of the world </a:t>
            </a:r>
          </a:p>
          <a:p>
            <a:pPr algn="ctr">
              <a:lnSpc>
                <a:spcPct val="110000"/>
              </a:lnSpc>
              <a:spcAft>
                <a:spcPts val="600"/>
              </a:spcAft>
            </a:pPr>
            <a:endParaRPr lang="en-US" dirty="0">
              <a:solidFill>
                <a:schemeClr val="tx2"/>
              </a:solidFill>
            </a:endParaRPr>
          </a:p>
        </p:txBody>
      </p:sp>
      <p:pic>
        <p:nvPicPr>
          <p:cNvPr id="7" name="Graphic 6" descr="Earth Globe Europe-Africa">
            <a:extLst>
              <a:ext uri="{FF2B5EF4-FFF2-40B4-BE49-F238E27FC236}">
                <a16:creationId xmlns:a16="http://schemas.microsoft.com/office/drawing/2014/main" id="{813F540E-B06B-92C4-917E-1C791AAB1C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5653" y="723900"/>
            <a:ext cx="5494694" cy="5494694"/>
          </a:xfrm>
          <a:prstGeom prst="rect">
            <a:avLst/>
          </a:prstGeom>
        </p:spPr>
      </p:pic>
      <p:grpSp>
        <p:nvGrpSpPr>
          <p:cNvPr id="16" name="Group 15">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 name="Rectangle 16">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A5DCC4A-3C47-6413-038D-362690D38234}"/>
              </a:ext>
            </a:extLst>
          </p:cNvPr>
          <p:cNvSpPr txBox="1"/>
          <p:nvPr/>
        </p:nvSpPr>
        <p:spPr>
          <a:xfrm>
            <a:off x="3055829" y="6214619"/>
            <a:ext cx="6908623" cy="523220"/>
          </a:xfrm>
          <a:prstGeom prst="rect">
            <a:avLst/>
          </a:prstGeom>
          <a:noFill/>
        </p:spPr>
        <p:txBody>
          <a:bodyPr wrap="none" rtlCol="0">
            <a:spAutoFit/>
          </a:bodyPr>
          <a:lstStyle/>
          <a:p>
            <a:pPr algn="ctr"/>
            <a:r>
              <a:rPr lang="en-US" sz="2800" i="1" dirty="0" err="1"/>
              <a:t>Missio</a:t>
            </a:r>
            <a:r>
              <a:rPr lang="en-US" sz="2800" i="1" dirty="0"/>
              <a:t> Dei- </a:t>
            </a:r>
            <a:r>
              <a:rPr lang="en-US" sz="2800" dirty="0"/>
              <a:t>demands us to </a:t>
            </a:r>
            <a:r>
              <a:rPr lang="en-US" sz="2800" b="1" dirty="0"/>
              <a:t>go</a:t>
            </a:r>
            <a:r>
              <a:rPr lang="en-US" sz="2800" dirty="0"/>
              <a:t> beyond our own.</a:t>
            </a:r>
          </a:p>
        </p:txBody>
      </p:sp>
      <p:sp>
        <p:nvSpPr>
          <p:cNvPr id="5" name="TextBox 4">
            <a:extLst>
              <a:ext uri="{FF2B5EF4-FFF2-40B4-BE49-F238E27FC236}">
                <a16:creationId xmlns:a16="http://schemas.microsoft.com/office/drawing/2014/main" id="{E083F0A1-4D10-4D70-D7E8-FDD079A364CD}"/>
              </a:ext>
            </a:extLst>
          </p:cNvPr>
          <p:cNvSpPr txBox="1"/>
          <p:nvPr/>
        </p:nvSpPr>
        <p:spPr>
          <a:xfrm>
            <a:off x="1775320" y="4623878"/>
            <a:ext cx="2314575" cy="830997"/>
          </a:xfrm>
          <a:prstGeom prst="rect">
            <a:avLst/>
          </a:prstGeom>
          <a:noFill/>
        </p:spPr>
        <p:txBody>
          <a:bodyPr wrap="square" rtlCol="0">
            <a:spAutoFit/>
          </a:bodyPr>
          <a:lstStyle/>
          <a:p>
            <a:pPr algn="ctr"/>
            <a:r>
              <a:rPr lang="en-US" sz="2400" b="1" dirty="0"/>
              <a:t>Math: 28: 18-20</a:t>
            </a:r>
          </a:p>
          <a:p>
            <a:pPr algn="ctr"/>
            <a:r>
              <a:rPr lang="en-US" sz="2400" b="1" dirty="0"/>
              <a:t>Rev: 7:9-10</a:t>
            </a:r>
          </a:p>
        </p:txBody>
      </p:sp>
    </p:spTree>
    <p:extLst>
      <p:ext uri="{BB962C8B-B14F-4D97-AF65-F5344CB8AC3E}">
        <p14:creationId xmlns:p14="http://schemas.microsoft.com/office/powerpoint/2010/main" val="96968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anner with a mountain in the background&#10;&#10;Description automatically generated">
            <a:extLst>
              <a:ext uri="{FF2B5EF4-FFF2-40B4-BE49-F238E27FC236}">
                <a16:creationId xmlns:a16="http://schemas.microsoft.com/office/drawing/2014/main" id="{C5E4A64E-8290-FC9F-DEBC-CBD7D72730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0"/>
            <a:ext cx="12192000" cy="6857989"/>
          </a:xfrm>
          <a:prstGeom prst="rect">
            <a:avLst/>
          </a:prstGeom>
        </p:spPr>
      </p:pic>
    </p:spTree>
    <p:extLst>
      <p:ext uri="{BB962C8B-B14F-4D97-AF65-F5344CB8AC3E}">
        <p14:creationId xmlns:p14="http://schemas.microsoft.com/office/powerpoint/2010/main" val="1192516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42BE-9635-831B-63F5-3EBDB1BD1AF4}"/>
              </a:ext>
            </a:extLst>
          </p:cNvPr>
          <p:cNvSpPr>
            <a:spLocks noGrp="1"/>
          </p:cNvSpPr>
          <p:nvPr>
            <p:ph type="title"/>
          </p:nvPr>
        </p:nvSpPr>
        <p:spPr>
          <a:xfrm>
            <a:off x="786104" y="81697"/>
            <a:ext cx="3590925" cy="1288489"/>
          </a:xfrm>
        </p:spPr>
        <p:txBody>
          <a:bodyPr/>
          <a:lstStyle/>
          <a:p>
            <a:r>
              <a:rPr lang="en-US" b="1" dirty="0"/>
              <a:t>Scripture Reading: </a:t>
            </a:r>
          </a:p>
        </p:txBody>
      </p:sp>
      <p:sp>
        <p:nvSpPr>
          <p:cNvPr id="3" name="Content Placeholder 2">
            <a:extLst>
              <a:ext uri="{FF2B5EF4-FFF2-40B4-BE49-F238E27FC236}">
                <a16:creationId xmlns:a16="http://schemas.microsoft.com/office/drawing/2014/main" id="{988BC693-DCEC-3450-7CCE-BC84CE7D7E9F}"/>
              </a:ext>
            </a:extLst>
          </p:cNvPr>
          <p:cNvSpPr>
            <a:spLocks noGrp="1"/>
          </p:cNvSpPr>
          <p:nvPr>
            <p:ph idx="1"/>
          </p:nvPr>
        </p:nvSpPr>
        <p:spPr>
          <a:xfrm>
            <a:off x="786104" y="1606085"/>
            <a:ext cx="5558712" cy="3969342"/>
          </a:xfrm>
        </p:spPr>
        <p:txBody>
          <a:bodyPr>
            <a:noAutofit/>
          </a:bodyPr>
          <a:lstStyle/>
          <a:p>
            <a:pPr algn="l"/>
            <a:r>
              <a:rPr lang="en-US" sz="2800" b="0" i="0" dirty="0">
                <a:solidFill>
                  <a:srgbClr val="222222"/>
                </a:solidFill>
                <a:effectLst/>
                <a:latin typeface="Arial" panose="020B0604020202020204" pitchFamily="34" charset="0"/>
              </a:rPr>
              <a:t>“Great is the Lord, and greatly to be praised; And His greatness is unsearchable. One </a:t>
            </a:r>
            <a:r>
              <a:rPr lang="en-US" sz="2800" b="1" i="0" dirty="0">
                <a:solidFill>
                  <a:srgbClr val="222222"/>
                </a:solidFill>
                <a:effectLst/>
                <a:latin typeface="Arial" panose="020B0604020202020204" pitchFamily="34" charset="0"/>
              </a:rPr>
              <a:t>generation</a:t>
            </a:r>
            <a:r>
              <a:rPr lang="en-US" sz="2800" b="0" i="0" dirty="0">
                <a:solidFill>
                  <a:srgbClr val="222222"/>
                </a:solidFill>
                <a:effectLst/>
                <a:latin typeface="Arial" panose="020B0604020202020204" pitchFamily="34" charset="0"/>
              </a:rPr>
              <a:t> shall </a:t>
            </a:r>
            <a:r>
              <a:rPr lang="en-US" sz="2800" b="1" i="0" dirty="0">
                <a:solidFill>
                  <a:srgbClr val="222222"/>
                </a:solidFill>
                <a:effectLst/>
                <a:latin typeface="Arial" panose="020B0604020202020204" pitchFamily="34" charset="0"/>
              </a:rPr>
              <a:t>praise</a:t>
            </a:r>
            <a:r>
              <a:rPr lang="en-US" sz="2800" b="0" i="0" dirty="0">
                <a:solidFill>
                  <a:srgbClr val="222222"/>
                </a:solidFill>
                <a:effectLst/>
                <a:latin typeface="Arial" panose="020B0604020202020204" pitchFamily="34" charset="0"/>
              </a:rPr>
              <a:t> Your works to </a:t>
            </a:r>
            <a:r>
              <a:rPr lang="en-US" sz="2800" b="1" i="0" dirty="0">
                <a:solidFill>
                  <a:srgbClr val="222222"/>
                </a:solidFill>
                <a:effectLst/>
                <a:latin typeface="Arial" panose="020B0604020202020204" pitchFamily="34" charset="0"/>
              </a:rPr>
              <a:t>another</a:t>
            </a:r>
            <a:r>
              <a:rPr lang="en-US" sz="2800" b="0" i="0" dirty="0">
                <a:solidFill>
                  <a:srgbClr val="222222"/>
                </a:solidFill>
                <a:effectLst/>
                <a:latin typeface="Arial" panose="020B0604020202020204" pitchFamily="34" charset="0"/>
              </a:rPr>
              <a:t>, And shall </a:t>
            </a:r>
            <a:r>
              <a:rPr lang="en-US" sz="2800" b="1" i="0" dirty="0">
                <a:solidFill>
                  <a:srgbClr val="222222"/>
                </a:solidFill>
                <a:effectLst/>
                <a:latin typeface="Arial" panose="020B0604020202020204" pitchFamily="34" charset="0"/>
              </a:rPr>
              <a:t>declare</a:t>
            </a:r>
            <a:r>
              <a:rPr lang="en-US" sz="2800" b="0" i="0" dirty="0">
                <a:solidFill>
                  <a:srgbClr val="222222"/>
                </a:solidFill>
                <a:effectLst/>
                <a:latin typeface="Arial" panose="020B0604020202020204" pitchFamily="34" charset="0"/>
              </a:rPr>
              <a:t> Your mighty acts. I will meditate on the glorious splendor of Your majesty, And on Your wondrous works.”</a:t>
            </a:r>
            <a:br>
              <a:rPr lang="en-US" sz="2800" b="0" i="0" dirty="0">
                <a:solidFill>
                  <a:srgbClr val="222222"/>
                </a:solidFill>
                <a:effectLst/>
                <a:latin typeface="Arial" panose="020B0604020202020204" pitchFamily="34" charset="0"/>
              </a:rPr>
            </a:br>
            <a:r>
              <a:rPr lang="en-US" sz="2800" b="1" i="0" dirty="0">
                <a:solidFill>
                  <a:srgbClr val="222222"/>
                </a:solidFill>
                <a:effectLst/>
                <a:latin typeface="Arial" panose="020B0604020202020204" pitchFamily="34" charset="0"/>
              </a:rPr>
              <a:t>Psalm 145:3-5 NKJV</a:t>
            </a:r>
          </a:p>
        </p:txBody>
      </p:sp>
      <p:sp>
        <p:nvSpPr>
          <p:cNvPr id="5" name="TextBox 4">
            <a:extLst>
              <a:ext uri="{FF2B5EF4-FFF2-40B4-BE49-F238E27FC236}">
                <a16:creationId xmlns:a16="http://schemas.microsoft.com/office/drawing/2014/main" id="{10516C85-78D8-6EF4-22B4-ACBF6382F237}"/>
              </a:ext>
            </a:extLst>
          </p:cNvPr>
          <p:cNvSpPr txBox="1"/>
          <p:nvPr/>
        </p:nvSpPr>
        <p:spPr>
          <a:xfrm>
            <a:off x="6587412" y="1897985"/>
            <a:ext cx="5355772" cy="3385542"/>
          </a:xfrm>
          <a:prstGeom prst="rect">
            <a:avLst/>
          </a:prstGeom>
          <a:noFill/>
        </p:spPr>
        <p:txBody>
          <a:bodyPr wrap="square" rtlCol="0">
            <a:spAutoFit/>
          </a:bodyPr>
          <a:lstStyle/>
          <a:p>
            <a:pPr algn="l"/>
            <a:r>
              <a:rPr lang="en-US" sz="2800" b="0" i="0" dirty="0">
                <a:solidFill>
                  <a:srgbClr val="222222"/>
                </a:solidFill>
                <a:effectLst/>
                <a:latin typeface="Arial" panose="020B0604020202020204" pitchFamily="34" charset="0"/>
              </a:rPr>
              <a:t>“And all that generation also were gathered to their fathers. And there arose another generation after them who </a:t>
            </a:r>
            <a:r>
              <a:rPr lang="en-US" sz="2800" b="1" i="0" dirty="0">
                <a:solidFill>
                  <a:srgbClr val="222222"/>
                </a:solidFill>
                <a:effectLst/>
                <a:latin typeface="Arial" panose="020B0604020202020204" pitchFamily="34" charset="0"/>
              </a:rPr>
              <a:t>did not know the Lord</a:t>
            </a:r>
            <a:r>
              <a:rPr lang="en-US" sz="2800" b="0" i="0" dirty="0">
                <a:solidFill>
                  <a:srgbClr val="222222"/>
                </a:solidFill>
                <a:effectLst/>
                <a:latin typeface="Arial" panose="020B0604020202020204" pitchFamily="34" charset="0"/>
              </a:rPr>
              <a:t> or the </a:t>
            </a:r>
            <a:r>
              <a:rPr lang="en-US" sz="2800" b="1" i="0" dirty="0">
                <a:solidFill>
                  <a:srgbClr val="222222"/>
                </a:solidFill>
                <a:effectLst/>
                <a:latin typeface="Arial" panose="020B0604020202020204" pitchFamily="34" charset="0"/>
              </a:rPr>
              <a:t>work that he had done for Israel</a:t>
            </a:r>
            <a:r>
              <a:rPr lang="en-US" sz="2800" b="0" i="0" dirty="0">
                <a:solidFill>
                  <a:srgbClr val="222222"/>
                </a:solidFill>
                <a:effectLst/>
                <a:latin typeface="Arial" panose="020B0604020202020204" pitchFamily="34" charset="0"/>
              </a:rPr>
              <a:t>.” </a:t>
            </a:r>
          </a:p>
          <a:p>
            <a:pPr algn="l"/>
            <a:r>
              <a:rPr lang="en-US" sz="2800" b="1" dirty="0">
                <a:solidFill>
                  <a:srgbClr val="222222"/>
                </a:solidFill>
                <a:latin typeface="Arial" panose="020B0604020202020204" pitchFamily="34" charset="0"/>
              </a:rPr>
              <a:t>Judges 2:10 ESV</a:t>
            </a:r>
            <a:endParaRPr lang="en-US" sz="2800" b="1" i="0" dirty="0">
              <a:solidFill>
                <a:srgbClr val="222222"/>
              </a:solidFill>
              <a:effectLst/>
              <a:latin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5496BA6F-A6F5-AB91-3B56-A183E29CEB97}"/>
              </a:ext>
            </a:extLst>
          </p:cNvPr>
          <p:cNvSpPr txBox="1"/>
          <p:nvPr/>
        </p:nvSpPr>
        <p:spPr>
          <a:xfrm>
            <a:off x="6587412" y="757804"/>
            <a:ext cx="4181476" cy="1077218"/>
          </a:xfrm>
          <a:prstGeom prst="rect">
            <a:avLst/>
          </a:prstGeom>
          <a:noFill/>
        </p:spPr>
        <p:txBody>
          <a:bodyPr wrap="square" rtlCol="0">
            <a:spAutoFit/>
          </a:bodyPr>
          <a:lstStyle/>
          <a:p>
            <a:r>
              <a:rPr lang="en-US" sz="3200" b="1" dirty="0"/>
              <a:t>Why should we declare the mighty acts of God?</a:t>
            </a:r>
          </a:p>
        </p:txBody>
      </p:sp>
    </p:spTree>
    <p:extLst>
      <p:ext uri="{BB962C8B-B14F-4D97-AF65-F5344CB8AC3E}">
        <p14:creationId xmlns:p14="http://schemas.microsoft.com/office/powerpoint/2010/main" val="786612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5" name="Rectangle 104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4">
            <a:extLst>
              <a:ext uri="{FF2B5EF4-FFF2-40B4-BE49-F238E27FC236}">
                <a16:creationId xmlns:a16="http://schemas.microsoft.com/office/drawing/2014/main" id="{D42A022B-51D9-8C3C-D6BB-A90FEE4D497B}"/>
              </a:ext>
            </a:extLst>
          </p:cNvPr>
          <p:cNvSpPr>
            <a:spLocks noGrp="1"/>
          </p:cNvSpPr>
          <p:nvPr>
            <p:ph idx="1"/>
          </p:nvPr>
        </p:nvSpPr>
        <p:spPr>
          <a:xfrm>
            <a:off x="6650083" y="1331775"/>
            <a:ext cx="4824607" cy="4194450"/>
          </a:xfrm>
        </p:spPr>
        <p:txBody>
          <a:bodyPr vert="horz" lIns="91440" tIns="45720" rIns="91440" bIns="45720" rtlCol="0" anchor="t">
            <a:noAutofit/>
          </a:bodyPr>
          <a:lstStyle/>
          <a:p>
            <a:pPr algn="ctr">
              <a:spcAft>
                <a:spcPts val="600"/>
              </a:spcAft>
            </a:pPr>
            <a:r>
              <a:rPr lang="en-US" sz="2800" dirty="0"/>
              <a:t>Bhutan, officially the Kingdom of Bhutan, is a landlocked country in South Asia situated in the Eastern Himalayas between China in the north and India in the south, with the Indian state of Sikkim separating it from neighboring Nepal.</a:t>
            </a:r>
          </a:p>
        </p:txBody>
      </p:sp>
      <p:pic>
        <p:nvPicPr>
          <p:cNvPr id="1028" name="Picture 4" descr="Map&#10;&#10;Description automatically generated">
            <a:extLst>
              <a:ext uri="{FF2B5EF4-FFF2-40B4-BE49-F238E27FC236}">
                <a16:creationId xmlns:a16="http://schemas.microsoft.com/office/drawing/2014/main" id="{56E764B7-EE83-956E-662C-8E264D549938}"/>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r="24446" b="2"/>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9" name="Group 1038">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040" name="Rectangle 1039">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41" name="Straight Connector 1040">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4406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851C88-8904-D9E2-1FAD-FB1A1552C663}"/>
              </a:ext>
            </a:extLst>
          </p:cNvPr>
          <p:cNvSpPr txBox="1"/>
          <p:nvPr/>
        </p:nvSpPr>
        <p:spPr>
          <a:xfrm>
            <a:off x="6336265" y="1059842"/>
            <a:ext cx="5615470" cy="4738316"/>
          </a:xfrm>
          <a:prstGeom prst="rect">
            <a:avLst/>
          </a:prstGeom>
        </p:spPr>
        <p:txBody>
          <a:bodyPr vert="horz" lIns="91440" tIns="45720" rIns="91440" bIns="45720" rtlCol="0" anchor="t">
            <a:noAutofit/>
          </a:bodyPr>
          <a:lstStyle/>
          <a:p>
            <a:pPr marL="285750" indent="-285750">
              <a:lnSpc>
                <a:spcPct val="110000"/>
              </a:lnSpc>
              <a:spcAft>
                <a:spcPts val="600"/>
              </a:spcAft>
              <a:buFont typeface="Arial" panose="020B0604020202020204" pitchFamily="34" charset="0"/>
              <a:buChar char="•"/>
            </a:pPr>
            <a:r>
              <a:rPr lang="en-US" sz="2300" dirty="0">
                <a:solidFill>
                  <a:schemeClr val="tx2"/>
                </a:solidFill>
              </a:rPr>
              <a:t>Carbon Negative country in the world- Produce more Oxygen than Carbon dioxide. </a:t>
            </a:r>
          </a:p>
          <a:p>
            <a:pPr>
              <a:lnSpc>
                <a:spcPct val="110000"/>
              </a:lnSpc>
              <a:spcAft>
                <a:spcPts val="600"/>
              </a:spcAft>
            </a:pPr>
            <a:r>
              <a:rPr lang="en-US" sz="2300" dirty="0">
                <a:solidFill>
                  <a:schemeClr val="tx2"/>
                </a:solidFill>
              </a:rPr>
              <a:t>- 70% of land covered w forest</a:t>
            </a:r>
          </a:p>
          <a:p>
            <a:pPr>
              <a:lnSpc>
                <a:spcPct val="110000"/>
              </a:lnSpc>
              <a:spcAft>
                <a:spcPts val="600"/>
              </a:spcAft>
            </a:pPr>
            <a:r>
              <a:rPr lang="en-US" sz="2300" dirty="0">
                <a:solidFill>
                  <a:schemeClr val="tx2"/>
                </a:solidFill>
              </a:rPr>
              <a:t>- Constitution mandates to protect minimum</a:t>
            </a:r>
            <a:br>
              <a:rPr lang="en-US" sz="2300" dirty="0">
                <a:solidFill>
                  <a:schemeClr val="tx2"/>
                </a:solidFill>
              </a:rPr>
            </a:br>
            <a:r>
              <a:rPr lang="en-US" sz="2300" dirty="0">
                <a:solidFill>
                  <a:schemeClr val="tx2"/>
                </a:solidFill>
              </a:rPr>
              <a:t>  60% of land with forest all the time.</a:t>
            </a:r>
          </a:p>
          <a:p>
            <a:pPr marL="285750" indent="-285750">
              <a:lnSpc>
                <a:spcPct val="110000"/>
              </a:lnSpc>
              <a:spcAft>
                <a:spcPts val="600"/>
              </a:spcAft>
              <a:buFont typeface="Arial" panose="020B0604020202020204" pitchFamily="34" charset="0"/>
              <a:buChar char="•"/>
            </a:pPr>
            <a:r>
              <a:rPr lang="en-US" sz="2300" dirty="0">
                <a:solidFill>
                  <a:schemeClr val="tx2"/>
                </a:solidFill>
              </a:rPr>
              <a:t>One of the happiest countries in the world- Nation is known by its Gross National Happiness (GNH) rather than Gross Domestic Product (GDP)- debatable*</a:t>
            </a:r>
          </a:p>
          <a:p>
            <a:pPr marL="285750" indent="-285750">
              <a:lnSpc>
                <a:spcPct val="110000"/>
              </a:lnSpc>
              <a:spcAft>
                <a:spcPts val="600"/>
              </a:spcAft>
              <a:buFont typeface="Arial" panose="020B0604020202020204" pitchFamily="34" charset="0"/>
              <a:buChar char="•"/>
            </a:pPr>
            <a:r>
              <a:rPr lang="en-US" sz="2300" dirty="0">
                <a:solidFill>
                  <a:schemeClr val="tx2"/>
                </a:solidFill>
              </a:rPr>
              <a:t>Monarchy- Current King, 5</a:t>
            </a:r>
            <a:r>
              <a:rPr lang="en-US" sz="2300" baseline="30000" dirty="0">
                <a:solidFill>
                  <a:schemeClr val="tx2"/>
                </a:solidFill>
              </a:rPr>
              <a:t>th</a:t>
            </a:r>
            <a:r>
              <a:rPr lang="en-US" sz="2300" dirty="0">
                <a:solidFill>
                  <a:schemeClr val="tx2"/>
                </a:solidFill>
              </a:rPr>
              <a:t> king from Wangchuck Dynasty </a:t>
            </a:r>
          </a:p>
        </p:txBody>
      </p:sp>
      <p:pic>
        <p:nvPicPr>
          <p:cNvPr id="2050" name="Picture 2">
            <a:extLst>
              <a:ext uri="{FF2B5EF4-FFF2-40B4-BE49-F238E27FC236}">
                <a16:creationId xmlns:a16="http://schemas.microsoft.com/office/drawing/2014/main" id="{07157514-4376-F236-DDAF-A668E460AF8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7723" r="42277"/>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42AE76-AE05-0E10-4627-98E00D7D67ED}"/>
              </a:ext>
            </a:extLst>
          </p:cNvPr>
          <p:cNvSpPr txBox="1"/>
          <p:nvPr/>
        </p:nvSpPr>
        <p:spPr>
          <a:xfrm>
            <a:off x="6715152" y="394531"/>
            <a:ext cx="4857695" cy="523220"/>
          </a:xfrm>
          <a:prstGeom prst="rect">
            <a:avLst/>
          </a:prstGeom>
          <a:noFill/>
        </p:spPr>
        <p:txBody>
          <a:bodyPr wrap="square" rtlCol="0">
            <a:spAutoFit/>
          </a:bodyPr>
          <a:lstStyle/>
          <a:p>
            <a:r>
              <a:rPr lang="en-US" sz="2800" b="1" dirty="0"/>
              <a:t>Some Fun Facts about Bhutan </a:t>
            </a:r>
          </a:p>
        </p:txBody>
      </p:sp>
    </p:spTree>
    <p:extLst>
      <p:ext uri="{BB962C8B-B14F-4D97-AF65-F5344CB8AC3E}">
        <p14:creationId xmlns:p14="http://schemas.microsoft.com/office/powerpoint/2010/main" val="112887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D820570-59A6-4E83-B3B9-3D6140807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1708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a:extLst>
              <a:ext uri="{FF2B5EF4-FFF2-40B4-BE49-F238E27FC236}">
                <a16:creationId xmlns:a16="http://schemas.microsoft.com/office/drawing/2014/main" id="{4113F4D4-3DC4-4E87-A3AC-FBA029A7A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4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A13BE365-390C-4F00-AED4-363CDA121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4798" y="4550150"/>
            <a:ext cx="867485" cy="115439"/>
            <a:chOff x="8910933" y="1861308"/>
            <a:chExt cx="867485" cy="115439"/>
          </a:xfrm>
        </p:grpSpPr>
        <p:sp>
          <p:nvSpPr>
            <p:cNvPr id="61" name="Rectangle 60">
              <a:extLst>
                <a:ext uri="{FF2B5EF4-FFF2-40B4-BE49-F238E27FC236}">
                  <a16:creationId xmlns:a16="http://schemas.microsoft.com/office/drawing/2014/main" id="{AE27C97D-E52B-4D8F-8FA6-2CDCFD5A7B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22F895FA-022C-48E7-BB08-05B62EDF0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490EFB9-2F6F-46DF-A47C-ACAC0C7EA6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CD8F58A-70ED-235F-1F9F-C55B1BB3168B}"/>
              </a:ext>
            </a:extLst>
          </p:cNvPr>
          <p:cNvSpPr>
            <a:spLocks noGrp="1"/>
          </p:cNvSpPr>
          <p:nvPr>
            <p:ph type="ctrTitle"/>
          </p:nvPr>
        </p:nvSpPr>
        <p:spPr>
          <a:xfrm>
            <a:off x="1253187" y="1861625"/>
            <a:ext cx="3610707" cy="2370984"/>
          </a:xfrm>
        </p:spPr>
        <p:txBody>
          <a:bodyPr anchor="ctr">
            <a:normAutofit/>
          </a:bodyPr>
          <a:lstStyle/>
          <a:p>
            <a:r>
              <a:rPr lang="en-US"/>
              <a:t>Three ethnic groups in Bhutan:</a:t>
            </a:r>
            <a:br>
              <a:rPr lang="en-US"/>
            </a:br>
            <a:endParaRPr lang="en-US"/>
          </a:p>
        </p:txBody>
      </p:sp>
      <p:sp>
        <p:nvSpPr>
          <p:cNvPr id="3" name="Subtitle 2">
            <a:extLst>
              <a:ext uri="{FF2B5EF4-FFF2-40B4-BE49-F238E27FC236}">
                <a16:creationId xmlns:a16="http://schemas.microsoft.com/office/drawing/2014/main" id="{358640D4-CBA9-3DFB-3056-734B38D3BB1C}"/>
              </a:ext>
            </a:extLst>
          </p:cNvPr>
          <p:cNvSpPr>
            <a:spLocks noGrp="1"/>
          </p:cNvSpPr>
          <p:nvPr>
            <p:ph type="subTitle" idx="1"/>
          </p:nvPr>
        </p:nvSpPr>
        <p:spPr>
          <a:xfrm>
            <a:off x="6449452" y="925830"/>
            <a:ext cx="4877911" cy="5046811"/>
          </a:xfrm>
        </p:spPr>
        <p:txBody>
          <a:bodyPr anchor="ctr">
            <a:normAutofit/>
          </a:bodyPr>
          <a:lstStyle/>
          <a:p>
            <a:pPr marL="514350" indent="-514350" algn="l">
              <a:lnSpc>
                <a:spcPct val="90000"/>
              </a:lnSpc>
              <a:buFont typeface="+mj-lt"/>
              <a:buAutoNum type="arabicPeriod"/>
            </a:pPr>
            <a:r>
              <a:rPr lang="en-US" sz="3200" dirty="0" err="1"/>
              <a:t>Ngalongs</a:t>
            </a:r>
            <a:r>
              <a:rPr lang="en-US" sz="3200" dirty="0"/>
              <a:t>: Resides mainly Western Bhutan, King is from this Ethnicity, Elite group of Bhutan.</a:t>
            </a:r>
          </a:p>
          <a:p>
            <a:pPr marL="514350" indent="-514350" algn="l">
              <a:lnSpc>
                <a:spcPct val="90000"/>
              </a:lnSpc>
              <a:buFont typeface="+mj-lt"/>
              <a:buAutoNum type="arabicPeriod"/>
            </a:pPr>
            <a:r>
              <a:rPr lang="en-US" sz="3200" dirty="0" err="1"/>
              <a:t>Sharchops</a:t>
            </a:r>
            <a:r>
              <a:rPr lang="en-US" sz="3200" dirty="0"/>
              <a:t>: Easterners, believed to be the earliest settlers in Bhutan</a:t>
            </a:r>
          </a:p>
          <a:p>
            <a:pPr marL="457200" indent="-457200" algn="l">
              <a:lnSpc>
                <a:spcPct val="90000"/>
              </a:lnSpc>
              <a:buAutoNum type="arabicPeriod"/>
            </a:pPr>
            <a:r>
              <a:rPr lang="en-US" sz="3200" dirty="0" err="1"/>
              <a:t>Lhotshampas</a:t>
            </a:r>
            <a:r>
              <a:rPr lang="en-US" sz="3200" dirty="0"/>
              <a:t>: Southern/ mainly Nepalese, migrated from Nepal </a:t>
            </a:r>
          </a:p>
        </p:txBody>
      </p:sp>
    </p:spTree>
    <p:extLst>
      <p:ext uri="{BB962C8B-B14F-4D97-AF65-F5344CB8AC3E}">
        <p14:creationId xmlns:p14="http://schemas.microsoft.com/office/powerpoint/2010/main" val="2562080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5FE1-0E9E-E72F-DCE6-9E9B32813ECB}"/>
              </a:ext>
            </a:extLst>
          </p:cNvPr>
          <p:cNvSpPr>
            <a:spLocks noGrp="1"/>
          </p:cNvSpPr>
          <p:nvPr>
            <p:ph type="title"/>
          </p:nvPr>
        </p:nvSpPr>
        <p:spPr>
          <a:xfrm>
            <a:off x="813816" y="519690"/>
            <a:ext cx="7744968" cy="816043"/>
          </a:xfrm>
        </p:spPr>
        <p:txBody>
          <a:bodyPr>
            <a:normAutofit fontScale="90000"/>
          </a:bodyPr>
          <a:lstStyle/>
          <a:p>
            <a:r>
              <a:rPr lang="en-US" dirty="0">
                <a:latin typeface="Abadi" panose="020B0604020104020204" pitchFamily="34" charset="0"/>
              </a:rPr>
              <a:t>Origin of </a:t>
            </a:r>
            <a:r>
              <a:rPr lang="en-US" dirty="0" err="1">
                <a:latin typeface="Abadi" panose="020B0604020104020204" pitchFamily="34" charset="0"/>
              </a:rPr>
              <a:t>Lhotshampas</a:t>
            </a:r>
            <a:r>
              <a:rPr lang="en-US" dirty="0">
                <a:latin typeface="Abadi" panose="020B0604020104020204" pitchFamily="34" charset="0"/>
              </a:rPr>
              <a:t> (Nepalese) in Bhutan? </a:t>
            </a:r>
          </a:p>
        </p:txBody>
      </p:sp>
      <p:pic>
        <p:nvPicPr>
          <p:cNvPr id="3074" name="Picture 2">
            <a:extLst>
              <a:ext uri="{FF2B5EF4-FFF2-40B4-BE49-F238E27FC236}">
                <a16:creationId xmlns:a16="http://schemas.microsoft.com/office/drawing/2014/main" id="{59E0D5BC-7C3D-03FF-956E-8CD4942B9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566" y="1837944"/>
            <a:ext cx="632120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D994DC-4047-95D1-CB77-173311C3E5FC}"/>
              </a:ext>
            </a:extLst>
          </p:cNvPr>
          <p:cNvPicPr>
            <a:picLocks noChangeAspect="1"/>
          </p:cNvPicPr>
          <p:nvPr/>
        </p:nvPicPr>
        <p:blipFill>
          <a:blip r:embed="rId3"/>
          <a:stretch>
            <a:fillRect/>
          </a:stretch>
        </p:blipFill>
        <p:spPr>
          <a:xfrm>
            <a:off x="7863988" y="1837944"/>
            <a:ext cx="2894893" cy="4343400"/>
          </a:xfrm>
          <a:prstGeom prst="rect">
            <a:avLst/>
          </a:prstGeom>
        </p:spPr>
      </p:pic>
    </p:spTree>
    <p:extLst>
      <p:ext uri="{BB962C8B-B14F-4D97-AF65-F5344CB8AC3E}">
        <p14:creationId xmlns:p14="http://schemas.microsoft.com/office/powerpoint/2010/main" val="2597407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rses on a mountaintop">
            <a:extLst>
              <a:ext uri="{FF2B5EF4-FFF2-40B4-BE49-F238E27FC236}">
                <a16:creationId xmlns:a16="http://schemas.microsoft.com/office/drawing/2014/main" id="{9EDDCB30-532A-6902-14B2-F8CDCC2DC9FA}"/>
              </a:ext>
            </a:extLst>
          </p:cNvPr>
          <p:cNvPicPr>
            <a:picLocks noChangeAspect="1"/>
          </p:cNvPicPr>
          <p:nvPr/>
        </p:nvPicPr>
        <p:blipFill>
          <a:blip r:embed="rId2"/>
          <a:srcRect t="15730"/>
          <a:stretch/>
        </p:blipFill>
        <p:spPr>
          <a:xfrm>
            <a:off x="20" y="10"/>
            <a:ext cx="12191980" cy="6857991"/>
          </a:xfrm>
          <a:prstGeom prst="rect">
            <a:avLst/>
          </a:prstGeom>
        </p:spPr>
      </p:pic>
      <p:sp>
        <p:nvSpPr>
          <p:cNvPr id="14"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A0E077-4948-38C3-14FE-12D23354C694}"/>
              </a:ext>
            </a:extLst>
          </p:cNvPr>
          <p:cNvSpPr>
            <a:spLocks noGrp="1"/>
          </p:cNvSpPr>
          <p:nvPr>
            <p:ph type="title" idx="4294967295"/>
          </p:nvPr>
        </p:nvSpPr>
        <p:spPr>
          <a:xfrm>
            <a:off x="1045225" y="952355"/>
            <a:ext cx="4101219" cy="1288286"/>
          </a:xfrm>
        </p:spPr>
        <p:txBody>
          <a:bodyPr vert="horz" lIns="91440" tIns="45720" rIns="91440" bIns="45720" rtlCol="0" anchor="b">
            <a:normAutofit/>
          </a:bodyPr>
          <a:lstStyle/>
          <a:p>
            <a:pPr algn="ctr">
              <a:lnSpc>
                <a:spcPct val="100000"/>
              </a:lnSpc>
            </a:pPr>
            <a:r>
              <a:rPr lang="en-US" sz="2700" spc="390" dirty="0"/>
              <a:t>History of Nepalese Migration to Bhutan </a:t>
            </a:r>
          </a:p>
        </p:txBody>
      </p:sp>
      <p:sp>
        <p:nvSpPr>
          <p:cNvPr id="4" name="TextBox 3">
            <a:extLst>
              <a:ext uri="{FF2B5EF4-FFF2-40B4-BE49-F238E27FC236}">
                <a16:creationId xmlns:a16="http://schemas.microsoft.com/office/drawing/2014/main" id="{457CB025-F43E-7BD1-2395-6BD461200476}"/>
              </a:ext>
            </a:extLst>
          </p:cNvPr>
          <p:cNvSpPr txBox="1"/>
          <p:nvPr/>
        </p:nvSpPr>
        <p:spPr>
          <a:xfrm>
            <a:off x="723900" y="2783638"/>
            <a:ext cx="4580642" cy="3921981"/>
          </a:xfrm>
          <a:prstGeom prst="rect">
            <a:avLst/>
          </a:prstGeom>
        </p:spPr>
        <p:txBody>
          <a:bodyPr vert="horz" lIns="91440" tIns="45720" rIns="91440" bIns="45720" rtlCol="0">
            <a:noAutofit/>
          </a:bodyPr>
          <a:lstStyle/>
          <a:p>
            <a:pPr marL="285750" indent="-285750">
              <a:spcAft>
                <a:spcPts val="600"/>
              </a:spcAft>
              <a:buFont typeface="Arial" panose="020B0604020202020204" pitchFamily="34" charset="0"/>
              <a:buChar char="•"/>
            </a:pPr>
            <a:r>
              <a:rPr lang="en-US" sz="2400" dirty="0">
                <a:solidFill>
                  <a:schemeClr val="tx2"/>
                </a:solidFill>
              </a:rPr>
              <a:t>8</a:t>
            </a:r>
            <a:r>
              <a:rPr lang="en-US" sz="2400" baseline="30000" dirty="0">
                <a:solidFill>
                  <a:schemeClr val="tx2"/>
                </a:solidFill>
              </a:rPr>
              <a:t>th</a:t>
            </a:r>
            <a:r>
              <a:rPr lang="en-US" sz="2400" dirty="0">
                <a:solidFill>
                  <a:schemeClr val="tx2"/>
                </a:solidFill>
              </a:rPr>
              <a:t> Century, </a:t>
            </a:r>
            <a:r>
              <a:rPr lang="en-US" sz="2400" dirty="0" err="1">
                <a:solidFill>
                  <a:schemeClr val="tx2"/>
                </a:solidFill>
              </a:rPr>
              <a:t>Bhrikuti</a:t>
            </a:r>
            <a:r>
              <a:rPr lang="en-US" sz="2400" dirty="0">
                <a:solidFill>
                  <a:schemeClr val="tx2"/>
                </a:solidFill>
              </a:rPr>
              <a:t> Devi’s reign in Nepal, </a:t>
            </a:r>
            <a:r>
              <a:rPr lang="en-US" sz="2400" b="1" dirty="0">
                <a:solidFill>
                  <a:schemeClr val="tx2"/>
                </a:solidFill>
              </a:rPr>
              <a:t>Crafts men </a:t>
            </a:r>
            <a:r>
              <a:rPr lang="en-US" sz="2400" dirty="0">
                <a:solidFill>
                  <a:schemeClr val="tx2"/>
                </a:solidFill>
              </a:rPr>
              <a:t>migrated Bhutan for </a:t>
            </a:r>
            <a:r>
              <a:rPr lang="en-US" sz="2400" b="1" dirty="0">
                <a:solidFill>
                  <a:schemeClr val="tx2"/>
                </a:solidFill>
              </a:rPr>
              <a:t>development work</a:t>
            </a:r>
          </a:p>
          <a:p>
            <a:pPr marL="285750" indent="-285750">
              <a:spcAft>
                <a:spcPts val="600"/>
              </a:spcAft>
              <a:buFont typeface="Arial" panose="020B0604020202020204" pitchFamily="34" charset="0"/>
              <a:buChar char="•"/>
            </a:pPr>
            <a:r>
              <a:rPr lang="en-US" sz="2400" dirty="0">
                <a:solidFill>
                  <a:schemeClr val="tx2"/>
                </a:solidFill>
              </a:rPr>
              <a:t>16</a:t>
            </a:r>
            <a:r>
              <a:rPr lang="en-US" sz="2400" baseline="30000" dirty="0">
                <a:solidFill>
                  <a:schemeClr val="tx2"/>
                </a:solidFill>
              </a:rPr>
              <a:t>th</a:t>
            </a:r>
            <a:r>
              <a:rPr lang="en-US" sz="2400" dirty="0">
                <a:solidFill>
                  <a:schemeClr val="tx2"/>
                </a:solidFill>
              </a:rPr>
              <a:t> Century, Ram Saha’s reign in Nepal,  </a:t>
            </a:r>
            <a:r>
              <a:rPr lang="en-US" sz="2400" b="1" dirty="0">
                <a:solidFill>
                  <a:schemeClr val="tx2"/>
                </a:solidFill>
              </a:rPr>
              <a:t>Architecture,  Sculpturer </a:t>
            </a:r>
            <a:r>
              <a:rPr lang="en-US" sz="2400" dirty="0">
                <a:solidFill>
                  <a:schemeClr val="tx2"/>
                </a:solidFill>
              </a:rPr>
              <a:t>Migrated to </a:t>
            </a:r>
            <a:r>
              <a:rPr lang="en-US" sz="2400" b="1" dirty="0">
                <a:solidFill>
                  <a:schemeClr val="tx2"/>
                </a:solidFill>
              </a:rPr>
              <a:t>build</a:t>
            </a:r>
            <a:r>
              <a:rPr lang="en-US" sz="2400" dirty="0">
                <a:solidFill>
                  <a:schemeClr val="tx2"/>
                </a:solidFill>
              </a:rPr>
              <a:t> Bhutanese infrastructure </a:t>
            </a:r>
          </a:p>
          <a:p>
            <a:pPr marL="285750" indent="-285750">
              <a:spcAft>
                <a:spcPts val="600"/>
              </a:spcAft>
              <a:buFont typeface="Arial" panose="020B0604020202020204" pitchFamily="34" charset="0"/>
              <a:buChar char="•"/>
            </a:pPr>
            <a:r>
              <a:rPr lang="en-US" sz="2400" dirty="0">
                <a:solidFill>
                  <a:schemeClr val="tx2"/>
                </a:solidFill>
              </a:rPr>
              <a:t>In 1930, Nepalese were roughly 60,000 in the different part of southern Bhutan. </a:t>
            </a:r>
          </a:p>
        </p:txBody>
      </p:sp>
      <p:grpSp>
        <p:nvGrpSpPr>
          <p:cNvPr id="16" name="Group 15">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 name="Rectangle 16">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4025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4106" name="Rectangle 4105">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107" name="Straight Connector 4106">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08" name="Straight Connector 4107">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4110" name="Rectangle 4109">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ap Of Nepal And Bhutan - Corny Doralia">
            <a:extLst>
              <a:ext uri="{FF2B5EF4-FFF2-40B4-BE49-F238E27FC236}">
                <a16:creationId xmlns:a16="http://schemas.microsoft.com/office/drawing/2014/main" id="{73D2A132-3B4B-7ECD-4FFE-B1B18C33B9B0}"/>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rcRect/>
          <a:stretch/>
        </p:blipFill>
        <p:spPr bwMode="auto">
          <a:xfrm>
            <a:off x="-5599692" y="-3328695"/>
            <a:ext cx="17829792" cy="10029242"/>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4DAEF25D-C97E-48E9-B20C-FEFC2EC6E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
            <a:ext cx="12191999" cy="3842872"/>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F5A34-AACC-30F9-D402-12FB811DD32D}"/>
              </a:ext>
            </a:extLst>
          </p:cNvPr>
          <p:cNvSpPr>
            <a:spLocks noGrp="1"/>
          </p:cNvSpPr>
          <p:nvPr>
            <p:ph type="title"/>
          </p:nvPr>
        </p:nvSpPr>
        <p:spPr>
          <a:xfrm>
            <a:off x="1066800" y="723900"/>
            <a:ext cx="10058399" cy="962026"/>
          </a:xfrm>
        </p:spPr>
        <p:txBody>
          <a:bodyPr vert="horz" lIns="91440" tIns="45720" rIns="91440" bIns="45720" rtlCol="0" anchor="b">
            <a:normAutofit/>
          </a:bodyPr>
          <a:lstStyle/>
          <a:p>
            <a:pPr algn="ctr">
              <a:lnSpc>
                <a:spcPct val="100000"/>
              </a:lnSpc>
            </a:pPr>
            <a:r>
              <a:rPr lang="en-US" sz="2800" kern="1200" cap="all" spc="390" baseline="0" dirty="0">
                <a:solidFill>
                  <a:srgbClr val="FFFFFF"/>
                </a:solidFill>
                <a:latin typeface="+mj-lt"/>
                <a:ea typeface="+mj-ea"/>
                <a:cs typeface="+mj-cs"/>
              </a:rPr>
              <a:t>Nepalese Diaspora (</a:t>
            </a:r>
            <a:r>
              <a:rPr lang="en-US" sz="2800" b="1" kern="1200" cap="all" spc="390" baseline="0" dirty="0">
                <a:solidFill>
                  <a:srgbClr val="FFFFFF"/>
                </a:solidFill>
                <a:latin typeface="+mj-lt"/>
                <a:ea typeface="+mj-ea"/>
                <a:cs typeface="+mj-cs"/>
              </a:rPr>
              <a:t>Scattered</a:t>
            </a:r>
            <a:r>
              <a:rPr lang="en-US" sz="2800" kern="1200" cap="all" spc="390" baseline="0" dirty="0">
                <a:solidFill>
                  <a:srgbClr val="FFFFFF"/>
                </a:solidFill>
                <a:latin typeface="+mj-lt"/>
                <a:ea typeface="+mj-ea"/>
                <a:cs typeface="+mj-cs"/>
              </a:rPr>
              <a:t>) in Southern Bhutan</a:t>
            </a:r>
            <a:r>
              <a:rPr lang="en-US" sz="2800" cap="all" spc="390" dirty="0">
                <a:solidFill>
                  <a:srgbClr val="FFFFFF"/>
                </a:solidFill>
              </a:rPr>
              <a:t>.</a:t>
            </a:r>
            <a:endParaRPr lang="en-US" sz="2800" kern="1200" cap="all" spc="390" baseline="0" dirty="0">
              <a:solidFill>
                <a:srgbClr val="FFFFFF"/>
              </a:solidFill>
              <a:latin typeface="+mj-lt"/>
              <a:ea typeface="+mj-ea"/>
              <a:cs typeface="+mj-cs"/>
            </a:endParaRPr>
          </a:p>
        </p:txBody>
      </p:sp>
      <p:cxnSp>
        <p:nvCxnSpPr>
          <p:cNvPr id="5" name="Straight Arrow Connector 4">
            <a:extLst>
              <a:ext uri="{FF2B5EF4-FFF2-40B4-BE49-F238E27FC236}">
                <a16:creationId xmlns:a16="http://schemas.microsoft.com/office/drawing/2014/main" id="{A9FDF544-9213-1B86-7F7D-5E108F82C2D4}"/>
              </a:ext>
            </a:extLst>
          </p:cNvPr>
          <p:cNvCxnSpPr>
            <a:cxnSpLocks/>
          </p:cNvCxnSpPr>
          <p:nvPr/>
        </p:nvCxnSpPr>
        <p:spPr>
          <a:xfrm>
            <a:off x="4869567" y="3201404"/>
            <a:ext cx="1979826" cy="5175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B5C1D096-C6D1-DA18-6A0F-9C1121F4D2A8}"/>
              </a:ext>
            </a:extLst>
          </p:cNvPr>
          <p:cNvCxnSpPr>
            <a:cxnSpLocks/>
          </p:cNvCxnSpPr>
          <p:nvPr/>
        </p:nvCxnSpPr>
        <p:spPr>
          <a:xfrm>
            <a:off x="4862516" y="3253611"/>
            <a:ext cx="2900359" cy="478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3CDB0D9-8B63-07F7-5AD5-AC7A3D2E760B}"/>
              </a:ext>
            </a:extLst>
          </p:cNvPr>
          <p:cNvCxnSpPr>
            <a:cxnSpLocks/>
          </p:cNvCxnSpPr>
          <p:nvPr/>
        </p:nvCxnSpPr>
        <p:spPr>
          <a:xfrm>
            <a:off x="4869570" y="3179799"/>
            <a:ext cx="3500295" cy="4362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1BD61C2-592F-F490-807C-188792836037}"/>
              </a:ext>
            </a:extLst>
          </p:cNvPr>
          <p:cNvCxnSpPr>
            <a:cxnSpLocks/>
          </p:cNvCxnSpPr>
          <p:nvPr/>
        </p:nvCxnSpPr>
        <p:spPr>
          <a:xfrm>
            <a:off x="4492244" y="3197882"/>
            <a:ext cx="2538476" cy="340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EC3151F-7C71-99E6-6A11-01798BC7C54F}"/>
              </a:ext>
            </a:extLst>
          </p:cNvPr>
          <p:cNvCxnSpPr>
            <a:cxnSpLocks/>
          </p:cNvCxnSpPr>
          <p:nvPr/>
        </p:nvCxnSpPr>
        <p:spPr>
          <a:xfrm>
            <a:off x="4892281" y="3283391"/>
            <a:ext cx="1461397" cy="2912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344C3DB-2051-5BE2-2D46-8E689EA5E6C5}"/>
              </a:ext>
            </a:extLst>
          </p:cNvPr>
          <p:cNvSpPr txBox="1"/>
          <p:nvPr/>
        </p:nvSpPr>
        <p:spPr>
          <a:xfrm>
            <a:off x="428623" y="4579135"/>
            <a:ext cx="4600578" cy="1384995"/>
          </a:xfrm>
          <a:prstGeom prst="rect">
            <a:avLst/>
          </a:prstGeom>
          <a:noFill/>
        </p:spPr>
        <p:txBody>
          <a:bodyPr wrap="square" rtlCol="0">
            <a:spAutoFit/>
          </a:bodyPr>
          <a:lstStyle/>
          <a:p>
            <a:r>
              <a:rPr lang="en-US" sz="2800" dirty="0"/>
              <a:t>Nepalese in southern Bhutan became main sources of food supplies in Bhutan. </a:t>
            </a:r>
          </a:p>
        </p:txBody>
      </p:sp>
    </p:spTree>
    <p:extLst>
      <p:ext uri="{BB962C8B-B14F-4D97-AF65-F5344CB8AC3E}">
        <p14:creationId xmlns:p14="http://schemas.microsoft.com/office/powerpoint/2010/main" val="3857787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1451</TotalTime>
  <Words>866</Words>
  <Application>Microsoft Macintosh PowerPoint</Application>
  <PresentationFormat>Widescreen</PresentationFormat>
  <Paragraphs>80</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Abadi</vt:lpstr>
      <vt:lpstr>Aptos</vt:lpstr>
      <vt:lpstr>Arial</vt:lpstr>
      <vt:lpstr>Bembo</vt:lpstr>
      <vt:lpstr>AdornVTI</vt:lpstr>
      <vt:lpstr>PowerPoint Presentation</vt:lpstr>
      <vt:lpstr>The Faithfulness of God through the generations—  The story of Bhutanese Refugees</vt:lpstr>
      <vt:lpstr>Scripture Reading: </vt:lpstr>
      <vt:lpstr>PowerPoint Presentation</vt:lpstr>
      <vt:lpstr>PowerPoint Presentation</vt:lpstr>
      <vt:lpstr>Three ethnic groups in Bhutan: </vt:lpstr>
      <vt:lpstr>Origin of Lhotshampas (Nepalese) in Bhutan? </vt:lpstr>
      <vt:lpstr>History of Nepalese Migration to Bhutan </vt:lpstr>
      <vt:lpstr>Nepalese Diaspora (Scattered) in Southern Bhutan.</vt:lpstr>
      <vt:lpstr>1990-1996, Government of Bhutan forced out Nepalese; In 1996, roughly 105,000 became refugees in East Nepal.  They gathered in Refugee Camp. </vt:lpstr>
      <vt:lpstr>Initial Refugee Camp in East Nepal, Jhapa. </vt:lpstr>
      <vt:lpstr>7 Bhutanese Refugee Camps- in Jhapa, Nepal </vt:lpstr>
      <vt:lpstr>two decades OF Bhutanese Refugee Camp </vt:lpstr>
      <vt:lpstr>PowerPoint Presentation</vt:lpstr>
      <vt:lpstr>3rd Country Resettlement, Bhutanese Refugees scattered over the world.  2008- 2017</vt:lpstr>
      <vt:lpstr>United States hosted the highest number of Bhutanese Refugees, 85% of resettlement delivered in THE USA, 41 different States hosted Bhutanese refugees. </vt:lpstr>
      <vt:lpstr>Bhutanese immigrants GATHERED in greater Harrisburg.  AN Estimated, 40,000+ Bhutanese immigrants reside in the greater Harrisburg AREA.  Dauphin, Cumberland, York counties  </vt:lpstr>
      <vt:lpstr>Seeing the Faithfulness of God when Zoomed out of our timeline!</vt:lpstr>
      <vt:lpstr>God’s faithfulness is constant throughout the generations even if we don’t clearly see it now. He was/is/will remain faithful. </vt:lpstr>
      <vt:lpstr>How Ignite Church play the roles in Greater Harrisburg? </vt:lpstr>
      <vt:lpstr>PowerPoint Presentation</vt:lpstr>
      <vt:lpstr>Struggles of Bhutanese Immigrants in the Greater Harrisburg Area?</vt:lpstr>
      <vt:lpstr>Struggles of Bhutanese Immigrants in the Greater Harrisburg Area?</vt:lpstr>
      <vt:lpstr>Struggles of Bhutanese Immigrants in the Greater Harrisburg Area? </vt:lpstr>
      <vt:lpstr>Calling for partners: </vt:lpstr>
      <vt:lpstr>PowerPoint Presentation</vt:lpstr>
      <vt:lpstr>Missio Dei- Mission of God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Rai, Royal</dc:creator>
  <cp:lastModifiedBy>Flowers, David</cp:lastModifiedBy>
  <cp:revision>24</cp:revision>
  <dcterms:created xsi:type="dcterms:W3CDTF">2024-11-13T02:54:10Z</dcterms:created>
  <dcterms:modified xsi:type="dcterms:W3CDTF">2024-11-15T15:06:52Z</dcterms:modified>
</cp:coreProperties>
</file>