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60" r:id="rId3"/>
    <p:sldId id="303" r:id="rId4"/>
    <p:sldId id="329" r:id="rId5"/>
    <p:sldId id="312" r:id="rId6"/>
    <p:sldId id="337" r:id="rId7"/>
    <p:sldId id="330" r:id="rId8"/>
    <p:sldId id="257" r:id="rId9"/>
    <p:sldId id="258" r:id="rId10"/>
    <p:sldId id="335" r:id="rId11"/>
    <p:sldId id="261" r:id="rId12"/>
    <p:sldId id="336" r:id="rId13"/>
    <p:sldId id="332" r:id="rId14"/>
    <p:sldId id="333" r:id="rId15"/>
    <p:sldId id="328" r:id="rId16"/>
    <p:sldId id="277" r:id="rId17"/>
    <p:sldId id="313" r:id="rId18"/>
    <p:sldId id="314" r:id="rId19"/>
    <p:sldId id="315" r:id="rId20"/>
    <p:sldId id="316" r:id="rId21"/>
    <p:sldId id="317" r:id="rId22"/>
    <p:sldId id="318" r:id="rId23"/>
    <p:sldId id="319" r:id="rId24"/>
    <p:sldId id="320" r:id="rId25"/>
    <p:sldId id="321" r:id="rId26"/>
    <p:sldId id="304" r:id="rId27"/>
    <p:sldId id="267" r:id="rId28"/>
    <p:sldId id="305" r:id="rId29"/>
    <p:sldId id="306" r:id="rId30"/>
    <p:sldId id="323" r:id="rId31"/>
    <p:sldId id="325" r:id="rId32"/>
    <p:sldId id="326" r:id="rId33"/>
    <p:sldId id="322" r:id="rId34"/>
    <p:sldId id="324" r:id="rId35"/>
    <p:sldId id="327" r:id="rId36"/>
    <p:sldId id="334" r:id="rId37"/>
    <p:sldId id="25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61"/>
    <p:restoredTop sz="75879"/>
  </p:normalViewPr>
  <p:slideViewPr>
    <p:cSldViewPr snapToGrid="0">
      <p:cViewPr varScale="1">
        <p:scale>
          <a:sx n="92" d="100"/>
          <a:sy n="92" d="100"/>
        </p:scale>
        <p:origin x="752" y="176"/>
      </p:cViewPr>
      <p:guideLst/>
    </p:cSldViewPr>
  </p:slideViewPr>
  <p:notesTextViewPr>
    <p:cViewPr>
      <p:scale>
        <a:sx n="145" d="100"/>
        <a:sy n="14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76CDD-69EE-334E-BF74-9F55D9E6CAEB}" type="datetimeFigureOut">
              <a:rPr lang="en-US" smtClean="0"/>
              <a:t>4/24/26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6E643-5CC0-4146-8A7D-7C95199F5925}" type="slidenum">
              <a:rPr lang="en-US" smtClean="0"/>
              <a:t>‹#›</a:t>
            </a:fld>
            <a:endParaRPr lang="en-US"/>
          </a:p>
        </p:txBody>
      </p:sp>
    </p:spTree>
    <p:extLst>
      <p:ext uri="{BB962C8B-B14F-4D97-AF65-F5344CB8AC3E}">
        <p14:creationId xmlns:p14="http://schemas.microsoft.com/office/powerpoint/2010/main" val="300855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A6E643-5CC0-4146-8A7D-7C95199F5925}" type="slidenum">
              <a:rPr lang="en-US" smtClean="0"/>
              <a:t>7</a:t>
            </a:fld>
            <a:endParaRPr lang="en-US"/>
          </a:p>
        </p:txBody>
      </p:sp>
    </p:spTree>
    <p:extLst>
      <p:ext uri="{BB962C8B-B14F-4D97-AF65-F5344CB8AC3E}">
        <p14:creationId xmlns:p14="http://schemas.microsoft.com/office/powerpoint/2010/main" val="311992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p:txBody>
      </p:sp>
      <p:sp>
        <p:nvSpPr>
          <p:cNvPr id="4" name="Slide Number Placeholder 3"/>
          <p:cNvSpPr>
            <a:spLocks noGrp="1"/>
          </p:cNvSpPr>
          <p:nvPr>
            <p:ph type="sldNum" sz="quarter" idx="5"/>
          </p:nvPr>
        </p:nvSpPr>
        <p:spPr/>
        <p:txBody>
          <a:bodyPr/>
          <a:lstStyle/>
          <a:p>
            <a:fld id="{D8A6E643-5CC0-4146-8A7D-7C95199F5925}" type="slidenum">
              <a:rPr lang="en-US" smtClean="0"/>
              <a:t>8</a:t>
            </a:fld>
            <a:endParaRPr lang="en-US"/>
          </a:p>
        </p:txBody>
      </p:sp>
    </p:spTree>
    <p:extLst>
      <p:ext uri="{BB962C8B-B14F-4D97-AF65-F5344CB8AC3E}">
        <p14:creationId xmlns:p14="http://schemas.microsoft.com/office/powerpoint/2010/main" val="318400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p:txBody>
      </p:sp>
      <p:sp>
        <p:nvSpPr>
          <p:cNvPr id="4" name="Slide Number Placeholder 3"/>
          <p:cNvSpPr>
            <a:spLocks noGrp="1"/>
          </p:cNvSpPr>
          <p:nvPr>
            <p:ph type="sldNum" sz="quarter" idx="5"/>
          </p:nvPr>
        </p:nvSpPr>
        <p:spPr/>
        <p:txBody>
          <a:bodyPr/>
          <a:lstStyle/>
          <a:p>
            <a:fld id="{D8A6E643-5CC0-4146-8A7D-7C95199F5925}" type="slidenum">
              <a:rPr lang="en-US" smtClean="0"/>
              <a:t>9</a:t>
            </a:fld>
            <a:endParaRPr lang="en-US"/>
          </a:p>
        </p:txBody>
      </p:sp>
    </p:spTree>
    <p:extLst>
      <p:ext uri="{BB962C8B-B14F-4D97-AF65-F5344CB8AC3E}">
        <p14:creationId xmlns:p14="http://schemas.microsoft.com/office/powerpoint/2010/main" val="47932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p:txBody>
      </p:sp>
      <p:sp>
        <p:nvSpPr>
          <p:cNvPr id="4" name="Slide Number Placeholder 3"/>
          <p:cNvSpPr>
            <a:spLocks noGrp="1"/>
          </p:cNvSpPr>
          <p:nvPr>
            <p:ph type="sldNum" sz="quarter" idx="5"/>
          </p:nvPr>
        </p:nvSpPr>
        <p:spPr/>
        <p:txBody>
          <a:bodyPr/>
          <a:lstStyle/>
          <a:p>
            <a:fld id="{D8A6E643-5CC0-4146-8A7D-7C95199F5925}" type="slidenum">
              <a:rPr lang="en-US" smtClean="0"/>
              <a:t>10</a:t>
            </a:fld>
            <a:endParaRPr lang="en-US"/>
          </a:p>
        </p:txBody>
      </p:sp>
    </p:spTree>
    <p:extLst>
      <p:ext uri="{BB962C8B-B14F-4D97-AF65-F5344CB8AC3E}">
        <p14:creationId xmlns:p14="http://schemas.microsoft.com/office/powerpoint/2010/main" val="383955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b="1" dirty="0"/>
              <a:t>Thriving Core Team Members </a:t>
            </a:r>
            <a:r>
              <a:rPr lang="en-US" dirty="0"/>
              <a:t>– myself, Pastor Melissa, Dan Alonso, Sarah Becking, Rebekah Basinger, and Ken Martin</a:t>
            </a:r>
          </a:p>
          <a:p>
            <a:endParaRPr lang="en-US" dirty="0"/>
          </a:p>
          <a:p>
            <a:endParaRPr lang="en-US" dirty="0"/>
          </a:p>
          <a:p>
            <a:r>
              <a:rPr lang="en-US" dirty="0"/>
              <a:t>Here is what this 3-year. 3-phase </a:t>
            </a:r>
            <a:r>
              <a:rPr lang="en-US" dirty="0" err="1"/>
              <a:t>prorgam</a:t>
            </a:r>
            <a:r>
              <a:rPr lang="en-US" dirty="0"/>
              <a:t> looks like… [NEXT SLIDE]</a:t>
            </a:r>
          </a:p>
        </p:txBody>
      </p:sp>
      <p:sp>
        <p:nvSpPr>
          <p:cNvPr id="4" name="Slide Number Placeholder 3"/>
          <p:cNvSpPr>
            <a:spLocks noGrp="1"/>
          </p:cNvSpPr>
          <p:nvPr>
            <p:ph type="sldNum" sz="quarter" idx="5"/>
          </p:nvPr>
        </p:nvSpPr>
        <p:spPr/>
        <p:txBody>
          <a:bodyPr/>
          <a:lstStyle/>
          <a:p>
            <a:fld id="{D8A6E643-5CC0-4146-8A7D-7C95199F5925}" type="slidenum">
              <a:rPr lang="en-US" smtClean="0"/>
              <a:t>11</a:t>
            </a:fld>
            <a:endParaRPr lang="en-US"/>
          </a:p>
        </p:txBody>
      </p:sp>
    </p:spTree>
    <p:extLst>
      <p:ext uri="{BB962C8B-B14F-4D97-AF65-F5344CB8AC3E}">
        <p14:creationId xmlns:p14="http://schemas.microsoft.com/office/powerpoint/2010/main" val="946893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We have just finished the first year of formal meetings focused on </a:t>
            </a:r>
            <a:r>
              <a:rPr lang="en-US" i="1" dirty="0"/>
              <a:t>Who Are We?, </a:t>
            </a:r>
            <a:r>
              <a:rPr lang="en-US" dirty="0"/>
              <a:t>which included the PEAK survey; clarifying our definitions of mission, discipleship, and leadership; considering the unique impact and gifts of our congregation; discerning our Critical Gospel Impact; reflecting on our church story; and bringing it all together into a Ministry Action Plan (MAP). </a:t>
            </a:r>
          </a:p>
          <a:p>
            <a:endParaRPr lang="en-US" dirty="0"/>
          </a:p>
          <a:p>
            <a:r>
              <a:rPr lang="en-US" dirty="0"/>
              <a:t>Recently, we created this Critical Gospel Impact Statement…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D8A6E643-5CC0-4146-8A7D-7C95199F5925}" type="slidenum">
              <a:rPr lang="en-US" smtClean="0"/>
              <a:t>12</a:t>
            </a:fld>
            <a:endParaRPr lang="en-US"/>
          </a:p>
        </p:txBody>
      </p:sp>
    </p:spTree>
    <p:extLst>
      <p:ext uri="{BB962C8B-B14F-4D97-AF65-F5344CB8AC3E}">
        <p14:creationId xmlns:p14="http://schemas.microsoft.com/office/powerpoint/2010/main" val="306418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Intergenerational</a:t>
            </a:r>
          </a:p>
          <a:p>
            <a:pPr marL="171450" indent="-171450">
              <a:buFont typeface="Arial" panose="020B0604020202020204" pitchFamily="34" charset="0"/>
              <a:buChar char="•"/>
            </a:pPr>
            <a:r>
              <a:rPr lang="en-US" dirty="0"/>
              <a:t>Convergent</a:t>
            </a:r>
          </a:p>
          <a:p>
            <a:pPr marL="171450" indent="-171450">
              <a:buFont typeface="Arial" panose="020B0604020202020204" pitchFamily="34" charset="0"/>
              <a:buChar char="•"/>
            </a:pPr>
            <a:r>
              <a:rPr lang="en-US" dirty="0"/>
              <a:t>Third Way</a:t>
            </a:r>
          </a:p>
          <a:p>
            <a:pPr marL="171450" indent="-171450">
              <a:buFont typeface="Arial" panose="020B0604020202020204" pitchFamily="34" charset="0"/>
              <a:buChar char="•"/>
            </a:pPr>
            <a:r>
              <a:rPr lang="en-US" dirty="0"/>
              <a:t>Centered-Set Community</a:t>
            </a:r>
          </a:p>
          <a:p>
            <a:endParaRPr lang="en-US" dirty="0"/>
          </a:p>
          <a:p>
            <a:r>
              <a:rPr lang="en-US" dirty="0"/>
              <a:t>We have a real opportunity to be a unique congregation!</a:t>
            </a:r>
          </a:p>
          <a:p>
            <a:endParaRPr lang="en-US" dirty="0"/>
          </a:p>
          <a:p>
            <a:r>
              <a:rPr lang="en-US" dirty="0"/>
              <a:t>Finally, here are couple of pictures of our core team in action… [NEXT SLIDE]</a:t>
            </a:r>
          </a:p>
        </p:txBody>
      </p:sp>
      <p:sp>
        <p:nvSpPr>
          <p:cNvPr id="4" name="Slide Number Placeholder 3"/>
          <p:cNvSpPr>
            <a:spLocks noGrp="1"/>
          </p:cNvSpPr>
          <p:nvPr>
            <p:ph type="sldNum" sz="quarter" idx="5"/>
          </p:nvPr>
        </p:nvSpPr>
        <p:spPr/>
        <p:txBody>
          <a:bodyPr/>
          <a:lstStyle/>
          <a:p>
            <a:fld id="{D8A6E643-5CC0-4146-8A7D-7C95199F5925}" type="slidenum">
              <a:rPr lang="en-US" smtClean="0"/>
              <a:t>13</a:t>
            </a:fld>
            <a:endParaRPr lang="en-US"/>
          </a:p>
        </p:txBody>
      </p:sp>
    </p:spTree>
    <p:extLst>
      <p:ext uri="{BB962C8B-B14F-4D97-AF65-F5344CB8AC3E}">
        <p14:creationId xmlns:p14="http://schemas.microsoft.com/office/powerpoint/2010/main" val="4115824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now up to us to execute the plans (our Ministry Action Plan) that we discussed at the last training</a:t>
            </a:r>
            <a:r>
              <a:rPr lang="en-US" sz="1200" kern="1200">
                <a:solidFill>
                  <a:schemeClr val="tx1"/>
                </a:solidFill>
                <a:effectLst/>
                <a:latin typeface="+mn-lt"/>
                <a:ea typeface="+mn-ea"/>
                <a:cs typeface="+mn-cs"/>
              </a:rPr>
              <a:t>. In </a:t>
            </a:r>
            <a:r>
              <a:rPr lang="en-US" sz="1200" kern="1200" dirty="0">
                <a:solidFill>
                  <a:schemeClr val="tx1"/>
                </a:solidFill>
                <a:effectLst/>
                <a:latin typeface="+mn-lt"/>
                <a:ea typeface="+mn-ea"/>
                <a:cs typeface="+mn-cs"/>
              </a:rPr>
              <a:t>the next 2-3 months we want to have conversation with church leadership about our vision of building bridges and what that means. Then in the next 9-12 months we hope to engage in a ministry inventory to discern alignment with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parallel to us working out the Ministry Action Plan from year 1, we will enter year 2 of training, again, guided by the question “Where Are We?”, as we engage in more discovery about our local community and the needs around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as I said earlier, year 3 is guided by the question “What is Our Impact?”—or what new ways is God calling us to bless our community and reach our neighbors with the gospel through proclamation and service. And we suspect that this process will end in a capital campaign designed to help us carry out the unique calling that God has given us as a congregation.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want to thank you for your prayers as we continue this process. We plan to share more updates in the future.</a:t>
            </a:r>
          </a:p>
        </p:txBody>
      </p:sp>
      <p:sp>
        <p:nvSpPr>
          <p:cNvPr id="4" name="Slide Number Placeholder 3"/>
          <p:cNvSpPr>
            <a:spLocks noGrp="1"/>
          </p:cNvSpPr>
          <p:nvPr>
            <p:ph type="sldNum" sz="quarter" idx="5"/>
          </p:nvPr>
        </p:nvSpPr>
        <p:spPr/>
        <p:txBody>
          <a:bodyPr/>
          <a:lstStyle/>
          <a:p>
            <a:fld id="{D8A6E643-5CC0-4146-8A7D-7C95199F5925}" type="slidenum">
              <a:rPr lang="en-US" smtClean="0"/>
              <a:t>14</a:t>
            </a:fld>
            <a:endParaRPr lang="en-US"/>
          </a:p>
        </p:txBody>
      </p:sp>
    </p:spTree>
    <p:extLst>
      <p:ext uri="{BB962C8B-B14F-4D97-AF65-F5344CB8AC3E}">
        <p14:creationId xmlns:p14="http://schemas.microsoft.com/office/powerpoint/2010/main" val="239718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DD86-D2B0-AB93-6C74-9E609AC36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7F4BE6-EFB1-D7B9-0ADF-3D7539FEC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927E74-2E9F-431E-1966-33906FFC441E}"/>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5" name="Footer Placeholder 4">
            <a:extLst>
              <a:ext uri="{FF2B5EF4-FFF2-40B4-BE49-F238E27FC236}">
                <a16:creationId xmlns:a16="http://schemas.microsoft.com/office/drawing/2014/main" id="{6760EBF4-C756-5A7D-4E47-63C1CCB9C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EFB49-2777-5E14-63BA-8D1540555331}"/>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289503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2ED6B-B371-373D-52B8-613A9370D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5337A2-23DA-F313-2876-EE57523DC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A0AFE-5564-5779-A369-C0CE5E6DA637}"/>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5" name="Footer Placeholder 4">
            <a:extLst>
              <a:ext uri="{FF2B5EF4-FFF2-40B4-BE49-F238E27FC236}">
                <a16:creationId xmlns:a16="http://schemas.microsoft.com/office/drawing/2014/main" id="{EFBC056B-2B08-369E-AB2D-93CC984DA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98604-D3D4-00AC-E7FC-2E6037C1B45A}"/>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201452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04DDF-E6C4-96F7-2808-77BAD8E907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B7D2BE-9A93-4CB2-2148-40F6BBA8BE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81AA-917D-E9C4-E2DB-BA10F99C00EC}"/>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5" name="Footer Placeholder 4">
            <a:extLst>
              <a:ext uri="{FF2B5EF4-FFF2-40B4-BE49-F238E27FC236}">
                <a16:creationId xmlns:a16="http://schemas.microsoft.com/office/drawing/2014/main" id="{4C45D751-C92D-987F-889E-D39379740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30F13-2C73-F712-BEB8-64AF70A96E5D}"/>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398004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87C8-23CD-0580-E185-79465DC62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CC8FE-D245-0F2E-C641-A2CEE33EBE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D0FAC-51B8-778B-6AE8-2FBC92132008}"/>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5" name="Footer Placeholder 4">
            <a:extLst>
              <a:ext uri="{FF2B5EF4-FFF2-40B4-BE49-F238E27FC236}">
                <a16:creationId xmlns:a16="http://schemas.microsoft.com/office/drawing/2014/main" id="{AA854FF7-E970-C38E-8593-770B5990F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22BD2-63AC-D82F-0EBD-2EBF2C8311CD}"/>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2476601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530A-3F35-EDEA-0633-F7098DEEB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359E84-3556-BCCF-C503-15D678A02D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6096DC-7050-2E3C-2396-D864C8D524D5}"/>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5" name="Footer Placeholder 4">
            <a:extLst>
              <a:ext uri="{FF2B5EF4-FFF2-40B4-BE49-F238E27FC236}">
                <a16:creationId xmlns:a16="http://schemas.microsoft.com/office/drawing/2014/main" id="{19F5BB99-3468-F5F1-09A5-590910147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A705F-90FF-DA4A-2A8B-60D23F2D1DF7}"/>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395250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4408-6A8D-B02C-9B3B-F86FDFBBF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4ADD61-8FCA-06EC-1CA1-023E56E7F7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9443B-585A-060B-8B1C-4F4A6F8DE3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6A5186-A7F5-1521-A77D-86F6E7026B49}"/>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6" name="Footer Placeholder 5">
            <a:extLst>
              <a:ext uri="{FF2B5EF4-FFF2-40B4-BE49-F238E27FC236}">
                <a16:creationId xmlns:a16="http://schemas.microsoft.com/office/drawing/2014/main" id="{DC212ACE-C329-6451-B704-2D08839FD7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9F66B-F8E6-1715-2348-51887A41CE2D}"/>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4148219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8D2D-1232-FE1C-F516-EB9D3F5B7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F8307-1842-6693-AF3C-364CB45A76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5F7025-0D45-4AB7-192B-575857EFAA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49307-290F-5C6A-6721-D7B4876BC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9B4425-FD57-7BFC-013D-4A49B5DB3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EEF02C-DDA7-9B78-01AA-A07E62810C7E}"/>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8" name="Footer Placeholder 7">
            <a:extLst>
              <a:ext uri="{FF2B5EF4-FFF2-40B4-BE49-F238E27FC236}">
                <a16:creationId xmlns:a16="http://schemas.microsoft.com/office/drawing/2014/main" id="{AC5C627C-CFDB-DD0E-6253-38315A1F8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222777-7390-E1B7-DB62-4D4C8409964F}"/>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115832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AC56-59C4-9764-93C1-474382339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A70F2-9AD7-7219-6F96-F09082904F5C}"/>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4" name="Footer Placeholder 3">
            <a:extLst>
              <a:ext uri="{FF2B5EF4-FFF2-40B4-BE49-F238E27FC236}">
                <a16:creationId xmlns:a16="http://schemas.microsoft.com/office/drawing/2014/main" id="{E38A6E66-5F74-5A14-1A50-74AE171E6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6BB43-1305-C90D-F569-00F46EF1F250}"/>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267577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13D00-1DEE-78D8-154C-26C64DD902E6}"/>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3" name="Footer Placeholder 2">
            <a:extLst>
              <a:ext uri="{FF2B5EF4-FFF2-40B4-BE49-F238E27FC236}">
                <a16:creationId xmlns:a16="http://schemas.microsoft.com/office/drawing/2014/main" id="{D23252DE-9A0F-1D30-6B70-372183E84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0D240D-E853-3E07-8FE2-DB928C1A4CE4}"/>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415850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5D56-B217-14AB-E788-2470E72D4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41362F-5C23-B4E2-3104-A5802820D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4FE58F-EB2E-AC3C-195D-FFE351CD8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BE261-51F0-F663-37EE-0A702F38D461}"/>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6" name="Footer Placeholder 5">
            <a:extLst>
              <a:ext uri="{FF2B5EF4-FFF2-40B4-BE49-F238E27FC236}">
                <a16:creationId xmlns:a16="http://schemas.microsoft.com/office/drawing/2014/main" id="{36241702-8BBF-A6F3-F37E-2271830DA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07EA1-99CB-8F1A-BAEE-BBB7B7B3051E}"/>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751438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6922-33D7-0392-1195-4A6AA7AE0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A80859-11D5-DC36-6C28-49F14EC59B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E823F2-2A1E-6D27-CABA-5611164AF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4D4D5-F4CA-521C-97F2-684E100C161C}"/>
              </a:ext>
            </a:extLst>
          </p:cNvPr>
          <p:cNvSpPr>
            <a:spLocks noGrp="1"/>
          </p:cNvSpPr>
          <p:nvPr>
            <p:ph type="dt" sz="half" idx="10"/>
          </p:nvPr>
        </p:nvSpPr>
        <p:spPr/>
        <p:txBody>
          <a:bodyPr/>
          <a:lstStyle/>
          <a:p>
            <a:fld id="{B71D1802-547E-0E4B-BD26-3AF3264D39B6}" type="datetimeFigureOut">
              <a:rPr lang="en-US" smtClean="0"/>
              <a:t>4/24/26</a:t>
            </a:fld>
            <a:endParaRPr lang="en-US"/>
          </a:p>
        </p:txBody>
      </p:sp>
      <p:sp>
        <p:nvSpPr>
          <p:cNvPr id="6" name="Footer Placeholder 5">
            <a:extLst>
              <a:ext uri="{FF2B5EF4-FFF2-40B4-BE49-F238E27FC236}">
                <a16:creationId xmlns:a16="http://schemas.microsoft.com/office/drawing/2014/main" id="{CB71E89D-7BA0-169C-6595-21BA63CF6A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01017-A6C1-E123-50E2-815B4E4001BB}"/>
              </a:ext>
            </a:extLst>
          </p:cNvPr>
          <p:cNvSpPr>
            <a:spLocks noGrp="1"/>
          </p:cNvSpPr>
          <p:nvPr>
            <p:ph type="sldNum" sz="quarter" idx="12"/>
          </p:nvPr>
        </p:nvSpPr>
        <p:spPr/>
        <p:txBody>
          <a:bodyPr/>
          <a:lstStyle/>
          <a:p>
            <a:fld id="{AC94D230-3306-3146-B04E-F0B9DE955F92}" type="slidenum">
              <a:rPr lang="en-US" smtClean="0"/>
              <a:t>‹#›</a:t>
            </a:fld>
            <a:endParaRPr lang="en-US"/>
          </a:p>
        </p:txBody>
      </p:sp>
    </p:spTree>
    <p:extLst>
      <p:ext uri="{BB962C8B-B14F-4D97-AF65-F5344CB8AC3E}">
        <p14:creationId xmlns:p14="http://schemas.microsoft.com/office/powerpoint/2010/main" val="150891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D3C55D-708A-6EF7-1B1A-B803D81C8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8C594-6E81-E380-A65A-7616D5B84D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9532B-70B6-B6D6-4C3F-F9158E2F19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1D1802-547E-0E4B-BD26-3AF3264D39B6}" type="datetimeFigureOut">
              <a:rPr lang="en-US" smtClean="0"/>
              <a:t>4/24/26</a:t>
            </a:fld>
            <a:endParaRPr lang="en-US"/>
          </a:p>
        </p:txBody>
      </p:sp>
      <p:sp>
        <p:nvSpPr>
          <p:cNvPr id="5" name="Footer Placeholder 4">
            <a:extLst>
              <a:ext uri="{FF2B5EF4-FFF2-40B4-BE49-F238E27FC236}">
                <a16:creationId xmlns:a16="http://schemas.microsoft.com/office/drawing/2014/main" id="{ED6DC044-CE65-E60C-13A4-5038699A5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ABFD41-7478-D531-FCBE-B5D23A1B7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94D230-3306-3146-B04E-F0B9DE955F92}" type="slidenum">
              <a:rPr lang="en-US" smtClean="0"/>
              <a:t>‹#›</a:t>
            </a:fld>
            <a:endParaRPr lang="en-US"/>
          </a:p>
        </p:txBody>
      </p:sp>
    </p:spTree>
    <p:extLst>
      <p:ext uri="{BB962C8B-B14F-4D97-AF65-F5344CB8AC3E}">
        <p14:creationId xmlns:p14="http://schemas.microsoft.com/office/powerpoint/2010/main" val="2232233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004429-1141-DFA9-5E7C-2E1EC5F9F3B4}"/>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244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89C0-59CF-B693-E3D1-78A4DAED7487}"/>
              </a:ext>
            </a:extLst>
          </p:cNvPr>
          <p:cNvSpPr>
            <a:spLocks noGrp="1"/>
          </p:cNvSpPr>
          <p:nvPr>
            <p:ph type="title"/>
          </p:nvPr>
        </p:nvSpPr>
        <p:spPr/>
        <p:txBody>
          <a:bodyPr/>
          <a:lstStyle/>
          <a:p>
            <a:pPr algn="ctr"/>
            <a:r>
              <a:rPr lang="en-US"/>
              <a:t>Thriving Congregations: Characteristics</a:t>
            </a:r>
          </a:p>
        </p:txBody>
      </p:sp>
      <p:sp>
        <p:nvSpPr>
          <p:cNvPr id="3" name="Content Placeholder 2">
            <a:extLst>
              <a:ext uri="{FF2B5EF4-FFF2-40B4-BE49-F238E27FC236}">
                <a16:creationId xmlns:a16="http://schemas.microsoft.com/office/drawing/2014/main" id="{0774B1A0-12CD-9CBE-1EC0-3A1D240DE537}"/>
              </a:ext>
            </a:extLst>
          </p:cNvPr>
          <p:cNvSpPr>
            <a:spLocks noGrp="1"/>
          </p:cNvSpPr>
          <p:nvPr>
            <p:ph idx="1"/>
          </p:nvPr>
        </p:nvSpPr>
        <p:spPr/>
        <p:txBody>
          <a:bodyPr>
            <a:normAutofit/>
          </a:bodyPr>
          <a:lstStyle/>
          <a:p>
            <a:pPr algn="l"/>
            <a:r>
              <a:rPr lang="en-US" sz="2000" dirty="0">
                <a:latin typeface="Whitney HTF Book" charset="0"/>
              </a:rPr>
              <a:t>D</a:t>
            </a:r>
            <a:r>
              <a:rPr lang="en-US" sz="2000" b="0" i="0" u="none" strike="noStrike" baseline="0" dirty="0">
                <a:latin typeface="Whitney HTF Book" charset="0"/>
              </a:rPr>
              <a:t>eveloping a clear sense of congregational values and mission by engaging the 10 BIC U.S. core values, assessing internal congregational health, integrating principles of neighboring, and developing outward-facing community ministries that are unique for their assets and needs.</a:t>
            </a:r>
          </a:p>
          <a:p>
            <a:pPr algn="l"/>
            <a:r>
              <a:rPr lang="en-US" sz="2000" b="0" i="0" u="none" strike="noStrike" baseline="0" dirty="0">
                <a:latin typeface="Whitney HTF Book" charset="0"/>
              </a:rPr>
              <a:t>Assessing congregational health has implications for both the internal working and external ministry of a congregation. Congregations will dialogue honestly about the health of the congregation, establishing baseline data about the group and its effective ministries.</a:t>
            </a:r>
          </a:p>
          <a:p>
            <a:pPr algn="l"/>
            <a:r>
              <a:rPr lang="en-US" sz="2000" b="0" i="0" u="none" strike="noStrike" baseline="0" dirty="0">
                <a:latin typeface="Whitney HTF Book" charset="0"/>
              </a:rPr>
              <a:t>Integrating principles of neighboring helps congregations live out the Great Commandment (Matt. 22:34-40) and recognizes diversity within our communities. When congregations participate in activities with neighbors, the community is strengthened, affirming that “The church as the body of Christ thrives when it dwells deeply within its surrounding communities, joining neighbors there.” (</a:t>
            </a:r>
            <a:r>
              <a:rPr lang="en-US" sz="2000" b="0" i="0" u="none" strike="noStrike" baseline="0" dirty="0" err="1">
                <a:solidFill>
                  <a:srgbClr val="000000"/>
                </a:solidFill>
                <a:latin typeface="Whitney HTF Book" charset="0"/>
              </a:rPr>
              <a:t>Zscheile</a:t>
            </a:r>
            <a:r>
              <a:rPr lang="en-US" sz="2000" b="0" i="0" u="none" strike="noStrike" baseline="0" dirty="0">
                <a:solidFill>
                  <a:srgbClr val="000000"/>
                </a:solidFill>
                <a:latin typeface="Whitney HTF Book" charset="0"/>
              </a:rPr>
              <a:t>. </a:t>
            </a:r>
            <a:r>
              <a:rPr lang="en-US" sz="2000" b="0" i="1" u="none" strike="noStrike" baseline="0" dirty="0">
                <a:solidFill>
                  <a:srgbClr val="0563C2"/>
                </a:solidFill>
                <a:latin typeface="Whitney HTF Book" charset="0"/>
              </a:rPr>
              <a:t>Who is My Neighbor? The Church’s Vocation in an Era of Shifting Community</a:t>
            </a:r>
            <a:r>
              <a:rPr lang="en-US" sz="2000" dirty="0">
                <a:solidFill>
                  <a:srgbClr val="000000"/>
                </a:solidFill>
                <a:latin typeface="Whitney HTF Book" charset="0"/>
              </a:rPr>
              <a:t>)</a:t>
            </a:r>
          </a:p>
          <a:p>
            <a:pPr algn="l"/>
            <a:r>
              <a:rPr lang="en-US" sz="2000" b="0" i="0" u="none" strike="noStrike" baseline="0" dirty="0">
                <a:latin typeface="Whitney HTF Book" charset="0"/>
              </a:rPr>
              <a:t>Implementing outward-facing community ministries can be done well when congregations have a clear sense of identity and mission. Community ministries both build on assets of the congregation and meet community need(s).</a:t>
            </a:r>
            <a:endParaRPr lang="en-US" sz="2000" dirty="0">
              <a:latin typeface="Whitney HTF Book" charset="0"/>
            </a:endParaRPr>
          </a:p>
        </p:txBody>
      </p:sp>
    </p:spTree>
    <p:extLst>
      <p:ext uri="{BB962C8B-B14F-4D97-AF65-F5344CB8AC3E}">
        <p14:creationId xmlns:p14="http://schemas.microsoft.com/office/powerpoint/2010/main" val="616826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2E5D4-BBF4-7D59-C538-932747C1C75A}"/>
              </a:ext>
            </a:extLst>
          </p:cNvPr>
          <p:cNvSpPr>
            <a:spLocks noGrp="1"/>
          </p:cNvSpPr>
          <p:nvPr>
            <p:ph type="title"/>
          </p:nvPr>
        </p:nvSpPr>
        <p:spPr>
          <a:xfrm>
            <a:off x="609600" y="228600"/>
            <a:ext cx="10972800" cy="1219200"/>
          </a:xfrm>
        </p:spPr>
        <p:txBody>
          <a:bodyPr anchor="ctr">
            <a:normAutofit/>
          </a:bodyPr>
          <a:lstStyle/>
          <a:p>
            <a:r>
              <a:rPr lang="en-US"/>
              <a:t>Learning Process</a:t>
            </a:r>
          </a:p>
        </p:txBody>
      </p:sp>
      <p:sp>
        <p:nvSpPr>
          <p:cNvPr id="10" name="Content Placeholder 2">
            <a:extLst>
              <a:ext uri="{FF2B5EF4-FFF2-40B4-BE49-F238E27FC236}">
                <a16:creationId xmlns:a16="http://schemas.microsoft.com/office/drawing/2014/main" id="{3C22690E-3019-408B-A228-EBFB04F32530}"/>
              </a:ext>
            </a:extLst>
          </p:cNvPr>
          <p:cNvSpPr>
            <a:spLocks noGrp="1"/>
          </p:cNvSpPr>
          <p:nvPr>
            <p:ph sz="half" idx="1"/>
          </p:nvPr>
        </p:nvSpPr>
        <p:spPr>
          <a:xfrm>
            <a:off x="609601" y="1638300"/>
            <a:ext cx="5303520" cy="4343400"/>
          </a:xfrm>
        </p:spPr>
        <p:txBody>
          <a:bodyPr vert="horz" lIns="91440" tIns="45720" rIns="91440" bIns="45720" rtlCol="0" anchor="t">
            <a:normAutofit lnSpcReduction="10000"/>
          </a:bodyPr>
          <a:lstStyle/>
          <a:p>
            <a:r>
              <a:rPr lang="en-US" sz="2400" dirty="0"/>
              <a:t>Congregational Learning Community (CLC) or ”Thriving Core Team”</a:t>
            </a:r>
          </a:p>
          <a:p>
            <a:pPr lvl="1"/>
            <a:r>
              <a:rPr lang="en-US" sz="2200" dirty="0">
                <a:latin typeface="Whitney HTF Book"/>
              </a:rPr>
              <a:t>Staff/board/member (3-5) </a:t>
            </a:r>
          </a:p>
          <a:p>
            <a:pPr lvl="1"/>
            <a:r>
              <a:rPr lang="en-US" sz="2200" dirty="0">
                <a:latin typeface="Whitney HTF Book"/>
              </a:rPr>
              <a:t>Link between the program and the congregation </a:t>
            </a:r>
          </a:p>
          <a:p>
            <a:pPr lvl="1"/>
            <a:r>
              <a:rPr lang="en-US" sz="2200" dirty="0">
                <a:latin typeface="Whitney HTF Book"/>
              </a:rPr>
              <a:t>“community of discernment”</a:t>
            </a:r>
          </a:p>
          <a:p>
            <a:r>
              <a:rPr lang="en-US" sz="2400" dirty="0"/>
              <a:t>Cohort-style</a:t>
            </a:r>
          </a:p>
          <a:p>
            <a:pPr lvl="1"/>
            <a:r>
              <a:rPr lang="en-US" sz="2200" dirty="0"/>
              <a:t>Work within cohort for 3 years </a:t>
            </a:r>
          </a:p>
          <a:p>
            <a:r>
              <a:rPr lang="en-US" sz="2400" dirty="0"/>
              <a:t>In-person gatherings </a:t>
            </a:r>
          </a:p>
          <a:p>
            <a:pPr lvl="1"/>
            <a:r>
              <a:rPr lang="en-US" sz="2200" dirty="0"/>
              <a:t>Mutual learning with other congregations</a:t>
            </a:r>
          </a:p>
          <a:p>
            <a:pPr lvl="1"/>
            <a:r>
              <a:rPr lang="en-US" sz="2200" dirty="0"/>
              <a:t>Expert-led training with our grant partners </a:t>
            </a:r>
          </a:p>
        </p:txBody>
      </p:sp>
      <p:sp>
        <p:nvSpPr>
          <p:cNvPr id="8" name="Content Placeholder 3">
            <a:extLst>
              <a:ext uri="{FF2B5EF4-FFF2-40B4-BE49-F238E27FC236}">
                <a16:creationId xmlns:a16="http://schemas.microsoft.com/office/drawing/2014/main" id="{0CD8C048-2B98-ABDB-2433-7AE8D3D61E80}"/>
              </a:ext>
            </a:extLst>
          </p:cNvPr>
          <p:cNvSpPr>
            <a:spLocks noGrp="1"/>
          </p:cNvSpPr>
          <p:nvPr>
            <p:ph sz="half" idx="2"/>
          </p:nvPr>
        </p:nvSpPr>
        <p:spPr>
          <a:xfrm>
            <a:off x="6278880" y="1669615"/>
            <a:ext cx="5700177" cy="4312085"/>
          </a:xfrm>
        </p:spPr>
        <p:txBody>
          <a:bodyPr vert="horz" lIns="91440" tIns="45720" rIns="91440" bIns="45720" rtlCol="0" anchor="t">
            <a:normAutofit lnSpcReduction="10000"/>
          </a:bodyPr>
          <a:lstStyle/>
          <a:p>
            <a:r>
              <a:rPr lang="en-US" sz="2400" dirty="0"/>
              <a:t>Monthly Newsletter</a:t>
            </a:r>
          </a:p>
          <a:p>
            <a:pPr lvl="1"/>
            <a:r>
              <a:rPr lang="en-US" sz="2200" dirty="0"/>
              <a:t>Started in May 2025</a:t>
            </a:r>
          </a:p>
          <a:p>
            <a:pPr lvl="1"/>
            <a:r>
              <a:rPr lang="en-US" sz="2200" dirty="0"/>
              <a:t>Updates, stories, resources</a:t>
            </a:r>
          </a:p>
          <a:p>
            <a:r>
              <a:rPr lang="en-US" sz="2400" dirty="0">
                <a:latin typeface="Whitney HTF Book"/>
              </a:rPr>
              <a:t>Growing Healthy Congregations cluster</a:t>
            </a:r>
            <a:endParaRPr lang="en-US" sz="2400" dirty="0" err="1"/>
          </a:p>
          <a:p>
            <a:pPr lvl="1"/>
            <a:r>
              <a:rPr lang="en-US" sz="2200" dirty="0"/>
              <a:t>Led by Ryan Showalter</a:t>
            </a:r>
          </a:p>
          <a:p>
            <a:r>
              <a:rPr lang="en-US" sz="2400" dirty="0"/>
              <a:t>Coaching </a:t>
            </a:r>
          </a:p>
          <a:p>
            <a:pPr lvl="1"/>
            <a:r>
              <a:rPr lang="en-US" sz="2200" dirty="0"/>
              <a:t>Assigned BIC coach to facilitate sessions – </a:t>
            </a:r>
            <a:r>
              <a:rPr lang="en-US" sz="2200" b="1" dirty="0"/>
              <a:t>Joshua Nolt</a:t>
            </a:r>
            <a:endParaRPr lang="en-US" b="1" dirty="0"/>
          </a:p>
          <a:p>
            <a:r>
              <a:rPr lang="en-US" sz="2400" dirty="0"/>
              <a:t>Community Coffee Hour</a:t>
            </a:r>
          </a:p>
          <a:p>
            <a:pPr lvl="1"/>
            <a:r>
              <a:rPr lang="en-US" sz="2200" dirty="0"/>
              <a:t>(Optional) Zoom calls</a:t>
            </a:r>
          </a:p>
          <a:p>
            <a:pPr lvl="1"/>
            <a:r>
              <a:rPr lang="en-US" sz="2200" dirty="0"/>
              <a:t>Resourcing and “how-to” guides</a:t>
            </a:r>
          </a:p>
          <a:p>
            <a:endParaRPr lang="en-US" dirty="0"/>
          </a:p>
          <a:p>
            <a:endParaRPr lang="en-US" dirty="0"/>
          </a:p>
          <a:p>
            <a:endParaRPr lang="en-US" dirty="0"/>
          </a:p>
        </p:txBody>
      </p:sp>
    </p:spTree>
    <p:extLst>
      <p:ext uri="{BB962C8B-B14F-4D97-AF65-F5344CB8AC3E}">
        <p14:creationId xmlns:p14="http://schemas.microsoft.com/office/powerpoint/2010/main" val="1875459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2736-DD24-7FD7-7E7D-BBEAA998B494}"/>
              </a:ext>
            </a:extLst>
          </p:cNvPr>
          <p:cNvSpPr>
            <a:spLocks noGrp="1"/>
          </p:cNvSpPr>
          <p:nvPr>
            <p:ph type="title"/>
          </p:nvPr>
        </p:nvSpPr>
        <p:spPr/>
        <p:txBody>
          <a:bodyPr/>
          <a:lstStyle/>
          <a:p>
            <a:pPr algn="ctr"/>
            <a:r>
              <a:rPr lang="en-US"/>
              <a:t>Thriving Congregations: Program </a:t>
            </a:r>
          </a:p>
        </p:txBody>
      </p:sp>
      <p:sp>
        <p:nvSpPr>
          <p:cNvPr id="3" name="Content Placeholder 2">
            <a:extLst>
              <a:ext uri="{FF2B5EF4-FFF2-40B4-BE49-F238E27FC236}">
                <a16:creationId xmlns:a16="http://schemas.microsoft.com/office/drawing/2014/main" id="{76EF4D7D-6F80-D7A2-01C0-9BFAEDAEDFAE}"/>
              </a:ext>
            </a:extLst>
          </p:cNvPr>
          <p:cNvSpPr>
            <a:spLocks noGrp="1"/>
          </p:cNvSpPr>
          <p:nvPr>
            <p:ph idx="1"/>
          </p:nvPr>
        </p:nvSpPr>
        <p:spPr/>
        <p:txBody>
          <a:bodyPr/>
          <a:lstStyle/>
          <a:p>
            <a:pPr marL="0" indent="0">
              <a:buNone/>
            </a:pPr>
            <a:r>
              <a:rPr lang="en-US" sz="3200" b="1" dirty="0"/>
              <a:t>3 year, 3-phase program </a:t>
            </a:r>
          </a:p>
          <a:p>
            <a:pPr marL="514350" indent="-514350">
              <a:buFont typeface="+mj-lt"/>
              <a:buAutoNum type="arabicPeriod"/>
            </a:pPr>
            <a:r>
              <a:rPr lang="en-US" sz="3200" dirty="0"/>
              <a:t>Who are we?</a:t>
            </a:r>
          </a:p>
          <a:p>
            <a:pPr lvl="1"/>
            <a:r>
              <a:rPr lang="en-US" dirty="0"/>
              <a:t>As BIC church (identity)</a:t>
            </a:r>
          </a:p>
          <a:p>
            <a:pPr lvl="1"/>
            <a:r>
              <a:rPr lang="en-US" dirty="0"/>
              <a:t>As a congregation with a mission and vision</a:t>
            </a:r>
          </a:p>
          <a:p>
            <a:pPr marL="514350" indent="-514350">
              <a:buFont typeface="+mj-lt"/>
              <a:buAutoNum type="arabicPeriod"/>
            </a:pPr>
            <a:r>
              <a:rPr lang="en-US" sz="3200" dirty="0"/>
              <a:t>Where are we?</a:t>
            </a:r>
          </a:p>
          <a:p>
            <a:pPr lvl="1"/>
            <a:r>
              <a:rPr lang="en-US" dirty="0"/>
              <a:t>Neighborhoods and community connections </a:t>
            </a:r>
          </a:p>
          <a:p>
            <a:pPr marL="514350" indent="-514350">
              <a:buFont typeface="+mj-lt"/>
              <a:buAutoNum type="arabicPeriod"/>
            </a:pPr>
            <a:r>
              <a:rPr lang="en-US" sz="3200" dirty="0"/>
              <a:t>What is our impact?  </a:t>
            </a:r>
          </a:p>
          <a:p>
            <a:pPr lvl="1"/>
            <a:r>
              <a:rPr lang="en-US" dirty="0"/>
              <a:t>Implement outward-facing ministry </a:t>
            </a:r>
          </a:p>
        </p:txBody>
      </p:sp>
    </p:spTree>
    <p:extLst>
      <p:ext uri="{BB962C8B-B14F-4D97-AF65-F5344CB8AC3E}">
        <p14:creationId xmlns:p14="http://schemas.microsoft.com/office/powerpoint/2010/main" val="372575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DBBA52-EDA2-C563-1F2C-B7813CC0E73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ABC2801-7391-FBB3-F081-054ACC3BB7F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09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88240F-FEA0-872C-2A0F-CEF4C4AC23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EC042E-1144-47C4-CD53-FA60E6C48395}"/>
              </a:ext>
            </a:extLst>
          </p:cNvPr>
          <p:cNvPicPr>
            <a:picLocks noChangeAspect="1"/>
          </p:cNvPicPr>
          <p:nvPr/>
        </p:nvPicPr>
        <p:blipFill>
          <a:blip r:embed="rId3"/>
          <a:srcRect l="5951" t="-24" r="8138" b="2820"/>
          <a:stretch>
            <a:fillRect/>
          </a:stretch>
        </p:blipFill>
        <p:spPr>
          <a:xfrm>
            <a:off x="6887044" y="10"/>
            <a:ext cx="4984915" cy="3093710"/>
          </a:xfrm>
          <a:prstGeom prst="rect">
            <a:avLst/>
          </a:prstGeom>
        </p:spPr>
      </p:pic>
      <p:pic>
        <p:nvPicPr>
          <p:cNvPr id="5" name="Picture 4">
            <a:extLst>
              <a:ext uri="{FF2B5EF4-FFF2-40B4-BE49-F238E27FC236}">
                <a16:creationId xmlns:a16="http://schemas.microsoft.com/office/drawing/2014/main" id="{5B9EB3D3-D488-D5F1-8A8E-E341613693D8}"/>
              </a:ext>
            </a:extLst>
          </p:cNvPr>
          <p:cNvPicPr>
            <a:picLocks noChangeAspect="1"/>
          </p:cNvPicPr>
          <p:nvPr/>
        </p:nvPicPr>
        <p:blipFill>
          <a:blip r:embed="rId4"/>
          <a:srcRect r="-1" b="21840"/>
          <a:stretch>
            <a:fillRect/>
          </a:stretch>
        </p:blipFill>
        <p:spPr>
          <a:xfrm>
            <a:off x="5419264" y="3265080"/>
            <a:ext cx="6452695" cy="3592925"/>
          </a:xfrm>
          <a:prstGeom prst="rect">
            <a:avLst/>
          </a:prstGeom>
        </p:spPr>
      </p:pic>
      <p:pic>
        <p:nvPicPr>
          <p:cNvPr id="3" name="Picture 2">
            <a:extLst>
              <a:ext uri="{FF2B5EF4-FFF2-40B4-BE49-F238E27FC236}">
                <a16:creationId xmlns:a16="http://schemas.microsoft.com/office/drawing/2014/main" id="{1B3356F7-6B81-8DB7-5F8E-8F03B840DBEB}"/>
              </a:ext>
            </a:extLst>
          </p:cNvPr>
          <p:cNvPicPr>
            <a:picLocks noChangeAspect="1"/>
          </p:cNvPicPr>
          <p:nvPr/>
        </p:nvPicPr>
        <p:blipFill>
          <a:blip r:embed="rId5"/>
          <a:srcRect t="9704" r="1" b="4370"/>
          <a:stretch>
            <a:fillRect/>
          </a:stretch>
        </p:blipFill>
        <p:spPr>
          <a:xfrm>
            <a:off x="535295" y="-5"/>
            <a:ext cx="6190884"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33" name="Rectangle 32">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52874B-5D3D-30BD-2393-FE39231559CC}"/>
              </a:ext>
            </a:extLst>
          </p:cNvPr>
          <p:cNvPicPr>
            <a:picLocks noChangeAspect="1"/>
          </p:cNvPicPr>
          <p:nvPr/>
        </p:nvPicPr>
        <p:blipFill>
          <a:blip r:embed="rId6"/>
          <a:stretch>
            <a:fillRect/>
          </a:stretch>
        </p:blipFill>
        <p:spPr>
          <a:xfrm>
            <a:off x="535294" y="4080063"/>
            <a:ext cx="4723104" cy="2656746"/>
          </a:xfrm>
          <a:prstGeom prst="rect">
            <a:avLst/>
          </a:prstGeom>
        </p:spPr>
      </p:pic>
    </p:spTree>
    <p:extLst>
      <p:ext uri="{BB962C8B-B14F-4D97-AF65-F5344CB8AC3E}">
        <p14:creationId xmlns:p14="http://schemas.microsoft.com/office/powerpoint/2010/main" val="161702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B8DF32-459F-3A78-4270-CC96C10D0F7C}"/>
            </a:ext>
          </a:extLst>
        </p:cNvPr>
        <p:cNvGrpSpPr/>
        <p:nvPr/>
      </p:nvGrpSpPr>
      <p:grpSpPr>
        <a:xfrm>
          <a:off x="0" y="0"/>
          <a:ext cx="0" cy="0"/>
          <a:chOff x="0" y="0"/>
          <a:chExt cx="0" cy="0"/>
        </a:xfrm>
      </p:grpSpPr>
    </p:spTree>
    <p:extLst>
      <p:ext uri="{BB962C8B-B14F-4D97-AF65-F5344CB8AC3E}">
        <p14:creationId xmlns:p14="http://schemas.microsoft.com/office/powerpoint/2010/main" val="39491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FF2A4EB-92B6-49B5-B781-2E1FE2B21FA7}"/>
              </a:ext>
            </a:extLst>
          </p:cNvPr>
          <p:cNvSpPr>
            <a:spLocks noGrp="1"/>
          </p:cNvSpPr>
          <p:nvPr>
            <p:ph type="subTitle" idx="1"/>
          </p:nvPr>
        </p:nvSpPr>
        <p:spPr>
          <a:xfrm>
            <a:off x="1678112" y="4907756"/>
            <a:ext cx="9144000" cy="1655762"/>
          </a:xfrm>
        </p:spPr>
        <p:txBody>
          <a:bodyPr>
            <a:normAutofit fontScale="92500" lnSpcReduction="10000"/>
          </a:bodyPr>
          <a:lstStyle/>
          <a:p>
            <a:r>
              <a:rPr lang="en-US" sz="4000" dirty="0">
                <a:latin typeface="Cambria" panose="02040503050406030204" pitchFamily="18" charset="0"/>
                <a:ea typeface="Cambria" panose="02040503050406030204" pitchFamily="18" charset="0"/>
              </a:rPr>
              <a:t>FINANCE COMMITTEE AND TREASURER’S REPORT</a:t>
            </a:r>
          </a:p>
          <a:p>
            <a:r>
              <a:rPr lang="en-US" sz="4000" dirty="0">
                <a:latin typeface="Cambria" panose="02040503050406030204" pitchFamily="18" charset="0"/>
                <a:ea typeface="Cambria" panose="02040503050406030204" pitchFamily="18" charset="0"/>
              </a:rPr>
              <a:t>April 23</a:t>
            </a:r>
            <a:r>
              <a:rPr lang="en-US" sz="4000" baseline="30000" dirty="0">
                <a:latin typeface="Cambria" panose="02040503050406030204" pitchFamily="18" charset="0"/>
                <a:ea typeface="Cambria" panose="02040503050406030204" pitchFamily="18" charset="0"/>
              </a:rPr>
              <a:t>rd</a:t>
            </a:r>
            <a:r>
              <a:rPr lang="en-US" sz="4000" dirty="0">
                <a:latin typeface="Cambria" panose="02040503050406030204" pitchFamily="18" charset="0"/>
                <a:ea typeface="Cambria" panose="02040503050406030204" pitchFamily="18" charset="0"/>
              </a:rPr>
              <a:t>, 2023</a:t>
            </a:r>
          </a:p>
        </p:txBody>
      </p:sp>
      <p:pic>
        <p:nvPicPr>
          <p:cNvPr id="7" name="Picture 6">
            <a:extLst>
              <a:ext uri="{FF2B5EF4-FFF2-40B4-BE49-F238E27FC236}">
                <a16:creationId xmlns:a16="http://schemas.microsoft.com/office/drawing/2014/main" id="{EB2989F2-023D-4DDF-A514-278AB1A39A14}"/>
              </a:ext>
            </a:extLst>
          </p:cNvPr>
          <p:cNvPicPr>
            <a:picLocks noChangeAspect="1"/>
          </p:cNvPicPr>
          <p:nvPr/>
        </p:nvPicPr>
        <p:blipFill>
          <a:blip r:embed="rId2"/>
          <a:stretch>
            <a:fillRect/>
          </a:stretch>
        </p:blipFill>
        <p:spPr>
          <a:xfrm>
            <a:off x="3968642" y="391111"/>
            <a:ext cx="4254719" cy="4038808"/>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6DCE5760-6EEA-0B48-F86A-D02326CE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8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A85A-4328-48C1-B659-BCD512767311}"/>
              </a:ext>
            </a:extLst>
          </p:cNvPr>
          <p:cNvSpPr>
            <a:spLocks noGrp="1"/>
          </p:cNvSpPr>
          <p:nvPr>
            <p:ph type="title"/>
          </p:nvPr>
        </p:nvSpPr>
        <p:spPr>
          <a:ln w="12700">
            <a:solidFill>
              <a:srgbClr val="0070C0"/>
            </a:solidFill>
          </a:ln>
        </p:spPr>
        <p:txBody>
          <a:bodyPr>
            <a:normAutofit fontScale="90000"/>
          </a:bodyPr>
          <a:lstStyle/>
          <a:p>
            <a:pPr algn="ctr"/>
            <a:r>
              <a:rPr lang="en-US" sz="5400" b="1" dirty="0">
                <a:latin typeface="Cambria" panose="02040503050406030204" pitchFamily="18" charset="0"/>
                <a:ea typeface="Cambria" panose="02040503050406030204" pitchFamily="18" charset="0"/>
              </a:rPr>
              <a:t>SPRING REPORTING COUNCIL 2026</a:t>
            </a:r>
          </a:p>
        </p:txBody>
      </p:sp>
      <p:sp>
        <p:nvSpPr>
          <p:cNvPr id="3" name="Content Placeholder 2">
            <a:extLst>
              <a:ext uri="{FF2B5EF4-FFF2-40B4-BE49-F238E27FC236}">
                <a16:creationId xmlns:a16="http://schemas.microsoft.com/office/drawing/2014/main" id="{62A28370-AA85-4D16-9F7C-1AB3DB40906D}"/>
              </a:ext>
            </a:extLst>
          </p:cNvPr>
          <p:cNvSpPr>
            <a:spLocks noGrp="1"/>
          </p:cNvSpPr>
          <p:nvPr>
            <p:ph idx="1"/>
          </p:nvPr>
        </p:nvSpPr>
        <p:spPr>
          <a:xfrm>
            <a:off x="436880" y="1808480"/>
            <a:ext cx="11267440" cy="4684393"/>
          </a:xfrm>
        </p:spPr>
        <p:txBody>
          <a:bodyPr>
            <a:normAutofit/>
          </a:bodyPr>
          <a:lstStyle/>
          <a:p>
            <a:pPr marL="0" indent="0">
              <a:buNone/>
            </a:pPr>
            <a:r>
              <a:rPr lang="en-US" sz="4400" dirty="0"/>
              <a:t> </a:t>
            </a:r>
          </a:p>
          <a:p>
            <a:pPr marL="742950" indent="-742950">
              <a:buFont typeface="+mj-lt"/>
              <a:buAutoNum type="arabicPeriod"/>
            </a:pPr>
            <a:r>
              <a:rPr lang="en-US" sz="4400" dirty="0">
                <a:latin typeface="Cambria" panose="02040503050406030204" pitchFamily="18" charset="0"/>
                <a:ea typeface="Cambria" panose="02040503050406030204" pitchFamily="18" charset="0"/>
              </a:rPr>
              <a:t>2025 Income/Expense Report</a:t>
            </a:r>
          </a:p>
          <a:p>
            <a:pPr marL="742950" indent="-742950">
              <a:buFont typeface="+mj-lt"/>
              <a:buAutoNum type="arabicPeriod"/>
            </a:pPr>
            <a:r>
              <a:rPr lang="en-US" sz="4400" dirty="0">
                <a:latin typeface="Cambria" panose="02040503050406030204" pitchFamily="18" charset="0"/>
                <a:ea typeface="Cambria" panose="02040503050406030204" pitchFamily="18" charset="0"/>
              </a:rPr>
              <a:t>2026 Income/Expenses - 1</a:t>
            </a:r>
            <a:r>
              <a:rPr lang="en-US" sz="4400" baseline="30000" dirty="0">
                <a:latin typeface="Cambria" panose="02040503050406030204" pitchFamily="18" charset="0"/>
                <a:ea typeface="Cambria" panose="02040503050406030204" pitchFamily="18" charset="0"/>
              </a:rPr>
              <a:t>st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qtr</a:t>
            </a:r>
            <a:r>
              <a:rPr lang="en-US" sz="4400" dirty="0">
                <a:latin typeface="Cambria" panose="02040503050406030204" pitchFamily="18" charset="0"/>
                <a:ea typeface="Cambria" panose="02040503050406030204" pitchFamily="18" charset="0"/>
              </a:rPr>
              <a:t> vs budget</a:t>
            </a:r>
          </a:p>
          <a:p>
            <a:pPr marL="0" indent="0">
              <a:buNone/>
            </a:pP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75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AA6A-8962-41A9-ABBD-1A32750EA321}"/>
              </a:ext>
            </a:extLst>
          </p:cNvPr>
          <p:cNvSpPr>
            <a:spLocks noGrp="1"/>
          </p:cNvSpPr>
          <p:nvPr>
            <p:ph type="title"/>
          </p:nvPr>
        </p:nvSpPr>
        <p:spPr>
          <a:ln w="12700">
            <a:solidFill>
              <a:srgbClr val="0070C0"/>
            </a:solidFill>
          </a:ln>
        </p:spPr>
        <p:txBody>
          <a:bodyPr>
            <a:normAutofit/>
          </a:bodyPr>
          <a:lstStyle/>
          <a:p>
            <a:pPr algn="ctr"/>
            <a:r>
              <a:rPr lang="en-US" sz="4800" b="1" dirty="0">
                <a:latin typeface="Cambria" panose="02040503050406030204" pitchFamily="18" charset="0"/>
                <a:ea typeface="Cambria" panose="02040503050406030204" pitchFamily="18" charset="0"/>
              </a:rPr>
              <a:t>Thanks</a:t>
            </a:r>
          </a:p>
        </p:txBody>
      </p:sp>
      <p:sp>
        <p:nvSpPr>
          <p:cNvPr id="3" name="Content Placeholder 2">
            <a:extLst>
              <a:ext uri="{FF2B5EF4-FFF2-40B4-BE49-F238E27FC236}">
                <a16:creationId xmlns:a16="http://schemas.microsoft.com/office/drawing/2014/main" id="{55AAE274-7291-4C51-A67E-488AE5B1FE07}"/>
              </a:ext>
            </a:extLst>
          </p:cNvPr>
          <p:cNvSpPr>
            <a:spLocks noGrp="1"/>
          </p:cNvSpPr>
          <p:nvPr>
            <p:ph idx="1"/>
          </p:nvPr>
        </p:nvSpPr>
        <p:spPr>
          <a:xfrm>
            <a:off x="838200" y="1825624"/>
            <a:ext cx="10515600" cy="4896451"/>
          </a:xfrm>
        </p:spPr>
        <p:txBody>
          <a:bodyPr>
            <a:normAutofit fontScale="92500" lnSpcReduction="10000"/>
          </a:bodyPr>
          <a:lstStyle/>
          <a:p>
            <a:r>
              <a:rPr lang="en-US" sz="4400" dirty="0"/>
              <a:t> Thanks to weekly “counting team” (Lynn Brown, Patty Beardsley and Roger Johnson) for reliable and accurate help every Monday</a:t>
            </a:r>
          </a:p>
          <a:p>
            <a:r>
              <a:rPr lang="en-US" sz="4400" dirty="0"/>
              <a:t> Thanks to generous congregational giving which kept the church financially sound throughout 2025</a:t>
            </a:r>
          </a:p>
          <a:p>
            <a:r>
              <a:rPr lang="en-US" sz="4400" dirty="0"/>
              <a:t> Thanks to Finance Comm for reviewing reports and Linda Worman for keeping accurate financial records</a:t>
            </a:r>
          </a:p>
        </p:txBody>
      </p:sp>
    </p:spTree>
    <p:extLst>
      <p:ext uri="{BB962C8B-B14F-4D97-AF65-F5344CB8AC3E}">
        <p14:creationId xmlns:p14="http://schemas.microsoft.com/office/powerpoint/2010/main" val="365449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4FD5-B59C-4494-BD65-8195D3E3993E}"/>
              </a:ext>
            </a:extLst>
          </p:cNvPr>
          <p:cNvSpPr>
            <a:spLocks noGrp="1"/>
          </p:cNvSpPr>
          <p:nvPr>
            <p:ph type="title"/>
          </p:nvPr>
        </p:nvSpPr>
        <p:spPr>
          <a:xfrm>
            <a:off x="565079" y="365127"/>
            <a:ext cx="11075541" cy="1325563"/>
          </a:xfrm>
          <a:ln w="12700">
            <a:solidFill>
              <a:srgbClr val="0070C0"/>
            </a:solidFill>
          </a:ln>
        </p:spPr>
        <p:txBody>
          <a:bodyPr>
            <a:normAutofit/>
          </a:bodyPr>
          <a:lstStyle/>
          <a:p>
            <a:pPr algn="ctr"/>
            <a:r>
              <a:rPr lang="en-US" b="1" dirty="0">
                <a:latin typeface="Cambria" panose="02040503050406030204" pitchFamily="18" charset="0"/>
                <a:ea typeface="Cambria" panose="02040503050406030204" pitchFamily="18" charset="0"/>
              </a:rPr>
              <a:t>General Fund Report for 2025</a:t>
            </a:r>
          </a:p>
        </p:txBody>
      </p:sp>
      <p:pic>
        <p:nvPicPr>
          <p:cNvPr id="6" name="Content Placeholder 5">
            <a:extLst>
              <a:ext uri="{FF2B5EF4-FFF2-40B4-BE49-F238E27FC236}">
                <a16:creationId xmlns:a16="http://schemas.microsoft.com/office/drawing/2014/main" id="{5F3F28E1-798B-184B-E58D-63AAEFCDDC92}"/>
              </a:ext>
            </a:extLst>
          </p:cNvPr>
          <p:cNvPicPr>
            <a:picLocks noGrp="1" noChangeAspect="1"/>
          </p:cNvPicPr>
          <p:nvPr>
            <p:ph idx="1"/>
          </p:nvPr>
        </p:nvPicPr>
        <p:blipFill>
          <a:blip r:embed="rId2"/>
          <a:stretch>
            <a:fillRect/>
          </a:stretch>
        </p:blipFill>
        <p:spPr>
          <a:xfrm>
            <a:off x="587043" y="2125362"/>
            <a:ext cx="11273314" cy="3838833"/>
          </a:xfrm>
          <a:prstGeom prst="rect">
            <a:avLst/>
          </a:prstGeom>
        </p:spPr>
      </p:pic>
      <p:pic>
        <p:nvPicPr>
          <p:cNvPr id="17" name="Picture 16">
            <a:extLst>
              <a:ext uri="{FF2B5EF4-FFF2-40B4-BE49-F238E27FC236}">
                <a16:creationId xmlns:a16="http://schemas.microsoft.com/office/drawing/2014/main" id="{1E16B9F6-7617-8582-9911-C37D765A5964}"/>
              </a:ext>
            </a:extLst>
          </p:cNvPr>
          <p:cNvPicPr>
            <a:picLocks noChangeAspect="1"/>
          </p:cNvPicPr>
          <p:nvPr/>
        </p:nvPicPr>
        <p:blipFill>
          <a:blip r:embed="rId3"/>
          <a:stretch>
            <a:fillRect/>
          </a:stretch>
        </p:blipFill>
        <p:spPr>
          <a:xfrm>
            <a:off x="5215498" y="5379308"/>
            <a:ext cx="1892809" cy="584887"/>
          </a:xfrm>
          <a:prstGeom prst="rect">
            <a:avLst/>
          </a:prstGeom>
        </p:spPr>
      </p:pic>
      <p:sp>
        <p:nvSpPr>
          <p:cNvPr id="7" name="TextBox 6">
            <a:extLst>
              <a:ext uri="{FF2B5EF4-FFF2-40B4-BE49-F238E27FC236}">
                <a16:creationId xmlns:a16="http://schemas.microsoft.com/office/drawing/2014/main" id="{894F3478-2AB1-FF6A-E3CA-622710036B03}"/>
              </a:ext>
            </a:extLst>
          </p:cNvPr>
          <p:cNvSpPr txBox="1"/>
          <p:nvPr/>
        </p:nvSpPr>
        <p:spPr>
          <a:xfrm>
            <a:off x="1578865" y="6137257"/>
            <a:ext cx="8649227" cy="523220"/>
          </a:xfrm>
          <a:prstGeom prst="rect">
            <a:avLst/>
          </a:prstGeom>
          <a:noFill/>
          <a:ln w="44450">
            <a:solidFill>
              <a:srgbClr val="002060"/>
            </a:solidFill>
          </a:ln>
        </p:spPr>
        <p:txBody>
          <a:bodyPr wrap="none" rtlCol="0">
            <a:spAutoFit/>
          </a:bodyPr>
          <a:lstStyle/>
          <a:p>
            <a:r>
              <a:rPr lang="en-US" sz="2800" dirty="0">
                <a:solidFill>
                  <a:srgbClr val="0070C0"/>
                </a:solidFill>
              </a:rPr>
              <a:t>Recall that the 2025 budget was a 15% increase over 2024</a:t>
            </a:r>
          </a:p>
        </p:txBody>
      </p:sp>
      <p:sp>
        <p:nvSpPr>
          <p:cNvPr id="4" name="Oval 3">
            <a:extLst>
              <a:ext uri="{FF2B5EF4-FFF2-40B4-BE49-F238E27FC236}">
                <a16:creationId xmlns:a16="http://schemas.microsoft.com/office/drawing/2014/main" id="{53F7301E-DC60-6069-043F-9D98129244EE}"/>
              </a:ext>
            </a:extLst>
          </p:cNvPr>
          <p:cNvSpPr/>
          <p:nvPr/>
        </p:nvSpPr>
        <p:spPr>
          <a:xfrm>
            <a:off x="5424257" y="3746377"/>
            <a:ext cx="1784412" cy="513866"/>
          </a:xfrm>
          <a:prstGeom prst="ellipse">
            <a:avLst/>
          </a:prstGeom>
          <a:noFill/>
          <a:ln w="857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96D4C4-5243-2439-9EF5-9696FF0E714E}"/>
              </a:ext>
            </a:extLst>
          </p:cNvPr>
          <p:cNvSpPr txBox="1"/>
          <p:nvPr/>
        </p:nvSpPr>
        <p:spPr>
          <a:xfrm>
            <a:off x="10698183" y="6214201"/>
            <a:ext cx="942437" cy="369332"/>
          </a:xfrm>
          <a:prstGeom prst="rect">
            <a:avLst/>
          </a:prstGeom>
          <a:noFill/>
        </p:spPr>
        <p:txBody>
          <a:bodyPr wrap="none" rtlCol="0">
            <a:spAutoFit/>
          </a:bodyPr>
          <a:lstStyle/>
          <a:p>
            <a:r>
              <a:rPr lang="en-US" dirty="0"/>
              <a:t>(Page 6)</a:t>
            </a:r>
          </a:p>
        </p:txBody>
      </p:sp>
    </p:spTree>
    <p:extLst>
      <p:ext uri="{BB962C8B-B14F-4D97-AF65-F5344CB8AC3E}">
        <p14:creationId xmlns:p14="http://schemas.microsoft.com/office/powerpoint/2010/main" val="6878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179885-EF13-1B4F-1895-A1EC7D2D444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4E01402-6722-CC43-0733-1120F50A9C3B}"/>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444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6496-A20D-E8E9-1704-B472C0DF5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402D4-19F4-9017-FCB0-08BD13DA53A4}"/>
              </a:ext>
            </a:extLst>
          </p:cNvPr>
          <p:cNvSpPr>
            <a:spLocks noGrp="1"/>
          </p:cNvSpPr>
          <p:nvPr>
            <p:ph type="title"/>
          </p:nvPr>
        </p:nvSpPr>
        <p:spPr>
          <a:xfrm>
            <a:off x="565079" y="365127"/>
            <a:ext cx="11075541" cy="1325563"/>
          </a:xfrm>
          <a:ln w="12700">
            <a:solidFill>
              <a:srgbClr val="0070C0"/>
            </a:solidFill>
          </a:ln>
        </p:spPr>
        <p:txBody>
          <a:bodyPr>
            <a:normAutofit/>
          </a:bodyPr>
          <a:lstStyle/>
          <a:p>
            <a:pPr algn="ctr"/>
            <a:r>
              <a:rPr lang="en-US" b="1" dirty="0">
                <a:latin typeface="Cambria" panose="02040503050406030204" pitchFamily="18" charset="0"/>
                <a:ea typeface="Cambria" panose="02040503050406030204" pitchFamily="18" charset="0"/>
              </a:rPr>
              <a:t>Income/Expense Report for 2025</a:t>
            </a:r>
          </a:p>
        </p:txBody>
      </p:sp>
      <p:pic>
        <p:nvPicPr>
          <p:cNvPr id="8" name="Content Placeholder 7">
            <a:extLst>
              <a:ext uri="{FF2B5EF4-FFF2-40B4-BE49-F238E27FC236}">
                <a16:creationId xmlns:a16="http://schemas.microsoft.com/office/drawing/2014/main" id="{ACD0A234-1CE0-7A86-6674-9374DF59A36E}"/>
              </a:ext>
            </a:extLst>
          </p:cNvPr>
          <p:cNvPicPr>
            <a:picLocks noGrp="1" noChangeAspect="1"/>
          </p:cNvPicPr>
          <p:nvPr>
            <p:ph idx="1"/>
          </p:nvPr>
        </p:nvPicPr>
        <p:blipFill>
          <a:blip r:embed="rId2"/>
          <a:stretch>
            <a:fillRect/>
          </a:stretch>
        </p:blipFill>
        <p:spPr>
          <a:xfrm>
            <a:off x="924631" y="1820563"/>
            <a:ext cx="10715989" cy="4003588"/>
          </a:xfrm>
          <a:prstGeom prst="rect">
            <a:avLst/>
          </a:prstGeom>
        </p:spPr>
      </p:pic>
      <p:pic>
        <p:nvPicPr>
          <p:cNvPr id="3" name="Picture 2">
            <a:extLst>
              <a:ext uri="{FF2B5EF4-FFF2-40B4-BE49-F238E27FC236}">
                <a16:creationId xmlns:a16="http://schemas.microsoft.com/office/drawing/2014/main" id="{BA7671E5-9DEC-C9EA-1D1C-F246D45F0FD7}"/>
              </a:ext>
            </a:extLst>
          </p:cNvPr>
          <p:cNvPicPr>
            <a:picLocks noChangeAspect="1"/>
          </p:cNvPicPr>
          <p:nvPr/>
        </p:nvPicPr>
        <p:blipFill>
          <a:blip r:embed="rId3"/>
          <a:stretch>
            <a:fillRect/>
          </a:stretch>
        </p:blipFill>
        <p:spPr>
          <a:xfrm>
            <a:off x="6222828" y="4849047"/>
            <a:ext cx="2048434" cy="847417"/>
          </a:xfrm>
          <a:prstGeom prst="rect">
            <a:avLst/>
          </a:prstGeom>
        </p:spPr>
      </p:pic>
      <p:sp>
        <p:nvSpPr>
          <p:cNvPr id="9" name="TextBox 8">
            <a:extLst>
              <a:ext uri="{FF2B5EF4-FFF2-40B4-BE49-F238E27FC236}">
                <a16:creationId xmlns:a16="http://schemas.microsoft.com/office/drawing/2014/main" id="{D96B1F7B-A478-7B26-A46E-09A0181BAAE0}"/>
              </a:ext>
            </a:extLst>
          </p:cNvPr>
          <p:cNvSpPr txBox="1"/>
          <p:nvPr/>
        </p:nvSpPr>
        <p:spPr>
          <a:xfrm>
            <a:off x="1122340" y="5824151"/>
            <a:ext cx="10803178" cy="954107"/>
          </a:xfrm>
          <a:prstGeom prst="rect">
            <a:avLst/>
          </a:prstGeom>
          <a:noFill/>
          <a:ln w="28575">
            <a:solidFill>
              <a:srgbClr val="0070C0"/>
            </a:solidFill>
          </a:ln>
        </p:spPr>
        <p:txBody>
          <a:bodyPr wrap="square" rtlCol="0">
            <a:spAutoFit/>
          </a:bodyPr>
          <a:lstStyle/>
          <a:p>
            <a:r>
              <a:rPr lang="en-US" sz="2800" dirty="0">
                <a:solidFill>
                  <a:srgbClr val="0070C0"/>
                </a:solidFill>
              </a:rPr>
              <a:t>NOTE: The Church Board allocated $50,000 from the 2025 year-end income/expenses balance to the Capital Fund</a:t>
            </a:r>
          </a:p>
        </p:txBody>
      </p:sp>
    </p:spTree>
    <p:extLst>
      <p:ext uri="{BB962C8B-B14F-4D97-AF65-F5344CB8AC3E}">
        <p14:creationId xmlns:p14="http://schemas.microsoft.com/office/powerpoint/2010/main" val="217351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AA6A-8962-41A9-ABBD-1A32750EA321}"/>
              </a:ext>
            </a:extLst>
          </p:cNvPr>
          <p:cNvSpPr>
            <a:spLocks noGrp="1"/>
          </p:cNvSpPr>
          <p:nvPr>
            <p:ph type="title"/>
          </p:nvPr>
        </p:nvSpPr>
        <p:spPr>
          <a:ln w="12700">
            <a:solidFill>
              <a:srgbClr val="0070C0"/>
            </a:solidFill>
          </a:ln>
        </p:spPr>
        <p:txBody>
          <a:bodyPr>
            <a:normAutofit fontScale="90000"/>
          </a:bodyPr>
          <a:lstStyle/>
          <a:p>
            <a:pPr algn="ctr"/>
            <a:r>
              <a:rPr lang="en-US" sz="4800" b="1" dirty="0">
                <a:latin typeface="Cambria" panose="02040503050406030204" pitchFamily="18" charset="0"/>
                <a:ea typeface="Cambria" panose="02040503050406030204" pitchFamily="18" charset="0"/>
              </a:rPr>
              <a:t>Income/Expense Report for 2025 - </a:t>
            </a:r>
            <a:r>
              <a:rPr lang="en-US" sz="4800" b="1" u="sng" dirty="0">
                <a:solidFill>
                  <a:srgbClr val="FF0000"/>
                </a:solidFill>
                <a:latin typeface="Cambria" panose="02040503050406030204" pitchFamily="18" charset="0"/>
                <a:ea typeface="Cambria" panose="02040503050406030204" pitchFamily="18" charset="0"/>
              </a:rPr>
              <a:t>Summary</a:t>
            </a:r>
          </a:p>
        </p:txBody>
      </p:sp>
      <p:sp>
        <p:nvSpPr>
          <p:cNvPr id="3" name="Content Placeholder 2">
            <a:extLst>
              <a:ext uri="{FF2B5EF4-FFF2-40B4-BE49-F238E27FC236}">
                <a16:creationId xmlns:a16="http://schemas.microsoft.com/office/drawing/2014/main" id="{55AAE274-7291-4C51-A67E-488AE5B1FE07}"/>
              </a:ext>
            </a:extLst>
          </p:cNvPr>
          <p:cNvSpPr>
            <a:spLocks noGrp="1"/>
          </p:cNvSpPr>
          <p:nvPr>
            <p:ph idx="1"/>
          </p:nvPr>
        </p:nvSpPr>
        <p:spPr>
          <a:xfrm>
            <a:off x="626724" y="1825625"/>
            <a:ext cx="10890606" cy="4760110"/>
          </a:xfrm>
        </p:spPr>
        <p:txBody>
          <a:bodyPr>
            <a:normAutofit fontScale="92500" lnSpcReduction="20000"/>
          </a:bodyPr>
          <a:lstStyle/>
          <a:p>
            <a:r>
              <a:rPr lang="en-US" sz="4400" dirty="0"/>
              <a:t>  Although c</a:t>
            </a:r>
            <a:r>
              <a:rPr lang="en-US" sz="4400" dirty="0">
                <a:latin typeface="Cambria" panose="02040503050406030204" pitchFamily="18" charset="0"/>
                <a:ea typeface="Cambria" panose="02040503050406030204" pitchFamily="18" charset="0"/>
              </a:rPr>
              <a:t>ongregational giving fell behind budget early in the year, it was steady and generous throughout most of 2025, and especially in the last quarter of the year</a:t>
            </a:r>
          </a:p>
          <a:p>
            <a:pPr marL="0" indent="0">
              <a:buNone/>
            </a:pPr>
            <a:endParaRPr lang="en-US" sz="4400" dirty="0">
              <a:latin typeface="Cambria" panose="02040503050406030204" pitchFamily="18" charset="0"/>
              <a:ea typeface="Cambria" panose="02040503050406030204" pitchFamily="18" charset="0"/>
            </a:endParaRPr>
          </a:p>
          <a:p>
            <a:r>
              <a:rPr lang="en-US" sz="4400" dirty="0">
                <a:latin typeface="Cambria" panose="02040503050406030204" pitchFamily="18" charset="0"/>
                <a:ea typeface="Cambria" panose="02040503050406030204" pitchFamily="18" charset="0"/>
              </a:rPr>
              <a:t>  More than 11% of undesignated income was given to external Ministry Partners, including the Brethren in Christ Church denominational ‘Common Fund’. This was in addition to special offerings of over $50,000.</a:t>
            </a:r>
          </a:p>
          <a:p>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043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4FD5-B59C-4494-BD65-8195D3E3993E}"/>
              </a:ext>
            </a:extLst>
          </p:cNvPr>
          <p:cNvSpPr>
            <a:spLocks noGrp="1"/>
          </p:cNvSpPr>
          <p:nvPr>
            <p:ph type="title"/>
          </p:nvPr>
        </p:nvSpPr>
        <p:spPr>
          <a:xfrm>
            <a:off x="565079" y="365127"/>
            <a:ext cx="11075541" cy="1325563"/>
          </a:xfrm>
          <a:ln w="12700">
            <a:solidFill>
              <a:srgbClr val="0070C0"/>
            </a:solidFill>
          </a:ln>
        </p:spPr>
        <p:txBody>
          <a:bodyPr>
            <a:normAutofit/>
          </a:bodyPr>
          <a:lstStyle/>
          <a:p>
            <a:pPr algn="ctr"/>
            <a:r>
              <a:rPr lang="en-US" b="1" dirty="0">
                <a:latin typeface="Cambria" panose="02040503050406030204" pitchFamily="18" charset="0"/>
                <a:ea typeface="Cambria" panose="02040503050406030204" pitchFamily="18" charset="0"/>
              </a:rPr>
              <a:t>Income Report for 2026 – as of Mar 31st</a:t>
            </a:r>
          </a:p>
        </p:txBody>
      </p:sp>
      <p:sp>
        <p:nvSpPr>
          <p:cNvPr id="3" name="Oval 2">
            <a:extLst>
              <a:ext uri="{FF2B5EF4-FFF2-40B4-BE49-F238E27FC236}">
                <a16:creationId xmlns:a16="http://schemas.microsoft.com/office/drawing/2014/main" id="{34C53018-B5B9-BBAC-5FE3-C55796C2CC7A}"/>
              </a:ext>
            </a:extLst>
          </p:cNvPr>
          <p:cNvSpPr/>
          <p:nvPr/>
        </p:nvSpPr>
        <p:spPr>
          <a:xfrm>
            <a:off x="8499883" y="5168378"/>
            <a:ext cx="1508760" cy="557784"/>
          </a:xfrm>
          <a:prstGeom prst="ellipse">
            <a:avLst/>
          </a:prstGeom>
          <a:noFill/>
          <a:ln w="1270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A757FDCC-EC0D-F2F0-DCEE-2D11FDB0388C}"/>
              </a:ext>
            </a:extLst>
          </p:cNvPr>
          <p:cNvPicPr>
            <a:picLocks noGrp="1" noChangeAspect="1"/>
          </p:cNvPicPr>
          <p:nvPr>
            <p:ph idx="1"/>
          </p:nvPr>
        </p:nvPicPr>
        <p:blipFill>
          <a:blip r:embed="rId2"/>
          <a:stretch>
            <a:fillRect/>
          </a:stretch>
        </p:blipFill>
        <p:spPr>
          <a:xfrm>
            <a:off x="653929" y="2063287"/>
            <a:ext cx="10902191" cy="3564925"/>
          </a:xfrm>
          <a:prstGeom prst="rect">
            <a:avLst/>
          </a:prstGeom>
        </p:spPr>
      </p:pic>
      <p:sp>
        <p:nvSpPr>
          <p:cNvPr id="4" name="TextBox 3">
            <a:extLst>
              <a:ext uri="{FF2B5EF4-FFF2-40B4-BE49-F238E27FC236}">
                <a16:creationId xmlns:a16="http://schemas.microsoft.com/office/drawing/2014/main" id="{D1E25259-05A0-9187-3A07-FA31E97CA8C0}"/>
              </a:ext>
            </a:extLst>
          </p:cNvPr>
          <p:cNvSpPr txBox="1"/>
          <p:nvPr/>
        </p:nvSpPr>
        <p:spPr>
          <a:xfrm>
            <a:off x="4939658" y="6295685"/>
            <a:ext cx="2312684" cy="369332"/>
          </a:xfrm>
          <a:prstGeom prst="rect">
            <a:avLst/>
          </a:prstGeom>
          <a:noFill/>
        </p:spPr>
        <p:txBody>
          <a:bodyPr wrap="none" rtlCol="0">
            <a:spAutoFit/>
          </a:bodyPr>
          <a:lstStyle/>
          <a:p>
            <a:r>
              <a:rPr lang="en-US" dirty="0"/>
              <a:t>(Updated from Page 7)</a:t>
            </a:r>
          </a:p>
        </p:txBody>
      </p:sp>
    </p:spTree>
    <p:extLst>
      <p:ext uri="{BB962C8B-B14F-4D97-AF65-F5344CB8AC3E}">
        <p14:creationId xmlns:p14="http://schemas.microsoft.com/office/powerpoint/2010/main" val="20762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4FD5-B59C-4494-BD65-8195D3E3993E}"/>
              </a:ext>
            </a:extLst>
          </p:cNvPr>
          <p:cNvSpPr>
            <a:spLocks noGrp="1"/>
          </p:cNvSpPr>
          <p:nvPr>
            <p:ph type="title"/>
          </p:nvPr>
        </p:nvSpPr>
        <p:spPr>
          <a:xfrm>
            <a:off x="565079" y="365127"/>
            <a:ext cx="11075541" cy="1325563"/>
          </a:xfrm>
          <a:ln w="12700">
            <a:solidFill>
              <a:srgbClr val="0070C0"/>
            </a:solidFill>
          </a:ln>
        </p:spPr>
        <p:txBody>
          <a:bodyPr>
            <a:normAutofit/>
          </a:bodyPr>
          <a:lstStyle/>
          <a:p>
            <a:pPr algn="ctr"/>
            <a:r>
              <a:rPr lang="en-US" b="1" dirty="0">
                <a:latin typeface="Cambria" panose="02040503050406030204" pitchFamily="18" charset="0"/>
                <a:ea typeface="Cambria" panose="02040503050406030204" pitchFamily="18" charset="0"/>
              </a:rPr>
              <a:t>Income/Expense Report for 2026 – as of March 31st</a:t>
            </a:r>
          </a:p>
        </p:txBody>
      </p:sp>
      <p:sp>
        <p:nvSpPr>
          <p:cNvPr id="3" name="Oval 2">
            <a:extLst>
              <a:ext uri="{FF2B5EF4-FFF2-40B4-BE49-F238E27FC236}">
                <a16:creationId xmlns:a16="http://schemas.microsoft.com/office/drawing/2014/main" id="{B20CEF57-3F77-38B0-FACE-C4269A9EE8E1}"/>
              </a:ext>
            </a:extLst>
          </p:cNvPr>
          <p:cNvSpPr/>
          <p:nvPr/>
        </p:nvSpPr>
        <p:spPr>
          <a:xfrm>
            <a:off x="5446776" y="4788546"/>
            <a:ext cx="1298448" cy="721360"/>
          </a:xfrm>
          <a:prstGeom prst="ellipse">
            <a:avLst/>
          </a:prstGeom>
          <a:noFill/>
          <a:ln w="1270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D8904D80-C1B1-2C78-7BC4-D240EC8F50B9}"/>
              </a:ext>
            </a:extLst>
          </p:cNvPr>
          <p:cNvPicPr>
            <a:picLocks noGrp="1" noChangeAspect="1"/>
          </p:cNvPicPr>
          <p:nvPr>
            <p:ph idx="1"/>
          </p:nvPr>
        </p:nvPicPr>
        <p:blipFill>
          <a:blip r:embed="rId2"/>
          <a:stretch>
            <a:fillRect/>
          </a:stretch>
        </p:blipFill>
        <p:spPr>
          <a:xfrm>
            <a:off x="565079" y="2018269"/>
            <a:ext cx="11144463" cy="3311612"/>
          </a:xfrm>
          <a:prstGeom prst="rect">
            <a:avLst/>
          </a:prstGeom>
        </p:spPr>
      </p:pic>
    </p:spTree>
    <p:extLst>
      <p:ext uri="{BB962C8B-B14F-4D97-AF65-F5344CB8AC3E}">
        <p14:creationId xmlns:p14="http://schemas.microsoft.com/office/powerpoint/2010/main" val="201714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4FD5-B59C-4494-BD65-8195D3E3993E}"/>
              </a:ext>
            </a:extLst>
          </p:cNvPr>
          <p:cNvSpPr>
            <a:spLocks noGrp="1"/>
          </p:cNvSpPr>
          <p:nvPr>
            <p:ph type="title"/>
          </p:nvPr>
        </p:nvSpPr>
        <p:spPr>
          <a:xfrm>
            <a:off x="626724" y="365127"/>
            <a:ext cx="11024170" cy="1325563"/>
          </a:xfrm>
          <a:ln w="12700">
            <a:solidFill>
              <a:srgbClr val="0070C0"/>
            </a:solidFill>
          </a:ln>
        </p:spPr>
        <p:txBody>
          <a:bodyPr>
            <a:normAutofit/>
          </a:bodyPr>
          <a:lstStyle/>
          <a:p>
            <a:pPr algn="ctr"/>
            <a:r>
              <a:rPr lang="en-US" b="1" dirty="0">
                <a:latin typeface="Cambria" panose="02040503050406030204" pitchFamily="18" charset="0"/>
                <a:ea typeface="Cambria" panose="02040503050406030204" pitchFamily="18" charset="0"/>
              </a:rPr>
              <a:t>Income/Expense Report for 2026 to date</a:t>
            </a:r>
            <a:br>
              <a:rPr lang="en-US" b="1" dirty="0">
                <a:latin typeface="Cambria" panose="02040503050406030204" pitchFamily="18" charset="0"/>
                <a:ea typeface="Cambria" panose="02040503050406030204" pitchFamily="18" charset="0"/>
              </a:rPr>
            </a:br>
            <a:r>
              <a:rPr lang="en-US" b="1" u="sng" dirty="0">
                <a:solidFill>
                  <a:srgbClr val="FF0000"/>
                </a:solidFill>
                <a:latin typeface="Cambria" panose="02040503050406030204" pitchFamily="18" charset="0"/>
                <a:ea typeface="Cambria" panose="02040503050406030204" pitchFamily="18" charset="0"/>
              </a:rPr>
              <a:t>Summary</a:t>
            </a:r>
          </a:p>
        </p:txBody>
      </p:sp>
      <p:sp>
        <p:nvSpPr>
          <p:cNvPr id="4" name="Content Placeholder 3">
            <a:extLst>
              <a:ext uri="{FF2B5EF4-FFF2-40B4-BE49-F238E27FC236}">
                <a16:creationId xmlns:a16="http://schemas.microsoft.com/office/drawing/2014/main" id="{3CDA2045-3CCB-4D2B-BF99-0DB915AEE4C5}"/>
              </a:ext>
            </a:extLst>
          </p:cNvPr>
          <p:cNvSpPr>
            <a:spLocks noGrp="1"/>
          </p:cNvSpPr>
          <p:nvPr>
            <p:ph idx="1"/>
          </p:nvPr>
        </p:nvSpPr>
        <p:spPr>
          <a:xfrm>
            <a:off x="838200" y="1825625"/>
            <a:ext cx="10515600" cy="4805834"/>
          </a:xfrm>
        </p:spPr>
        <p:txBody>
          <a:bodyPr>
            <a:normAutofit fontScale="92500" lnSpcReduction="20000"/>
          </a:bodyPr>
          <a:lstStyle/>
          <a:p>
            <a:endParaRPr lang="en-US" sz="4400" dirty="0"/>
          </a:p>
          <a:p>
            <a:r>
              <a:rPr lang="en-US" sz="4400" dirty="0">
                <a:latin typeface="Cambria" panose="02040503050406030204" pitchFamily="18" charset="0"/>
                <a:ea typeface="Cambria" panose="02040503050406030204" pitchFamily="18" charset="0"/>
              </a:rPr>
              <a:t> Total General Fund approved </a:t>
            </a:r>
            <a:r>
              <a:rPr lang="en-US" sz="4400" u="sng" dirty="0">
                <a:latin typeface="Cambria" panose="02040503050406030204" pitchFamily="18" charset="0"/>
                <a:ea typeface="Cambria" panose="02040503050406030204" pitchFamily="18" charset="0"/>
              </a:rPr>
              <a:t>budget</a:t>
            </a:r>
            <a:r>
              <a:rPr lang="en-US" sz="4400" dirty="0">
                <a:latin typeface="Cambria" panose="02040503050406030204" pitchFamily="18" charset="0"/>
                <a:ea typeface="Cambria" panose="02040503050406030204" pitchFamily="18" charset="0"/>
              </a:rPr>
              <a:t> for undesignated giving in 2026 remained flat as compared to 2025</a:t>
            </a:r>
          </a:p>
          <a:p>
            <a:r>
              <a:rPr lang="en-US" sz="4400" dirty="0">
                <a:latin typeface="Cambria" panose="02040503050406030204" pitchFamily="18" charset="0"/>
                <a:ea typeface="Cambria" panose="02040503050406030204" pitchFamily="18" charset="0"/>
              </a:rPr>
              <a:t> Undesignated (General Fund) weekly income year to date has been above budget expectations </a:t>
            </a:r>
          </a:p>
          <a:p>
            <a:r>
              <a:rPr lang="en-US" sz="4400" dirty="0">
                <a:latin typeface="Cambria" panose="02040503050406030204" pitchFamily="18" charset="0"/>
                <a:ea typeface="Cambria" panose="02040503050406030204" pitchFamily="18" charset="0"/>
              </a:rPr>
              <a:t>BIC Common fund continues to receive 10% of all undesignated income</a:t>
            </a:r>
          </a:p>
        </p:txBody>
      </p:sp>
    </p:spTree>
    <p:extLst>
      <p:ext uri="{BB962C8B-B14F-4D97-AF65-F5344CB8AC3E}">
        <p14:creationId xmlns:p14="http://schemas.microsoft.com/office/powerpoint/2010/main" val="6792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589B-81B4-BD6C-8817-9F26F8D41517}"/>
              </a:ext>
            </a:extLst>
          </p:cNvPr>
          <p:cNvSpPr>
            <a:spLocks noGrp="1"/>
          </p:cNvSpPr>
          <p:nvPr>
            <p:ph type="ctrTitle"/>
          </p:nvPr>
        </p:nvSpPr>
        <p:spPr>
          <a:xfrm>
            <a:off x="914400" y="1122363"/>
            <a:ext cx="10363200" cy="4425682"/>
          </a:xfrm>
        </p:spPr>
        <p:txBody>
          <a:bodyPr>
            <a:normAutofit/>
          </a:bodyPr>
          <a:lstStyle/>
          <a:p>
            <a:r>
              <a:rPr lang="en-US" sz="9600" b="1" dirty="0">
                <a:solidFill>
                  <a:schemeClr val="accent1">
                    <a:lumMod val="75000"/>
                  </a:schemeClr>
                </a:solidFill>
                <a:latin typeface="Cambria" panose="02040503050406030204" pitchFamily="18" charset="0"/>
                <a:ea typeface="Cambria" panose="02040503050406030204" pitchFamily="18" charset="0"/>
              </a:rPr>
              <a:t>THANK YOU FOR YOUR GENEROUS GIVING</a:t>
            </a:r>
          </a:p>
        </p:txBody>
      </p:sp>
    </p:spTree>
    <p:extLst>
      <p:ext uri="{BB962C8B-B14F-4D97-AF65-F5344CB8AC3E}">
        <p14:creationId xmlns:p14="http://schemas.microsoft.com/office/powerpoint/2010/main" val="2898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0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0FFEAD-A461-2785-151D-2A86006F51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98B76F5-F862-BCE0-04BB-0B3FF6945D20}"/>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22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C576BD-A118-9A00-D0BD-A20E76D75EF6}"/>
            </a:ext>
          </a:extLst>
        </p:cNvPr>
        <p:cNvGrpSpPr/>
        <p:nvPr/>
      </p:nvGrpSpPr>
      <p:grpSpPr>
        <a:xfrm>
          <a:off x="0" y="0"/>
          <a:ext cx="0" cy="0"/>
          <a:chOff x="0" y="0"/>
          <a:chExt cx="0" cy="0"/>
        </a:xfrm>
      </p:grpSpPr>
      <p:pic>
        <p:nvPicPr>
          <p:cNvPr id="3" name="Picture 2" descr="A map of a church&#10;&#10;AI-generated content may be incorrect.">
            <a:extLst>
              <a:ext uri="{FF2B5EF4-FFF2-40B4-BE49-F238E27FC236}">
                <a16:creationId xmlns:a16="http://schemas.microsoft.com/office/drawing/2014/main" id="{EFB22001-4D87-CC0B-ED98-204F956BC59F}"/>
              </a:ext>
            </a:extLst>
          </p:cNvPr>
          <p:cNvPicPr>
            <a:picLocks noChangeAspect="1"/>
          </p:cNvPicPr>
          <p:nvPr/>
        </p:nvPicPr>
        <p:blipFill>
          <a:blip r:embed="rId2"/>
          <a:stretch>
            <a:fillRect/>
          </a:stretch>
        </p:blipFill>
        <p:spPr>
          <a:xfrm>
            <a:off x="1528763" y="3572"/>
            <a:ext cx="9139236" cy="6854427"/>
          </a:xfrm>
          <a:prstGeom prst="rect">
            <a:avLst/>
          </a:prstGeom>
        </p:spPr>
      </p:pic>
    </p:spTree>
    <p:extLst>
      <p:ext uri="{BB962C8B-B14F-4D97-AF65-F5344CB8AC3E}">
        <p14:creationId xmlns:p14="http://schemas.microsoft.com/office/powerpoint/2010/main" val="417685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E41A05-B702-AC39-1641-2A664A1D1E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0A3374-8FFF-78A2-23F9-A9347DC2B033}"/>
              </a:ext>
            </a:extLst>
          </p:cNvPr>
          <p:cNvPicPr>
            <a:picLocks noChangeAspect="1"/>
          </p:cNvPicPr>
          <p:nvPr/>
        </p:nvPicPr>
        <p:blipFill>
          <a:blip r:embed="rId2"/>
          <a:srcRect t="5916" b="51905"/>
          <a:stretch>
            <a:fillRect/>
          </a:stretch>
        </p:blipFill>
        <p:spPr>
          <a:xfrm>
            <a:off x="20" y="1282"/>
            <a:ext cx="12191980" cy="6856718"/>
          </a:xfrm>
          <a:prstGeom prst="rect">
            <a:avLst/>
          </a:prstGeom>
        </p:spPr>
      </p:pic>
    </p:spTree>
    <p:extLst>
      <p:ext uri="{BB962C8B-B14F-4D97-AF65-F5344CB8AC3E}">
        <p14:creationId xmlns:p14="http://schemas.microsoft.com/office/powerpoint/2010/main" val="470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7E54D2-AD6B-6D88-2FF7-A7BCA1EA9A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FF22B8-EE6C-F93A-A3E6-93C6C7727930}"/>
              </a:ext>
            </a:extLst>
          </p:cNvPr>
          <p:cNvPicPr>
            <a:picLocks noChangeAspect="1"/>
          </p:cNvPicPr>
          <p:nvPr/>
        </p:nvPicPr>
        <p:blipFill>
          <a:blip r:embed="rId2"/>
          <a:stretch>
            <a:fillRect/>
          </a:stretch>
        </p:blipFill>
        <p:spPr>
          <a:xfrm>
            <a:off x="579572" y="0"/>
            <a:ext cx="5143500" cy="6858000"/>
          </a:xfrm>
          <a:prstGeom prst="rect">
            <a:avLst/>
          </a:prstGeom>
        </p:spPr>
      </p:pic>
      <p:pic>
        <p:nvPicPr>
          <p:cNvPr id="4" name="Picture 3">
            <a:extLst>
              <a:ext uri="{FF2B5EF4-FFF2-40B4-BE49-F238E27FC236}">
                <a16:creationId xmlns:a16="http://schemas.microsoft.com/office/drawing/2014/main" id="{F5BECD4E-D703-BE12-8257-7F53A9C9BF85}"/>
              </a:ext>
            </a:extLst>
          </p:cNvPr>
          <p:cNvPicPr>
            <a:picLocks noChangeAspect="1"/>
          </p:cNvPicPr>
          <p:nvPr/>
        </p:nvPicPr>
        <p:blipFill>
          <a:blip r:embed="rId3"/>
          <a:stretch>
            <a:fillRect/>
          </a:stretch>
        </p:blipFill>
        <p:spPr>
          <a:xfrm>
            <a:off x="6468928" y="0"/>
            <a:ext cx="5143500" cy="6858000"/>
          </a:xfrm>
          <a:prstGeom prst="rect">
            <a:avLst/>
          </a:prstGeom>
        </p:spPr>
      </p:pic>
    </p:spTree>
    <p:extLst>
      <p:ext uri="{BB962C8B-B14F-4D97-AF65-F5344CB8AC3E}">
        <p14:creationId xmlns:p14="http://schemas.microsoft.com/office/powerpoint/2010/main" val="181775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F59431-BC17-E77B-D7E6-31FE90ECA3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EBFAC7-55BF-1B40-DD0B-0D137B6DB930}"/>
              </a:ext>
            </a:extLst>
          </p:cNvPr>
          <p:cNvPicPr>
            <a:picLocks noChangeAspect="1"/>
          </p:cNvPicPr>
          <p:nvPr/>
        </p:nvPicPr>
        <p:blipFill>
          <a:blip r:embed="rId2"/>
          <a:stretch>
            <a:fillRect/>
          </a:stretch>
        </p:blipFill>
        <p:spPr>
          <a:xfrm>
            <a:off x="595070" y="0"/>
            <a:ext cx="5143500" cy="6858000"/>
          </a:xfrm>
          <a:prstGeom prst="rect">
            <a:avLst/>
          </a:prstGeom>
        </p:spPr>
      </p:pic>
      <p:pic>
        <p:nvPicPr>
          <p:cNvPr id="4" name="Picture 3">
            <a:extLst>
              <a:ext uri="{FF2B5EF4-FFF2-40B4-BE49-F238E27FC236}">
                <a16:creationId xmlns:a16="http://schemas.microsoft.com/office/drawing/2014/main" id="{05BA651A-2F87-F579-811A-FB53B0D25D50}"/>
              </a:ext>
            </a:extLst>
          </p:cNvPr>
          <p:cNvPicPr>
            <a:picLocks noChangeAspect="1"/>
          </p:cNvPicPr>
          <p:nvPr/>
        </p:nvPicPr>
        <p:blipFill>
          <a:blip r:embed="rId3"/>
          <a:stretch>
            <a:fillRect/>
          </a:stretch>
        </p:blipFill>
        <p:spPr>
          <a:xfrm>
            <a:off x="6551588" y="0"/>
            <a:ext cx="5143500" cy="6858000"/>
          </a:xfrm>
          <a:prstGeom prst="rect">
            <a:avLst/>
          </a:prstGeom>
        </p:spPr>
      </p:pic>
    </p:spTree>
    <p:extLst>
      <p:ext uri="{BB962C8B-B14F-4D97-AF65-F5344CB8AC3E}">
        <p14:creationId xmlns:p14="http://schemas.microsoft.com/office/powerpoint/2010/main" val="88097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825C35-3F82-C754-4BDE-52E207FE75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4C5C0A-C8D6-F019-AD3C-F59F79955BFA}"/>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73372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06FABE-CD89-925F-D661-4413909E8D2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8EB91AF-16B3-8B10-5681-9E1F5B781120}"/>
              </a:ext>
            </a:extLst>
          </p:cNvPr>
          <p:cNvPicPr>
            <a:picLocks noChangeAspect="1"/>
          </p:cNvPicPr>
          <p:nvPr/>
        </p:nvPicPr>
        <p:blipFill>
          <a:blip r:embed="rId2"/>
          <a:srcRect l="20789"/>
          <a:stretch>
            <a:fillRect/>
          </a:stretch>
        </p:blipFill>
        <p:spPr>
          <a:xfrm rot="16200000">
            <a:off x="2667641" y="-2666359"/>
            <a:ext cx="6856718" cy="12192000"/>
          </a:xfrm>
          <a:prstGeom prst="rect">
            <a:avLst/>
          </a:prstGeom>
        </p:spPr>
      </p:pic>
    </p:spTree>
    <p:extLst>
      <p:ext uri="{BB962C8B-B14F-4D97-AF65-F5344CB8AC3E}">
        <p14:creationId xmlns:p14="http://schemas.microsoft.com/office/powerpoint/2010/main" val="103726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C4D344-7C1A-5AD9-C87D-83E2F8608C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0EF51D3-3950-54BB-355C-7C0B8B4371B4}"/>
              </a:ext>
            </a:extLst>
          </p:cNvPr>
          <p:cNvPicPr>
            <a:picLocks noChangeAspect="1"/>
          </p:cNvPicPr>
          <p:nvPr/>
        </p:nvPicPr>
        <p:blipFill>
          <a:blip r:embed="rId2"/>
          <a:srcRect t="17937" b="7573"/>
          <a:stretch>
            <a:fillRect/>
          </a:stretch>
        </p:blipFill>
        <p:spPr>
          <a:xfrm>
            <a:off x="20" y="1282"/>
            <a:ext cx="12191980" cy="6856718"/>
          </a:xfrm>
          <a:prstGeom prst="rect">
            <a:avLst/>
          </a:prstGeom>
        </p:spPr>
      </p:pic>
    </p:spTree>
    <p:extLst>
      <p:ext uri="{BB962C8B-B14F-4D97-AF65-F5344CB8AC3E}">
        <p14:creationId xmlns:p14="http://schemas.microsoft.com/office/powerpoint/2010/main" val="299374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961299-5180-6501-130C-F20A2A7E9450}"/>
            </a:ext>
          </a:extLst>
        </p:cNvPr>
        <p:cNvGrpSpPr/>
        <p:nvPr/>
      </p:nvGrpSpPr>
      <p:grpSpPr>
        <a:xfrm>
          <a:off x="0" y="0"/>
          <a:ext cx="0" cy="0"/>
          <a:chOff x="0" y="0"/>
          <a:chExt cx="0" cy="0"/>
        </a:xfrm>
      </p:grpSpPr>
    </p:spTree>
    <p:extLst>
      <p:ext uri="{BB962C8B-B14F-4D97-AF65-F5344CB8AC3E}">
        <p14:creationId xmlns:p14="http://schemas.microsoft.com/office/powerpoint/2010/main" val="385514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BC5515-178C-A333-F629-9042F4BC257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FE575E-164F-4D34-B1AB-3C977636F720}"/>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0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86BE14-55F5-E04E-8E17-1069D7F281F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BBEB995-7C38-3ECE-FC55-8799F8F51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0273274-334B-7628-F504-A56BA85EE325}"/>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1553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144DDB-A5FE-0353-74B1-C9E196F3306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7AD33C-78FB-750C-CAE4-06100F1BADAF}"/>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911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6055AC-ADA2-B484-46C3-FE9BCD8F9E8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E75D9F-C6A5-8EDA-5DBA-90E7F98750F6}"/>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6804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E42CF1D-8E8D-ACEE-002B-E3DD0923FD5A}"/>
            </a:ext>
          </a:extLst>
        </p:cNvPr>
        <p:cNvGrpSpPr/>
        <p:nvPr/>
      </p:nvGrpSpPr>
      <p:grpSpPr>
        <a:xfrm>
          <a:off x="0" y="0"/>
          <a:ext cx="0" cy="0"/>
          <a:chOff x="0" y="0"/>
          <a:chExt cx="0" cy="0"/>
        </a:xfrm>
      </p:grpSpPr>
    </p:spTree>
    <p:extLst>
      <p:ext uri="{BB962C8B-B14F-4D97-AF65-F5344CB8AC3E}">
        <p14:creationId xmlns:p14="http://schemas.microsoft.com/office/powerpoint/2010/main" val="160932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553A1-7100-A940-0EF1-7327E861D1B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1D1EE7-DF51-7F1D-ADD0-3FE803BA7BD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7433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25E3-CFA9-5BD0-3BB2-108DEA26F0F4}"/>
              </a:ext>
            </a:extLst>
          </p:cNvPr>
          <p:cNvSpPr>
            <a:spLocks noGrp="1"/>
          </p:cNvSpPr>
          <p:nvPr>
            <p:ph type="title"/>
          </p:nvPr>
        </p:nvSpPr>
        <p:spPr>
          <a:xfrm>
            <a:off x="3222568" y="132806"/>
            <a:ext cx="5746863" cy="1219200"/>
          </a:xfrm>
        </p:spPr>
        <p:txBody>
          <a:bodyPr anchor="ctr">
            <a:noAutofit/>
          </a:bodyPr>
          <a:lstStyle/>
          <a:p>
            <a:pPr algn="ctr"/>
            <a:r>
              <a:rPr lang="en-US" sz="4200"/>
              <a:t>Lilly Endowment, Inc. </a:t>
            </a:r>
          </a:p>
        </p:txBody>
      </p:sp>
      <p:pic>
        <p:nvPicPr>
          <p:cNvPr id="1026" name="Picture 2" descr="Lilly Endowment">
            <a:extLst>
              <a:ext uri="{FF2B5EF4-FFF2-40B4-BE49-F238E27FC236}">
                <a16:creationId xmlns:a16="http://schemas.microsoft.com/office/drawing/2014/main" id="{052F36F0-84FC-9941-94E0-7E53424414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34794" y="2995612"/>
            <a:ext cx="6096000" cy="1628775"/>
          </a:xfrm>
          <a:prstGeom prst="rect">
            <a:avLst/>
          </a:prstGeom>
          <a:solidFill>
            <a:srgbClr val="FFFFFF"/>
          </a:solidFill>
        </p:spPr>
      </p:pic>
      <p:sp>
        <p:nvSpPr>
          <p:cNvPr id="4" name="Text Placeholder 3">
            <a:extLst>
              <a:ext uri="{FF2B5EF4-FFF2-40B4-BE49-F238E27FC236}">
                <a16:creationId xmlns:a16="http://schemas.microsoft.com/office/drawing/2014/main" id="{E87BA262-1FB2-D180-B5F2-9A1F9B032F6E}"/>
              </a:ext>
            </a:extLst>
          </p:cNvPr>
          <p:cNvSpPr>
            <a:spLocks noGrp="1"/>
          </p:cNvSpPr>
          <p:nvPr>
            <p:ph type="body" sz="half" idx="2"/>
          </p:nvPr>
        </p:nvSpPr>
        <p:spPr/>
        <p:txBody>
          <a:bodyPr/>
          <a:lstStyle/>
          <a:p>
            <a:r>
              <a:rPr lang="en-US" sz="2000">
                <a:latin typeface="Whitney HTF Book" charset="0"/>
              </a:rPr>
              <a:t>Thriving Congregations Initiative</a:t>
            </a:r>
          </a:p>
          <a:p>
            <a:r>
              <a:rPr lang="en-US" sz="2000">
                <a:latin typeface="Whitney HTF Book" charset="0"/>
              </a:rPr>
              <a:t>$1.25 million for 5 years</a:t>
            </a:r>
          </a:p>
          <a:p>
            <a:r>
              <a:rPr lang="en-US" sz="2000">
                <a:latin typeface="Whitney HTF Book" charset="0"/>
              </a:rPr>
              <a:t>Focus Areas:</a:t>
            </a:r>
          </a:p>
          <a:p>
            <a:pPr marL="285750" indent="-285750">
              <a:buFont typeface="Arial" panose="020B0604020202020204" pitchFamily="34" charset="0"/>
              <a:buChar char="•"/>
            </a:pPr>
            <a:r>
              <a:rPr lang="en-US" sz="2000" b="0" i="0" u="none" strike="noStrike" baseline="0">
                <a:latin typeface="Whitney HTF Book" charset="0"/>
              </a:rPr>
              <a:t>Fostering ministries that are relevant to the lives of congregants and, at the same time, connect congregants more deeply to God.</a:t>
            </a:r>
          </a:p>
          <a:p>
            <a:pPr marL="285750" indent="-285750">
              <a:buFont typeface="Arial" panose="020B0604020202020204" pitchFamily="34" charset="0"/>
              <a:buChar char="•"/>
            </a:pPr>
            <a:r>
              <a:rPr lang="en-US" sz="2000" b="0" i="0" u="none" strike="noStrike" baseline="0">
                <a:latin typeface="Whitney HTF Book" charset="0"/>
              </a:rPr>
              <a:t>Developing or strengthening outwardly focused ministries that serve those in their communities. </a:t>
            </a:r>
            <a:endParaRPr lang="en-US" sz="2000">
              <a:latin typeface="Whitney HTF Book" charset="0"/>
            </a:endParaRPr>
          </a:p>
          <a:p>
            <a:endParaRPr lang="en-US"/>
          </a:p>
        </p:txBody>
      </p:sp>
    </p:spTree>
    <p:extLst>
      <p:ext uri="{BB962C8B-B14F-4D97-AF65-F5344CB8AC3E}">
        <p14:creationId xmlns:p14="http://schemas.microsoft.com/office/powerpoint/2010/main" val="257080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5654-E6C3-C931-243C-1512F7BB5A8D}"/>
              </a:ext>
            </a:extLst>
          </p:cNvPr>
          <p:cNvSpPr>
            <a:spLocks noGrp="1"/>
          </p:cNvSpPr>
          <p:nvPr>
            <p:ph type="title"/>
          </p:nvPr>
        </p:nvSpPr>
        <p:spPr/>
        <p:txBody>
          <a:bodyPr/>
          <a:lstStyle/>
          <a:p>
            <a:pPr algn="ctr"/>
            <a:r>
              <a:rPr lang="en-US"/>
              <a:t>Thriving Congregations: Purpose </a:t>
            </a:r>
          </a:p>
        </p:txBody>
      </p:sp>
      <p:sp>
        <p:nvSpPr>
          <p:cNvPr id="3" name="Content Placeholder 2">
            <a:extLst>
              <a:ext uri="{FF2B5EF4-FFF2-40B4-BE49-F238E27FC236}">
                <a16:creationId xmlns:a16="http://schemas.microsoft.com/office/drawing/2014/main" id="{C7BCCE8D-1D52-97D4-F242-2309BB05ECD6}"/>
              </a:ext>
            </a:extLst>
          </p:cNvPr>
          <p:cNvSpPr>
            <a:spLocks noGrp="1"/>
          </p:cNvSpPr>
          <p:nvPr>
            <p:ph idx="1"/>
          </p:nvPr>
        </p:nvSpPr>
        <p:spPr/>
        <p:txBody>
          <a:bodyPr/>
          <a:lstStyle/>
          <a:p>
            <a:pPr marL="0" indent="0" algn="l">
              <a:buNone/>
            </a:pPr>
            <a:r>
              <a:rPr lang="en-US" sz="2400" b="0" i="0" u="none" strike="noStrike" baseline="0" dirty="0">
                <a:latin typeface="Whitney HTF Book" charset="0"/>
              </a:rPr>
              <a:t>The </a:t>
            </a:r>
            <a:r>
              <a:rPr lang="en-US" sz="2400" b="0" i="1" u="none" strike="noStrike" baseline="0" dirty="0">
                <a:latin typeface="Whitney HTF Book" charset="0"/>
              </a:rPr>
              <a:t>Thriving Congregations </a:t>
            </a:r>
            <a:r>
              <a:rPr lang="en-US" sz="2400" b="0" i="0" u="none" strike="noStrike" baseline="0" dirty="0">
                <a:latin typeface="Whitney HTF Book" charset="0"/>
              </a:rPr>
              <a:t>program enables local congregations to explore and better understand their place among rapid social and cultural changes in their local context. This program penetrates all levels of congregational life, from senior pastoral leadership to the church board and covenant members to reach the community they seek to serve.</a:t>
            </a:r>
          </a:p>
          <a:p>
            <a:pPr marL="0" indent="0" algn="l">
              <a:buNone/>
            </a:pPr>
            <a:endParaRPr lang="en-US" sz="2400" b="0" i="0" u="none" strike="noStrike" baseline="0" dirty="0">
              <a:latin typeface="Whitney HTF Book" charset="0"/>
            </a:endParaRPr>
          </a:p>
          <a:p>
            <a:pPr marL="0" indent="0" algn="l">
              <a:buNone/>
            </a:pPr>
            <a:r>
              <a:rPr lang="en-US" sz="2400" b="0" i="0" u="none" strike="noStrike" baseline="0" dirty="0">
                <a:latin typeface="Whitney HTF Book" charset="0"/>
              </a:rPr>
              <a:t>The programming recognizes that as congregations re-frame ministry based on social and cultural shifts, they must look both internally to their congregants and externally to their community, affirming that “We are not adapting to merely survive but to thrive! We are called to adapt to a changing world because we are called to reach that changing world.” (Bolsinger, </a:t>
            </a:r>
            <a:r>
              <a:rPr lang="en-US" sz="2400" b="0" i="1" u="none" strike="noStrike" baseline="0" dirty="0">
                <a:latin typeface="Whitney HTF Book" charset="0"/>
              </a:rPr>
              <a:t>Canoeing the Mountains</a:t>
            </a:r>
            <a:r>
              <a:rPr lang="en-US" sz="2400" b="0" i="0" u="none" strike="noStrike" baseline="0" dirty="0">
                <a:latin typeface="Whitney HTF Book" charset="0"/>
              </a:rPr>
              <a:t>)</a:t>
            </a:r>
            <a:endParaRPr lang="en-US" dirty="0"/>
          </a:p>
        </p:txBody>
      </p:sp>
    </p:spTree>
    <p:extLst>
      <p:ext uri="{BB962C8B-B14F-4D97-AF65-F5344CB8AC3E}">
        <p14:creationId xmlns:p14="http://schemas.microsoft.com/office/powerpoint/2010/main" val="3208241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2797</TotalTime>
  <Words>1223</Words>
  <Application>Microsoft Macintosh PowerPoint</Application>
  <PresentationFormat>Widescreen</PresentationFormat>
  <Paragraphs>110</Paragraphs>
  <Slides>37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Aptos Display</vt:lpstr>
      <vt:lpstr>Arial</vt:lpstr>
      <vt:lpstr>Cambria</vt:lpstr>
      <vt:lpstr>Whitney HTF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Lilly Endowment, Inc. </vt:lpstr>
      <vt:lpstr>Thriving Congregations: Purpose </vt:lpstr>
      <vt:lpstr>Thriving Congregations: Characteristics</vt:lpstr>
      <vt:lpstr>Learning Process</vt:lpstr>
      <vt:lpstr>Thriving Congregations: Program </vt:lpstr>
      <vt:lpstr>PowerPoint Presentation</vt:lpstr>
      <vt:lpstr>PowerPoint Presentation</vt:lpstr>
      <vt:lpstr>PowerPoint Presentation</vt:lpstr>
      <vt:lpstr>PowerPoint Presentation</vt:lpstr>
      <vt:lpstr>SPRING REPORTING COUNCIL 2026</vt:lpstr>
      <vt:lpstr>Thanks</vt:lpstr>
      <vt:lpstr>General Fund Report for 2025</vt:lpstr>
      <vt:lpstr>Income/Expense Report for 2025</vt:lpstr>
      <vt:lpstr>Income/Expense Report for 2025 - Summary</vt:lpstr>
      <vt:lpstr>Income Report for 2026 – as of Mar 31st</vt:lpstr>
      <vt:lpstr>Income/Expense Report for 2026 – as of March 31st</vt:lpstr>
      <vt:lpstr>Income/Expense Report for 2026 to date Summary</vt:lpstr>
      <vt:lpstr>THANK YOU FOR YOUR GENEROUS 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31</cp:revision>
  <cp:lastPrinted>2026-04-24T19:54:25Z</cp:lastPrinted>
  <dcterms:created xsi:type="dcterms:W3CDTF">2025-04-22T19:17:16Z</dcterms:created>
  <dcterms:modified xsi:type="dcterms:W3CDTF">2026-04-24T19:54:37Z</dcterms:modified>
</cp:coreProperties>
</file>