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506" r:id="rId3"/>
    <p:sldId id="507" r:id="rId4"/>
    <p:sldId id="493" r:id="rId5"/>
    <p:sldId id="486" r:id="rId6"/>
    <p:sldId id="477" r:id="rId7"/>
    <p:sldId id="494" r:id="rId8"/>
    <p:sldId id="480" r:id="rId9"/>
    <p:sldId id="481" r:id="rId10"/>
    <p:sldId id="482" r:id="rId11"/>
    <p:sldId id="492" r:id="rId12"/>
    <p:sldId id="495" r:id="rId13"/>
    <p:sldId id="487" r:id="rId14"/>
    <p:sldId id="488" r:id="rId15"/>
    <p:sldId id="496" r:id="rId16"/>
    <p:sldId id="489" r:id="rId17"/>
    <p:sldId id="491" r:id="rId18"/>
    <p:sldId id="485" r:id="rId19"/>
    <p:sldId id="502" r:id="rId20"/>
    <p:sldId id="503" r:id="rId21"/>
    <p:sldId id="504" r:id="rId22"/>
    <p:sldId id="505" r:id="rId23"/>
    <p:sldId id="4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802"/>
  </p:normalViewPr>
  <p:slideViewPr>
    <p:cSldViewPr snapToGrid="0" snapToObjects="1">
      <p:cViewPr varScale="1">
        <p:scale>
          <a:sx n="80" d="100"/>
          <a:sy n="80" d="100"/>
        </p:scale>
        <p:origin x="1800" y="19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F7206-4768-1F4C-90DB-9821FDCE6D8A}" type="datetimeFigureOut">
              <a:rPr lang="en-US" smtClean="0"/>
              <a:t>6/17/21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C7D72-021B-644F-A5C6-3F78D0F42834}" type="slidenum">
              <a:rPr lang="en-US" smtClean="0"/>
              <a:t>‹#›</a:t>
            </a:fld>
            <a:endParaRPr lang="en-US"/>
          </a:p>
        </p:txBody>
      </p:sp>
    </p:spTree>
    <p:extLst>
      <p:ext uri="{BB962C8B-B14F-4D97-AF65-F5344CB8AC3E}">
        <p14:creationId xmlns:p14="http://schemas.microsoft.com/office/powerpoint/2010/main" val="306394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Gather-Grow-Give-Go. </a:t>
            </a:r>
            <a:endParaRPr lang="en-US" dirty="0"/>
          </a:p>
          <a:p>
            <a:pPr marL="171450" indent="-171450">
              <a:buFont typeface="Arial" panose="020B0604020202020204" pitchFamily="34" charset="0"/>
              <a:buChar char="•"/>
            </a:pPr>
            <a:r>
              <a:rPr lang="en-US" dirty="0"/>
              <a:t>Stand-a-lone messages through the summer.</a:t>
            </a:r>
          </a:p>
          <a:p>
            <a:pPr marL="171450" indent="-171450">
              <a:buFont typeface="Arial" panose="020B0604020202020204" pitchFamily="34" charset="0"/>
              <a:buChar char="•"/>
            </a:pPr>
            <a:r>
              <a:rPr lang="en-US" dirty="0"/>
              <a:t>A flow and connection to each sermon this month.</a:t>
            </a:r>
          </a:p>
          <a:p>
            <a:pPr marL="628650" lvl="1" indent="-171450">
              <a:buFont typeface="Arial" panose="020B0604020202020204" pitchFamily="34" charset="0"/>
              <a:buChar char="•"/>
            </a:pPr>
            <a:r>
              <a:rPr lang="en-US" dirty="0"/>
              <a:t>Jesus &amp; the Selfless Life</a:t>
            </a:r>
          </a:p>
          <a:p>
            <a:pPr marL="628650" lvl="1" indent="-171450">
              <a:buFont typeface="Arial" panose="020B0604020202020204" pitchFamily="34" charset="0"/>
              <a:buChar char="•"/>
            </a:pPr>
            <a:r>
              <a:rPr lang="en-US" dirty="0"/>
              <a:t>Created for Community</a:t>
            </a:r>
          </a:p>
          <a:p>
            <a:endParaRPr lang="en-US" dirty="0"/>
          </a:p>
          <a:p>
            <a:r>
              <a:rPr lang="en-US" dirty="0"/>
              <a:t>The church (</a:t>
            </a:r>
            <a:r>
              <a:rPr lang="en-US" i="1" dirty="0" err="1"/>
              <a:t>ekklesia</a:t>
            </a:r>
            <a:r>
              <a:rPr lang="en-US" dirty="0"/>
              <a:t>) is God’s idea -- Jesus said, “I will build my church” (Matt 16:18). And he also said that we are to “make disciples” and proclaim the good news. So, what does that look like? As a Christ-following community at Grantham Church, what does Jesus want our church (his disciples) to be doing? What should our family-life look like week in and week out? Think about this.</a:t>
            </a:r>
          </a:p>
          <a:p>
            <a:endParaRPr lang="en-US" dirty="0"/>
          </a:p>
          <a:p>
            <a:r>
              <a:rPr lang="en-US" dirty="0"/>
              <a:t>Every family needs routines and rhythms. We set priorities, we have beliefs and values, we have a calendar that we live by, and we have a weekly routine that we follow. And of course, there are different seasons in the year (and different seasons in life), so things do eb and flow, but still some routine and rhythms exist. Because human beings, families, and communities all need to utilize these things to give us meaning, purpose, peace, stability, and a way of orienting our lives to what is most important to us—what we love and value the most; what is at the heart of who we are and who we want to become. </a:t>
            </a:r>
          </a:p>
          <a:p>
            <a:endParaRPr lang="en-US" dirty="0"/>
          </a:p>
          <a:p>
            <a:r>
              <a:rPr lang="en-US" dirty="0"/>
              <a:t>And it’s important to stop and think about this because we don’t become disciples without intentionality, nor does the church fulfill its purpose without checking to see if we have the tools and resources we need to be faithful to Christ and can follow some basic steps in living out the mission of God. It works this way with any task or project, we’re just not always thinking about it. We just do it. But some things require more thought and planning. For example…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a:t>
            </a:fld>
            <a:endParaRPr lang="en-US"/>
          </a:p>
        </p:txBody>
      </p:sp>
    </p:spTree>
    <p:extLst>
      <p:ext uri="{BB962C8B-B14F-4D97-AF65-F5344CB8AC3E}">
        <p14:creationId xmlns:p14="http://schemas.microsoft.com/office/powerpoint/2010/main" val="3145860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r>
              <a:rPr lang="en-US" dirty="0"/>
              <a:t>Get this picture. See the interconnectedness and the dependency we have on each other for the church to be a healthy and whole. For the church to grow in Christ and carry out his mission to the world, Paul said each part must do its work. We all have a role to play in the church. Don’t miss this, friends. Because American consumerism and hyper-individualism has conditioned us to see the church like any other service provider. </a:t>
            </a:r>
          </a:p>
          <a:p>
            <a:endParaRPr lang="en-US" dirty="0"/>
          </a:p>
          <a:p>
            <a:r>
              <a:rPr lang="en-US" dirty="0"/>
              <a:t>We do not gather with the church to consume religious services and good. That is not a New Testament view of the church, and it doesn’t reflect the self-giving love and servant leadership of Christ. The church isn’t your doctor’s office, your insurance company, or your local grocery store. The church is me and you. We are the church. We are a family. And healthy families own what is working and not working. And then we grow together and press on together in love.</a:t>
            </a:r>
          </a:p>
          <a:p>
            <a:endParaRPr lang="en-US" dirty="0"/>
          </a:p>
          <a:p>
            <a:r>
              <a:rPr lang="en-US" dirty="0"/>
              <a:t>As I’ve thought about this consumeristic mentality that many have when they come to church, I keep thinking about what JFK said in his inaugural address: “Ask not what your country can do for you, but what you can do for your country.” That’s the right idea. So, let’s put it this way: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10</a:t>
            </a:fld>
            <a:endParaRPr lang="en-US"/>
          </a:p>
        </p:txBody>
      </p:sp>
    </p:spTree>
    <p:extLst>
      <p:ext uri="{BB962C8B-B14F-4D97-AF65-F5344CB8AC3E}">
        <p14:creationId xmlns:p14="http://schemas.microsoft.com/office/powerpoint/2010/main" val="1625114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Because that’s reflective of the mindset of Christ, and it’s the one that leads to church health and growth. Amen?</a:t>
            </a:r>
          </a:p>
          <a:p>
            <a:endParaRPr lang="en-US" dirty="0"/>
          </a:p>
          <a:p>
            <a:r>
              <a:rPr lang="en-US" dirty="0"/>
              <a:t>So, we gather, we grow, and </a:t>
            </a:r>
            <a:r>
              <a:rPr lang="en-US" i="1" dirty="0"/>
              <a:t>next</a:t>
            </a:r>
            <a:r>
              <a:rPr lang="en-US" dirty="0"/>
              <a:t>…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11</a:t>
            </a:fld>
            <a:endParaRPr lang="en-US"/>
          </a:p>
        </p:txBody>
      </p:sp>
    </p:spTree>
    <p:extLst>
      <p:ext uri="{BB962C8B-B14F-4D97-AF65-F5344CB8AC3E}">
        <p14:creationId xmlns:p14="http://schemas.microsoft.com/office/powerpoint/2010/main" val="4085053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r>
              <a:rPr lang="en-US" dirty="0"/>
              <a:t>There are lots of ways to give and serve the Body. As you’ve heard me say… God calls us to give of our time, our talents (our gifts and skills), and our treasure (i.e., sharing our financial resources) for the ministry of the church—to bless those who are a part of our family as well as those who are within our sphere of influence beyond our walls. How is God calling you to give and serve? No matter how large or small you think the gift is, it’s vital to the life of the church.</a:t>
            </a:r>
          </a:p>
          <a:p>
            <a:endParaRPr lang="en-US" dirty="0"/>
          </a:p>
          <a:p>
            <a:r>
              <a:rPr lang="en-US" dirty="0"/>
              <a:t>Again, listen to what Paul wrote, this time to the church in Corinth: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E8BC7D72-021B-644F-A5C6-3F78D0F42834}" type="slidenum">
              <a:rPr lang="en-US" smtClean="0"/>
              <a:t>12</a:t>
            </a:fld>
            <a:endParaRPr lang="en-US"/>
          </a:p>
        </p:txBody>
      </p:sp>
    </p:spTree>
    <p:extLst>
      <p:ext uri="{BB962C8B-B14F-4D97-AF65-F5344CB8AC3E}">
        <p14:creationId xmlns:p14="http://schemas.microsoft.com/office/powerpoint/2010/main" val="192775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Verse 12…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13</a:t>
            </a:fld>
            <a:endParaRPr lang="en-US"/>
          </a:p>
        </p:txBody>
      </p:sp>
    </p:spTree>
    <p:extLst>
      <p:ext uri="{BB962C8B-B14F-4D97-AF65-F5344CB8AC3E}">
        <p14:creationId xmlns:p14="http://schemas.microsoft.com/office/powerpoint/2010/main" val="350209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PASSAGE]</a:t>
            </a:r>
          </a:p>
          <a:p>
            <a:endParaRPr lang="en-US" dirty="0"/>
          </a:p>
          <a:p>
            <a:r>
              <a:rPr lang="en-US" dirty="0"/>
              <a:t>I’ve talked to several people recently who have expressed a desire to serve here at Grantham:</a:t>
            </a:r>
          </a:p>
          <a:p>
            <a:r>
              <a:rPr lang="en-US" dirty="0"/>
              <a:t>“I like to teach. I’m interested in teaching a learning community in the fall.”</a:t>
            </a:r>
          </a:p>
          <a:p>
            <a:r>
              <a:rPr lang="en-US" dirty="0"/>
              <a:t>“Pastor David, I’m listening for how God wants me to use my gifts at Grantham. What might be some avenues I can do that?”</a:t>
            </a:r>
          </a:p>
          <a:p>
            <a:r>
              <a:rPr lang="en-US" dirty="0"/>
              <a:t>“I want to help. What can I do? Is there some way I can volunteer here at the church?”</a:t>
            </a:r>
          </a:p>
          <a:p>
            <a:endParaRPr lang="en-US" dirty="0"/>
          </a:p>
          <a:p>
            <a:r>
              <a:rPr lang="en-US" dirty="0"/>
              <a:t>Friends, as Jesus said, it is more blessed to give than to receive. That’s because it’s in self-giving, sacrifice, and service that we: (1) discover the healing power in living for others and not ourselves; and (2) that collectively through the work of the church we can do far more together than we can living scattered lives. Teamwork makes the dream work. That is why we give. And that’s why it must be a part of our rhythm: Gather-Grow-Give and lastly…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14</a:t>
            </a:fld>
            <a:endParaRPr lang="en-US"/>
          </a:p>
        </p:txBody>
      </p:sp>
    </p:spTree>
    <p:extLst>
      <p:ext uri="{BB962C8B-B14F-4D97-AF65-F5344CB8AC3E}">
        <p14:creationId xmlns:p14="http://schemas.microsoft.com/office/powerpoint/2010/main" val="183375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r>
              <a:rPr lang="en-US" dirty="0"/>
              <a:t>We do all of this… we gather, grow, and give… not just so we can have a nice Grantham church family, but so that we can </a:t>
            </a:r>
            <a:r>
              <a:rPr lang="en-US" i="1" dirty="0"/>
              <a:t>go</a:t>
            </a:r>
            <a:r>
              <a:rPr lang="en-US" dirty="0"/>
              <a:t> with Jesus into the world, so that others might know the hope of the gospel and the salvation that Christ offers a lost world.</a:t>
            </a:r>
          </a:p>
          <a:p>
            <a:endParaRPr lang="en-US" dirty="0"/>
          </a:p>
          <a:p>
            <a:r>
              <a:rPr lang="en-US" dirty="0"/>
              <a:t>Remember what Jesus said…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15</a:t>
            </a:fld>
            <a:endParaRPr lang="en-US"/>
          </a:p>
        </p:txBody>
      </p:sp>
    </p:spTree>
    <p:extLst>
      <p:ext uri="{BB962C8B-B14F-4D97-AF65-F5344CB8AC3E}">
        <p14:creationId xmlns:p14="http://schemas.microsoft.com/office/powerpoint/2010/main" val="2113520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PASSAGE]</a:t>
            </a:r>
          </a:p>
          <a:p>
            <a:r>
              <a:rPr lang="en-US" dirty="0"/>
              <a:t>v.19 – “as you are going” into the world</a:t>
            </a:r>
          </a:p>
          <a:p>
            <a:endParaRPr lang="en-US" dirty="0"/>
          </a:p>
          <a:p>
            <a:r>
              <a:rPr lang="en-US" dirty="0"/>
              <a:t>We gather and go… to be a “missional” church that sees herself sent by Christ to live out our faith in the world.</a:t>
            </a:r>
          </a:p>
          <a:p>
            <a:endParaRPr lang="en-US" dirty="0"/>
          </a:p>
          <a:p>
            <a:r>
              <a:rPr lang="en-US" dirty="0"/>
              <a:t>It can be summarized it this way…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16</a:t>
            </a:fld>
            <a:endParaRPr lang="en-US"/>
          </a:p>
        </p:txBody>
      </p:sp>
    </p:spTree>
    <p:extLst>
      <p:ext uri="{BB962C8B-B14F-4D97-AF65-F5344CB8AC3E}">
        <p14:creationId xmlns:p14="http://schemas.microsoft.com/office/powerpoint/2010/main" val="189768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pPr marL="171450" indent="-171450">
              <a:buFont typeface="Arial" panose="020B0604020202020204" pitchFamily="34" charset="0"/>
              <a:buChar char="•"/>
            </a:pPr>
            <a:r>
              <a:rPr lang="en-US" dirty="0"/>
              <a:t>Do you see the church this way? </a:t>
            </a:r>
          </a:p>
          <a:p>
            <a:pPr marL="171450" indent="-171450">
              <a:buFont typeface="Arial" panose="020B0604020202020204" pitchFamily="34" charset="0"/>
              <a:buChar char="•"/>
            </a:pPr>
            <a:r>
              <a:rPr lang="en-US" dirty="0"/>
              <a:t>Do you see that what we’re doing at Grantham is ultimately for those outside of our fellowship who don’t know Jesus?</a:t>
            </a:r>
          </a:p>
          <a:p>
            <a:pPr marL="171450" indent="-171450">
              <a:buFont typeface="Arial" panose="020B0604020202020204" pitchFamily="34" charset="0"/>
              <a:buChar char="•"/>
            </a:pPr>
            <a:r>
              <a:rPr lang="en-US" dirty="0"/>
              <a:t>Do you see your job, your neighborhood, your hobbies, and your trip to the store as an opportunity to live out the gospel?</a:t>
            </a:r>
          </a:p>
          <a:p>
            <a:pPr marL="171450" indent="-171450">
              <a:buFont typeface="Arial" panose="020B0604020202020204" pitchFamily="34" charset="0"/>
              <a:buChar char="•"/>
            </a:pPr>
            <a:r>
              <a:rPr lang="en-US" dirty="0"/>
              <a:t>As Teresa of Avila said, Christ has no body now but yours. No hands and no feet now but yours.</a:t>
            </a:r>
          </a:p>
          <a:p>
            <a:endParaRPr lang="en-US" dirty="0"/>
          </a:p>
          <a:p>
            <a:r>
              <a:rPr lang="en-US" dirty="0"/>
              <a:t>Robert Webber said it this way…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17</a:t>
            </a:fld>
            <a:endParaRPr lang="en-US"/>
          </a:p>
        </p:txBody>
      </p:sp>
    </p:spTree>
    <p:extLst>
      <p:ext uri="{BB962C8B-B14F-4D97-AF65-F5344CB8AC3E}">
        <p14:creationId xmlns:p14="http://schemas.microsoft.com/office/powerpoint/2010/main" val="231098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Finally, here are some questions for reflection and response:</a:t>
            </a:r>
          </a:p>
        </p:txBody>
      </p:sp>
      <p:sp>
        <p:nvSpPr>
          <p:cNvPr id="4" name="Slide Number Placeholder 3"/>
          <p:cNvSpPr>
            <a:spLocks noGrp="1"/>
          </p:cNvSpPr>
          <p:nvPr>
            <p:ph type="sldNum" sz="quarter" idx="5"/>
          </p:nvPr>
        </p:nvSpPr>
        <p:spPr/>
        <p:txBody>
          <a:bodyPr/>
          <a:lstStyle/>
          <a:p>
            <a:fld id="{E8BC7D72-021B-644F-A5C6-3F78D0F42834}" type="slidenum">
              <a:rPr lang="en-US" smtClean="0"/>
              <a:t>18</a:t>
            </a:fld>
            <a:endParaRPr lang="en-US"/>
          </a:p>
        </p:txBody>
      </p:sp>
    </p:spTree>
    <p:extLst>
      <p:ext uri="{BB962C8B-B14F-4D97-AF65-F5344CB8AC3E}">
        <p14:creationId xmlns:p14="http://schemas.microsoft.com/office/powerpoint/2010/main" val="250115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QUESTIONS &amp; COMMENT ON EACH]</a:t>
            </a:r>
          </a:p>
          <a:p>
            <a:endParaRPr lang="en-US" dirty="0"/>
          </a:p>
          <a:p>
            <a:r>
              <a:rPr lang="en-US" dirty="0"/>
              <a:t>[CLOSING WORDS &amp; PRAYER]</a:t>
            </a:r>
          </a:p>
        </p:txBody>
      </p:sp>
      <p:sp>
        <p:nvSpPr>
          <p:cNvPr id="4" name="Slide Number Placeholder 3"/>
          <p:cNvSpPr>
            <a:spLocks noGrp="1"/>
          </p:cNvSpPr>
          <p:nvPr>
            <p:ph type="sldNum" sz="quarter" idx="5"/>
          </p:nvPr>
        </p:nvSpPr>
        <p:spPr/>
        <p:txBody>
          <a:bodyPr/>
          <a:lstStyle/>
          <a:p>
            <a:fld id="{E8BC7D72-021B-644F-A5C6-3F78D0F42834}" type="slidenum">
              <a:rPr lang="en-US" smtClean="0"/>
              <a:t>22</a:t>
            </a:fld>
            <a:endParaRPr lang="en-US"/>
          </a:p>
        </p:txBody>
      </p:sp>
    </p:spTree>
    <p:extLst>
      <p:ext uri="{BB962C8B-B14F-4D97-AF65-F5344CB8AC3E}">
        <p14:creationId xmlns:p14="http://schemas.microsoft.com/office/powerpoint/2010/main" val="245292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RAISED GARDEN]</a:t>
            </a:r>
          </a:p>
          <a:p>
            <a:endParaRPr lang="en-US" dirty="0"/>
          </a:p>
          <a:p>
            <a:r>
              <a:rPr lang="en-US" dirty="0"/>
              <a:t>And so thinking through the steps and the rhythm to carrying out the task is helpful. That’s why I’d like us to do that today with the steps (or the circular rhythm and routine) of the church—God’s garden, if you will.</a:t>
            </a:r>
          </a:p>
          <a:p>
            <a:endParaRPr lang="en-US" dirty="0"/>
          </a:p>
          <a:p>
            <a:r>
              <a:rPr lang="en-US" dirty="0"/>
              <a:t>Again, we can sum it up this way…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2</a:t>
            </a:fld>
            <a:endParaRPr lang="en-US"/>
          </a:p>
        </p:txBody>
      </p:sp>
    </p:spTree>
    <p:extLst>
      <p:ext uri="{BB962C8B-B14F-4D97-AF65-F5344CB8AC3E}">
        <p14:creationId xmlns:p14="http://schemas.microsoft.com/office/powerpoint/2010/main" val="2484894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C7D72-021B-644F-A5C6-3F78D0F42834}" type="slidenum">
              <a:rPr lang="en-US" smtClean="0"/>
              <a:t>23</a:t>
            </a:fld>
            <a:endParaRPr lang="en-US"/>
          </a:p>
        </p:txBody>
      </p:sp>
    </p:spTree>
    <p:extLst>
      <p:ext uri="{BB962C8B-B14F-4D97-AF65-F5344CB8AC3E}">
        <p14:creationId xmlns:p14="http://schemas.microsoft.com/office/powerpoint/2010/main" val="103112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briefly at each one of these and listen for how the Spirit is inviting us to live into this rhythm at Grantham.</a:t>
            </a:r>
          </a:p>
          <a:p>
            <a:endParaRPr lang="en-US" dirty="0"/>
          </a:p>
          <a:p>
            <a:r>
              <a:rPr lang="en-US" dirty="0"/>
              <a:t>So, let’s start with Gather.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3</a:t>
            </a:fld>
            <a:endParaRPr lang="en-US"/>
          </a:p>
        </p:txBody>
      </p:sp>
    </p:spTree>
    <p:extLst>
      <p:ext uri="{BB962C8B-B14F-4D97-AF65-F5344CB8AC3E}">
        <p14:creationId xmlns:p14="http://schemas.microsoft.com/office/powerpoint/2010/main" val="276668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for community (last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Peter 2:4-5 – we are like “living stones” being built into a spiritual house</a:t>
            </a:r>
          </a:p>
          <a:p>
            <a:pPr marL="171450" indent="-171450">
              <a:buFont typeface="Arial" panose="020B0604020202020204" pitchFamily="34" charset="0"/>
              <a:buChar char="•"/>
            </a:pPr>
            <a:r>
              <a:rPr lang="en-US" dirty="0"/>
              <a:t>Jesus was religious and committed to gathering</a:t>
            </a:r>
          </a:p>
          <a:p>
            <a:pPr marL="171450" indent="-171450">
              <a:buFont typeface="Arial" panose="020B0604020202020204" pitchFamily="34" charset="0"/>
              <a:buChar char="•"/>
            </a:pPr>
            <a:r>
              <a:rPr lang="en-US" dirty="0"/>
              <a:t>And he taught his disciples to do the same</a:t>
            </a:r>
          </a:p>
          <a:p>
            <a:pPr marL="171450" indent="-171450">
              <a:buFont typeface="Arial" panose="020B0604020202020204" pitchFamily="34" charset="0"/>
              <a:buChar char="•"/>
            </a:pPr>
            <a:r>
              <a:rPr lang="en-US" dirty="0"/>
              <a:t>In Acts 2 we read about how the church gathered </a:t>
            </a:r>
            <a:r>
              <a:rPr lang="en-US" i="1" dirty="0"/>
              <a:t>daily</a:t>
            </a:r>
            <a:r>
              <a:rPr lang="en-US" dirty="0"/>
              <a:t> and shared life together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Gathering is critical. That is why the author of Hebrews said this…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4</a:t>
            </a:fld>
            <a:endParaRPr lang="en-US"/>
          </a:p>
        </p:txBody>
      </p:sp>
    </p:spTree>
    <p:extLst>
      <p:ext uri="{BB962C8B-B14F-4D97-AF65-F5344CB8AC3E}">
        <p14:creationId xmlns:p14="http://schemas.microsoft.com/office/powerpoint/2010/main" val="4283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What is the purpose of gathering? To inspire and encourage discipleship.</a:t>
            </a:r>
          </a:p>
          <a:p>
            <a:pPr marL="171450" indent="-171450">
              <a:buFont typeface="Arial" panose="020B0604020202020204" pitchFamily="34" charset="0"/>
              <a:buChar char="•"/>
            </a:pPr>
            <a:r>
              <a:rPr lang="en-US" dirty="0"/>
              <a:t>Now why might disciples ”forget” or “give up” (NIV) meeting together? Could be lots of reasons.</a:t>
            </a:r>
          </a:p>
          <a:p>
            <a:pPr marL="171450" indent="-171450">
              <a:buFont typeface="Arial" panose="020B0604020202020204" pitchFamily="34" charset="0"/>
              <a:buChar char="•"/>
            </a:pPr>
            <a:r>
              <a:rPr lang="en-US" dirty="0"/>
              <a:t>Folks, we have an enemy that seeks to scatter us and keep us from gathering. </a:t>
            </a:r>
            <a:r>
              <a:rPr lang="en-US" sz="1200" b="0" i="0" u="none" strike="noStrike" kern="1200" dirty="0">
                <a:solidFill>
                  <a:schemeClr val="tx1"/>
                </a:solidFill>
                <a:effectLst/>
                <a:latin typeface="+mn-lt"/>
                <a:ea typeface="+mn-ea"/>
                <a:cs typeface="+mn-cs"/>
              </a:rPr>
              <a:t>Did you know that the name </a:t>
            </a:r>
            <a:r>
              <a:rPr lang="en-US" sz="1200" b="0" i="1" u="none" strike="noStrike" kern="1200" dirty="0">
                <a:solidFill>
                  <a:schemeClr val="tx1"/>
                </a:solidFill>
                <a:effectLst/>
                <a:latin typeface="+mn-lt"/>
                <a:ea typeface="+mn-ea"/>
                <a:cs typeface="+mn-cs"/>
              </a:rPr>
              <a:t>diablos </a:t>
            </a:r>
            <a:r>
              <a:rPr lang="en-US" sz="1200" b="0" i="0" u="none" strike="noStrike" kern="1200" dirty="0">
                <a:solidFill>
                  <a:schemeClr val="tx1"/>
                </a:solidFill>
                <a:effectLst/>
                <a:latin typeface="+mn-lt"/>
                <a:ea typeface="+mn-ea"/>
                <a:cs typeface="+mn-cs"/>
              </a:rPr>
              <a:t>(devil) comes from the root which means “to scatter” abroad? Think about that for a moment.</a:t>
            </a:r>
            <a:endParaRPr lang="en-US" dirty="0"/>
          </a:p>
          <a:p>
            <a:endParaRPr lang="en-US" dirty="0"/>
          </a:p>
          <a:p>
            <a:r>
              <a:rPr lang="en-US" dirty="0"/>
              <a:t>As we saw last week, here is what gathering looks like…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5</a:t>
            </a:fld>
            <a:endParaRPr lang="en-US"/>
          </a:p>
        </p:txBody>
      </p:sp>
    </p:spTree>
    <p:extLst>
      <p:ext uri="{BB962C8B-B14F-4D97-AF65-F5344CB8AC3E}">
        <p14:creationId xmlns:p14="http://schemas.microsoft.com/office/powerpoint/2010/main" val="209597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We’re called to ”work the spaces” of the church because they’re all different.</a:t>
            </a:r>
          </a:p>
          <a:p>
            <a:pPr marL="171450" indent="-171450">
              <a:buFont typeface="Arial" panose="020B0604020202020204" pitchFamily="34" charset="0"/>
              <a:buChar char="•"/>
            </a:pPr>
            <a:r>
              <a:rPr lang="en-US" dirty="0"/>
              <a:t>Also, we gather in these spaces with other believers in </a:t>
            </a:r>
            <a:r>
              <a:rPr lang="en-US" i="1" dirty="0"/>
              <a:t>and </a:t>
            </a:r>
            <a:r>
              <a:rPr lang="en-US" dirty="0"/>
              <a:t>outside the building.</a:t>
            </a:r>
          </a:p>
          <a:p>
            <a:endParaRPr lang="en-US" dirty="0"/>
          </a:p>
          <a:p>
            <a:r>
              <a:rPr lang="en-US" dirty="0"/>
              <a:t>What happens when we gather and work the spaces? Why do we do this? To grow…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6</a:t>
            </a:fld>
            <a:endParaRPr lang="en-US"/>
          </a:p>
        </p:txBody>
      </p:sp>
    </p:spTree>
    <p:extLst>
      <p:ext uri="{BB962C8B-B14F-4D97-AF65-F5344CB8AC3E}">
        <p14:creationId xmlns:p14="http://schemas.microsoft.com/office/powerpoint/2010/main" val="51591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disciples, we are called to grow in Christ (our knowledge and our living), so that we can become like him. In Colossians 2:19, Paul said that individual disciples make up the members of a local church, and that we are all like parts of a human body. We are all </a:t>
            </a:r>
            <a:r>
              <a:rPr lang="en-US" sz="1200" b="0" i="0" u="none" strike="noStrike" kern="1200" dirty="0">
                <a:solidFill>
                  <a:schemeClr val="tx1"/>
                </a:solidFill>
                <a:effectLst/>
                <a:latin typeface="+mn-lt"/>
                <a:ea typeface="+mn-ea"/>
                <a:cs typeface="+mn-cs"/>
              </a:rPr>
              <a:t>connected with the head who is Christ. And he says, ”from whom the whole body, supported and held together by its joints and ligaments, grows as God causes it to grow.”</a:t>
            </a:r>
            <a:endParaRPr lang="en-US" dirty="0"/>
          </a:p>
          <a:p>
            <a:endParaRPr lang="en-US" dirty="0"/>
          </a:p>
          <a:p>
            <a:r>
              <a:rPr lang="en-US" dirty="0"/>
              <a:t>So, ultimately, the Spirit is the one who is responsible for the growth that occurs, </a:t>
            </a:r>
            <a:r>
              <a:rPr lang="en-US" i="1" dirty="0"/>
              <a:t>but</a:t>
            </a:r>
            <a:r>
              <a:rPr lang="en-US" dirty="0"/>
              <a:t> we are certainly called to participate in that spiritual growth as we set up the proper conditions for that growth to happen. Remember, there is an order to these things… like growing a garden or (to use Paul’s metaphor) how a body functions. Listen to what the apostle Paul said in Ephesians 4:11-16.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7</a:t>
            </a:fld>
            <a:endParaRPr lang="en-US"/>
          </a:p>
        </p:txBody>
      </p:sp>
    </p:spTree>
    <p:extLst>
      <p:ext uri="{BB962C8B-B14F-4D97-AF65-F5344CB8AC3E}">
        <p14:creationId xmlns:p14="http://schemas.microsoft.com/office/powerpoint/2010/main" val="171183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PASSAGE]</a:t>
            </a:r>
          </a:p>
          <a:p>
            <a:endParaRPr lang="en-US" dirty="0"/>
          </a:p>
          <a:p>
            <a:r>
              <a:rPr lang="en-US" dirty="0"/>
              <a:t>Things to notice about this passage:</a:t>
            </a:r>
          </a:p>
          <a:p>
            <a:pPr marL="228600" indent="-228600">
              <a:buAutoNum type="arabicPeriod"/>
            </a:pPr>
            <a:r>
              <a:rPr lang="en-US" dirty="0"/>
              <a:t>The leaders don’t do all of the ministry; their primary task is to equip and empower the church to do ministry.</a:t>
            </a:r>
          </a:p>
          <a:p>
            <a:pPr marL="228600" indent="-228600">
              <a:buAutoNum type="arabicPeriod"/>
            </a:pPr>
            <a:r>
              <a:rPr lang="en-US" dirty="0"/>
              <a:t>The goal is for each individual disciple to reach his/her fullest potential, so that the congregation does the same.</a:t>
            </a:r>
          </a:p>
          <a:p>
            <a:endParaRPr lang="en-US" dirty="0"/>
          </a:p>
          <a:p>
            <a:r>
              <a:rPr lang="en-US" dirty="0"/>
              <a:t>Verse 14…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8</a:t>
            </a:fld>
            <a:endParaRPr lang="en-US"/>
          </a:p>
        </p:txBody>
      </p:sp>
    </p:spTree>
    <p:extLst>
      <p:ext uri="{BB962C8B-B14F-4D97-AF65-F5344CB8AC3E}">
        <p14:creationId xmlns:p14="http://schemas.microsoft.com/office/powerpoint/2010/main" val="148345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Verse 15… [NEXT SLIDE]</a:t>
            </a:r>
          </a:p>
        </p:txBody>
      </p:sp>
      <p:sp>
        <p:nvSpPr>
          <p:cNvPr id="4" name="Slide Number Placeholder 3"/>
          <p:cNvSpPr>
            <a:spLocks noGrp="1"/>
          </p:cNvSpPr>
          <p:nvPr>
            <p:ph type="sldNum" sz="quarter" idx="5"/>
          </p:nvPr>
        </p:nvSpPr>
        <p:spPr/>
        <p:txBody>
          <a:bodyPr/>
          <a:lstStyle/>
          <a:p>
            <a:fld id="{E8BC7D72-021B-644F-A5C6-3F78D0F42834}" type="slidenum">
              <a:rPr lang="en-US" smtClean="0"/>
              <a:t>9</a:t>
            </a:fld>
            <a:endParaRPr lang="en-US"/>
          </a:p>
        </p:txBody>
      </p:sp>
    </p:spTree>
    <p:extLst>
      <p:ext uri="{BB962C8B-B14F-4D97-AF65-F5344CB8AC3E}">
        <p14:creationId xmlns:p14="http://schemas.microsoft.com/office/powerpoint/2010/main" val="47223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E32E-1823-4148-9D26-5968249F0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D0E297-550C-3547-B734-D36E8FF4E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6EF4F-A790-0B41-8B04-260A82963081}"/>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A8CB1739-EFE2-6A49-B982-51EB011DF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E34F7-5B15-0F42-B524-1F09A0C2B8AE}"/>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313791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A00B-E01E-EA4C-B890-E7FF43D3A4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7C0C27-8470-444D-8857-BCEDABD234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5B92F-36E5-2A45-AAF8-DDDE3EBB6BC1}"/>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21BD1DF7-3FBD-0949-A4CE-27BFCD213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2E726-AB22-DB4C-A69F-9754DED9CA57}"/>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32711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87D14-4DCB-CB42-90C6-DF1160908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DE109-BD77-B44F-B8C9-5A34D40755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5E98-5C87-8F40-8964-6BD0EA75E2FC}"/>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7CF5CFD7-5459-5F46-99C6-93E2E4253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820FA-3723-CF46-BC1C-823417D5D9A1}"/>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86239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8FC9-43D2-124E-98B6-3A5E38D96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C195F-DB87-DE4C-BCA3-1905D1398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783AB-C282-234C-B005-5A1F00A3A204}"/>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BE9ADF3B-6DBA-6E4C-BB21-45A361D15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82784-D9BB-A242-B0C2-6F54EC9D73AE}"/>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54214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6E77-0568-FE43-A9E8-D5DD54CF4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9B2283-0258-9045-9B2B-ADA1151E45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FFDB5-A448-3845-A48E-2E516838DE54}"/>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BB67CE9E-44A6-A84E-B2FF-569DAF30C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C778E-EC9B-444C-ADD4-1783141D2AF5}"/>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11195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06B9-45FF-9742-9309-D7417613A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95D79-76A6-5644-938A-AD6D87FA5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C1E5D-8B44-F443-B078-6AB50C07C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64741-C880-294E-B19C-E409D2C41D98}"/>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6" name="Footer Placeholder 5">
            <a:extLst>
              <a:ext uri="{FF2B5EF4-FFF2-40B4-BE49-F238E27FC236}">
                <a16:creationId xmlns:a16="http://schemas.microsoft.com/office/drawing/2014/main" id="{AB0C35F0-2021-9540-9F05-DF4344B75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394AA-4F8E-FD41-8B3F-914A12EAD5B4}"/>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402931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A013-6EA9-7746-A586-D44DD15EFC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994EDB-F823-E047-8A76-DA1C2864F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1EC02E-25D7-8B4A-B9A3-525F53DA2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A59643-CF5A-C04D-8D85-D558E5E6B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CD97BD-4B30-2F47-90EF-92BB69B0F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0B0EA3-2C43-4F4A-AB73-E5FAC37B1A54}"/>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8" name="Footer Placeholder 7">
            <a:extLst>
              <a:ext uri="{FF2B5EF4-FFF2-40B4-BE49-F238E27FC236}">
                <a16:creationId xmlns:a16="http://schemas.microsoft.com/office/drawing/2014/main" id="{BED80BFB-F82A-E94B-81C2-B6BCAB9A5C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6D101-BC8E-464B-9AE6-F751C21BCA58}"/>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188933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34D4-7386-F44C-8A25-EF2323A96D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BAA925-B49E-4841-9F54-08C74A98F7D8}"/>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4" name="Footer Placeholder 3">
            <a:extLst>
              <a:ext uri="{FF2B5EF4-FFF2-40B4-BE49-F238E27FC236}">
                <a16:creationId xmlns:a16="http://schemas.microsoft.com/office/drawing/2014/main" id="{535CFB03-D3C2-D047-B0DB-5055932124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6945E6-9A8C-7A40-85B3-6B7B55F5360E}"/>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332513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63611-9423-0746-847B-1DDA68CCD493}"/>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3" name="Footer Placeholder 2">
            <a:extLst>
              <a:ext uri="{FF2B5EF4-FFF2-40B4-BE49-F238E27FC236}">
                <a16:creationId xmlns:a16="http://schemas.microsoft.com/office/drawing/2014/main" id="{771E016A-83C4-7043-9E65-450251AFFE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7897E9-34AB-284B-B88E-8B878E01FBBC}"/>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256272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78D96-FC46-2B44-B29F-4DB639BE3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EFAE6-CA15-6A4C-BE33-EBAB96564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051EAA-4EB3-A34A-901B-17DA35FC4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7280-B8E9-0C4C-ADC2-2F5A91208073}"/>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6" name="Footer Placeholder 5">
            <a:extLst>
              <a:ext uri="{FF2B5EF4-FFF2-40B4-BE49-F238E27FC236}">
                <a16:creationId xmlns:a16="http://schemas.microsoft.com/office/drawing/2014/main" id="{39F19B3B-6C06-1B4A-9C53-1A587A779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B0222-AA1F-5044-A812-B63F1C10D90D}"/>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1650453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9C95-4055-9743-AB20-FEE47F177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BF409-817B-1D42-BFCA-824059178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D4DC1-767F-D24F-B6B3-6B2896C1F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4FEF1-F38C-5E41-9A3F-CB2818357119}"/>
              </a:ext>
            </a:extLst>
          </p:cNvPr>
          <p:cNvSpPr>
            <a:spLocks noGrp="1"/>
          </p:cNvSpPr>
          <p:nvPr>
            <p:ph type="dt" sz="half" idx="10"/>
          </p:nvPr>
        </p:nvSpPr>
        <p:spPr/>
        <p:txBody>
          <a:bodyPr/>
          <a:lstStyle/>
          <a:p>
            <a:fld id="{CEAE0D57-68D9-B648-B671-487986B7C42A}" type="datetimeFigureOut">
              <a:rPr lang="en-US" smtClean="0"/>
              <a:t>6/17/21</a:t>
            </a:fld>
            <a:endParaRPr lang="en-US"/>
          </a:p>
        </p:txBody>
      </p:sp>
      <p:sp>
        <p:nvSpPr>
          <p:cNvPr id="6" name="Footer Placeholder 5">
            <a:extLst>
              <a:ext uri="{FF2B5EF4-FFF2-40B4-BE49-F238E27FC236}">
                <a16:creationId xmlns:a16="http://schemas.microsoft.com/office/drawing/2014/main" id="{EFCA8787-FE15-FE40-9743-F847078C51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C0078-AD15-7749-B2E1-AD26496B22DF}"/>
              </a:ext>
            </a:extLst>
          </p:cNvPr>
          <p:cNvSpPr>
            <a:spLocks noGrp="1"/>
          </p:cNvSpPr>
          <p:nvPr>
            <p:ph type="sldNum" sz="quarter" idx="12"/>
          </p:nvPr>
        </p:nvSpPr>
        <p:spPr/>
        <p:txBody>
          <a:bodyPr/>
          <a:lstStyle/>
          <a:p>
            <a:fld id="{F6584BDE-8E1D-C942-830A-7B7AFFE36019}" type="slidenum">
              <a:rPr lang="en-US" smtClean="0"/>
              <a:t>‹#›</a:t>
            </a:fld>
            <a:endParaRPr lang="en-US"/>
          </a:p>
        </p:txBody>
      </p:sp>
    </p:spTree>
    <p:extLst>
      <p:ext uri="{BB962C8B-B14F-4D97-AF65-F5344CB8AC3E}">
        <p14:creationId xmlns:p14="http://schemas.microsoft.com/office/powerpoint/2010/main" val="247407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01865B-9141-A34D-A953-B08488858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00E5B-F195-E14B-AEF3-DCD4F1339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2CABC-3DF4-A74B-95BF-DCA4FDC8F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E0D57-68D9-B648-B671-487986B7C42A}" type="datetimeFigureOut">
              <a:rPr lang="en-US" smtClean="0"/>
              <a:t>6/17/21</a:t>
            </a:fld>
            <a:endParaRPr lang="en-US"/>
          </a:p>
        </p:txBody>
      </p:sp>
      <p:sp>
        <p:nvSpPr>
          <p:cNvPr id="5" name="Footer Placeholder 4">
            <a:extLst>
              <a:ext uri="{FF2B5EF4-FFF2-40B4-BE49-F238E27FC236}">
                <a16:creationId xmlns:a16="http://schemas.microsoft.com/office/drawing/2014/main" id="{BD6DAE3B-9E42-2640-A69B-E51E86B54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567509-DBB1-C649-B64B-7F1822EEA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84BDE-8E1D-C942-830A-7B7AFFE36019}" type="slidenum">
              <a:rPr lang="en-US" smtClean="0"/>
              <a:t>‹#›</a:t>
            </a:fld>
            <a:endParaRPr lang="en-US"/>
          </a:p>
        </p:txBody>
      </p:sp>
    </p:spTree>
    <p:extLst>
      <p:ext uri="{BB962C8B-B14F-4D97-AF65-F5344CB8AC3E}">
        <p14:creationId xmlns:p14="http://schemas.microsoft.com/office/powerpoint/2010/main" val="13614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0D30A2-FF02-3942-B9C2-707277AE816F}"/>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6650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348393" y="1889633"/>
            <a:ext cx="9441527" cy="3078733"/>
          </a:xfrm>
        </p:spPr>
        <p:txBody>
          <a:bodyPr>
            <a:noAutofit/>
          </a:bodyPr>
          <a:lstStyle/>
          <a:p>
            <a:pPr marL="0" indent="0">
              <a:buNone/>
            </a:pPr>
            <a:r>
              <a:rPr lang="en-US" sz="3600" b="1" baseline="30000" dirty="0">
                <a:solidFill>
                  <a:schemeClr val="bg1"/>
                </a:solidFill>
              </a:rPr>
              <a:t>15 </a:t>
            </a:r>
            <a:r>
              <a:rPr lang="en-US" sz="3600" dirty="0">
                <a:solidFill>
                  <a:schemeClr val="bg1"/>
                </a:solidFill>
              </a:rPr>
              <a:t>Instead, speaking the truth in love, </a:t>
            </a:r>
            <a:r>
              <a:rPr lang="en-US" sz="3600" dirty="0">
                <a:solidFill>
                  <a:srgbClr val="FFFF00"/>
                </a:solidFill>
              </a:rPr>
              <a:t>we will grow </a:t>
            </a:r>
            <a:r>
              <a:rPr lang="en-US" sz="3600" dirty="0">
                <a:solidFill>
                  <a:schemeClr val="bg1"/>
                </a:solidFill>
              </a:rPr>
              <a:t>to become in every respect the mature body of him who is the head, that is, Christ. </a:t>
            </a:r>
            <a:r>
              <a:rPr lang="en-US" sz="3600" b="1" baseline="30000" dirty="0">
                <a:solidFill>
                  <a:schemeClr val="bg1"/>
                </a:solidFill>
              </a:rPr>
              <a:t>16 </a:t>
            </a:r>
            <a:r>
              <a:rPr lang="en-US" sz="3600" dirty="0">
                <a:solidFill>
                  <a:schemeClr val="bg1"/>
                </a:solidFill>
              </a:rPr>
              <a:t>From him </a:t>
            </a:r>
            <a:r>
              <a:rPr lang="en-US" sz="3600" dirty="0">
                <a:solidFill>
                  <a:srgbClr val="FFFF00"/>
                </a:solidFill>
              </a:rPr>
              <a:t>the whole body</a:t>
            </a:r>
            <a:r>
              <a:rPr lang="en-US" sz="3600" dirty="0">
                <a:solidFill>
                  <a:schemeClr val="bg1"/>
                </a:solidFill>
              </a:rPr>
              <a:t>, joined and held together by every supporting ligament, </a:t>
            </a:r>
            <a:r>
              <a:rPr lang="en-US" sz="3600" dirty="0">
                <a:solidFill>
                  <a:srgbClr val="FFFF00"/>
                </a:solidFill>
              </a:rPr>
              <a:t>grows and builds itself up in love, </a:t>
            </a:r>
            <a:r>
              <a:rPr lang="en-US" sz="3600" i="1" dirty="0">
                <a:solidFill>
                  <a:schemeClr val="bg1"/>
                </a:solidFill>
              </a:rPr>
              <a:t>as each part does its work.</a:t>
            </a:r>
            <a:endParaRPr lang="en-US" sz="3600" b="1" i="1" dirty="0">
              <a:solidFill>
                <a:schemeClr val="bg1"/>
              </a:solidFill>
            </a:endParaRPr>
          </a:p>
        </p:txBody>
      </p:sp>
    </p:spTree>
    <p:extLst>
      <p:ext uri="{BB962C8B-B14F-4D97-AF65-F5344CB8AC3E}">
        <p14:creationId xmlns:p14="http://schemas.microsoft.com/office/powerpoint/2010/main" val="37481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ign on a wall&#10;&#10;Description automatically generated with medium confidence">
            <a:extLst>
              <a:ext uri="{FF2B5EF4-FFF2-40B4-BE49-F238E27FC236}">
                <a16:creationId xmlns:a16="http://schemas.microsoft.com/office/drawing/2014/main" id="{55EEF485-A75B-F34C-B491-607E2F34BD0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05375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screen with a logo&#10;&#10;Description automatically generated with low confidence">
            <a:extLst>
              <a:ext uri="{FF2B5EF4-FFF2-40B4-BE49-F238E27FC236}">
                <a16:creationId xmlns:a16="http://schemas.microsoft.com/office/drawing/2014/main" id="{512C216B-CBCD-DE42-9665-C0188D4EBA8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31342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499937" y="1736558"/>
            <a:ext cx="9192126" cy="3384883"/>
          </a:xfrm>
        </p:spPr>
        <p:txBody>
          <a:bodyPr>
            <a:noAutofit/>
          </a:bodyPr>
          <a:lstStyle/>
          <a:p>
            <a:pPr marL="0" indent="0">
              <a:buNone/>
            </a:pPr>
            <a:r>
              <a:rPr lang="en-US" sz="3600" b="1" dirty="0">
                <a:solidFill>
                  <a:schemeClr val="bg1"/>
                </a:solidFill>
              </a:rPr>
              <a:t>Paul, 1 Corinthians 12:4-6, 12-14 NIV </a:t>
            </a:r>
          </a:p>
          <a:p>
            <a:pPr marL="0" indent="0">
              <a:buNone/>
            </a:pPr>
            <a:r>
              <a:rPr lang="en-US" sz="3600" b="1" baseline="30000" dirty="0">
                <a:solidFill>
                  <a:schemeClr val="bg1"/>
                </a:solidFill>
              </a:rPr>
              <a:t>4 </a:t>
            </a:r>
            <a:r>
              <a:rPr lang="en-US" sz="3600" dirty="0">
                <a:solidFill>
                  <a:schemeClr val="bg1"/>
                </a:solidFill>
              </a:rPr>
              <a:t>There are </a:t>
            </a:r>
            <a:r>
              <a:rPr lang="en-US" sz="3600" dirty="0">
                <a:solidFill>
                  <a:srgbClr val="FFFF00"/>
                </a:solidFill>
              </a:rPr>
              <a:t>different kinds of gifts</a:t>
            </a:r>
            <a:r>
              <a:rPr lang="en-US" sz="3600" dirty="0">
                <a:solidFill>
                  <a:schemeClr val="bg1"/>
                </a:solidFill>
              </a:rPr>
              <a:t>, but the same Spirit distributes them. </a:t>
            </a:r>
            <a:r>
              <a:rPr lang="en-US" sz="3600" b="1" baseline="30000" dirty="0">
                <a:solidFill>
                  <a:schemeClr val="bg1"/>
                </a:solidFill>
              </a:rPr>
              <a:t>5 </a:t>
            </a:r>
            <a:r>
              <a:rPr lang="en-US" sz="3600" dirty="0">
                <a:solidFill>
                  <a:schemeClr val="bg1"/>
                </a:solidFill>
              </a:rPr>
              <a:t>There are </a:t>
            </a:r>
            <a:r>
              <a:rPr lang="en-US" sz="3600" dirty="0">
                <a:solidFill>
                  <a:srgbClr val="FFFF00"/>
                </a:solidFill>
              </a:rPr>
              <a:t>different kinds of service</a:t>
            </a:r>
            <a:r>
              <a:rPr lang="en-US" sz="3600" dirty="0">
                <a:solidFill>
                  <a:schemeClr val="bg1"/>
                </a:solidFill>
              </a:rPr>
              <a:t>, but the same Lord. </a:t>
            </a:r>
            <a:r>
              <a:rPr lang="en-US" sz="3600" b="1" baseline="30000" dirty="0">
                <a:solidFill>
                  <a:schemeClr val="bg1"/>
                </a:solidFill>
              </a:rPr>
              <a:t>6 </a:t>
            </a:r>
            <a:r>
              <a:rPr lang="en-US" sz="3600" dirty="0">
                <a:solidFill>
                  <a:schemeClr val="bg1"/>
                </a:solidFill>
              </a:rPr>
              <a:t>There are </a:t>
            </a:r>
            <a:r>
              <a:rPr lang="en-US" sz="3600" dirty="0">
                <a:solidFill>
                  <a:srgbClr val="FFFF00"/>
                </a:solidFill>
              </a:rPr>
              <a:t>different kinds of working</a:t>
            </a:r>
            <a:r>
              <a:rPr lang="en-US" sz="3600" dirty="0">
                <a:solidFill>
                  <a:schemeClr val="bg1"/>
                </a:solidFill>
              </a:rPr>
              <a:t>, but in all of them and in everyone it is the same God at work. </a:t>
            </a:r>
          </a:p>
        </p:txBody>
      </p:sp>
    </p:spTree>
    <p:extLst>
      <p:ext uri="{BB962C8B-B14F-4D97-AF65-F5344CB8AC3E}">
        <p14:creationId xmlns:p14="http://schemas.microsoft.com/office/powerpoint/2010/main" val="1240323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499937" y="1473868"/>
            <a:ext cx="9192126" cy="3910263"/>
          </a:xfrm>
        </p:spPr>
        <p:txBody>
          <a:bodyPr>
            <a:noAutofit/>
          </a:bodyPr>
          <a:lstStyle/>
          <a:p>
            <a:pPr marL="0" indent="0">
              <a:buNone/>
            </a:pPr>
            <a:r>
              <a:rPr lang="en-US" sz="3600" b="1" baseline="30000" dirty="0">
                <a:solidFill>
                  <a:schemeClr val="bg1"/>
                </a:solidFill>
              </a:rPr>
              <a:t>12 </a:t>
            </a:r>
            <a:r>
              <a:rPr lang="en-US" sz="3600" dirty="0">
                <a:solidFill>
                  <a:schemeClr val="bg1"/>
                </a:solidFill>
              </a:rPr>
              <a:t>Just as a body, though one, has many parts, but all its many parts form one body, so it is with Christ. </a:t>
            </a:r>
            <a:r>
              <a:rPr lang="en-US" sz="3600" b="1" baseline="30000" dirty="0">
                <a:solidFill>
                  <a:schemeClr val="bg1"/>
                </a:solidFill>
              </a:rPr>
              <a:t>13 </a:t>
            </a:r>
            <a:r>
              <a:rPr lang="en-US" sz="3600" dirty="0">
                <a:solidFill>
                  <a:schemeClr val="bg1"/>
                </a:solidFill>
              </a:rPr>
              <a:t>For we were </a:t>
            </a:r>
            <a:r>
              <a:rPr lang="en-US" sz="3600" dirty="0">
                <a:solidFill>
                  <a:srgbClr val="FFFF00"/>
                </a:solidFill>
              </a:rPr>
              <a:t>all baptized by</a:t>
            </a:r>
            <a:r>
              <a:rPr lang="en-US" sz="3600" baseline="30000" dirty="0">
                <a:solidFill>
                  <a:srgbClr val="FFFF00"/>
                </a:solidFill>
              </a:rPr>
              <a:t> </a:t>
            </a:r>
            <a:r>
              <a:rPr lang="en-US" sz="3600" dirty="0">
                <a:solidFill>
                  <a:srgbClr val="FFFF00"/>
                </a:solidFill>
              </a:rPr>
              <a:t>one Spirit so as to form one body</a:t>
            </a:r>
            <a:r>
              <a:rPr lang="en-US" sz="3600" dirty="0">
                <a:solidFill>
                  <a:schemeClr val="bg1"/>
                </a:solidFill>
              </a:rPr>
              <a:t>—whether Jews or Gentiles, slave or free—and we were all given the one Spirit to drink. </a:t>
            </a:r>
            <a:r>
              <a:rPr lang="en-US" sz="3600" b="1" baseline="30000" dirty="0">
                <a:solidFill>
                  <a:schemeClr val="bg1"/>
                </a:solidFill>
              </a:rPr>
              <a:t>14 </a:t>
            </a:r>
            <a:r>
              <a:rPr lang="en-US" sz="3600" dirty="0">
                <a:solidFill>
                  <a:schemeClr val="bg1"/>
                </a:solidFill>
              </a:rPr>
              <a:t>Even so the body is not made up of one part but of many.</a:t>
            </a:r>
          </a:p>
        </p:txBody>
      </p:sp>
    </p:spTree>
    <p:extLst>
      <p:ext uri="{BB962C8B-B14F-4D97-AF65-F5344CB8AC3E}">
        <p14:creationId xmlns:p14="http://schemas.microsoft.com/office/powerpoint/2010/main" val="166917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go on a green background&#10;&#10;Description automatically generated with low confidence">
            <a:extLst>
              <a:ext uri="{FF2B5EF4-FFF2-40B4-BE49-F238E27FC236}">
                <a16:creationId xmlns:a16="http://schemas.microsoft.com/office/drawing/2014/main" id="{9B5E6BBC-742D-2948-B06E-3EE09AB5D607}"/>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76852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423737" y="1037723"/>
            <a:ext cx="9344526" cy="4782553"/>
          </a:xfrm>
        </p:spPr>
        <p:txBody>
          <a:bodyPr>
            <a:noAutofit/>
          </a:bodyPr>
          <a:lstStyle/>
          <a:p>
            <a:pPr marL="0" indent="0">
              <a:buNone/>
            </a:pPr>
            <a:r>
              <a:rPr lang="en-US" sz="3600" b="1" dirty="0">
                <a:solidFill>
                  <a:schemeClr val="bg1"/>
                </a:solidFill>
              </a:rPr>
              <a:t>Matthew 28:18-20 NIV</a:t>
            </a:r>
          </a:p>
          <a:p>
            <a:pPr marL="0" indent="0">
              <a:buNone/>
            </a:pPr>
            <a:r>
              <a:rPr lang="en-US" sz="3600" b="1" baseline="30000" dirty="0">
                <a:solidFill>
                  <a:schemeClr val="bg1"/>
                </a:solidFill>
              </a:rPr>
              <a:t>18 </a:t>
            </a:r>
            <a:r>
              <a:rPr lang="en-US" sz="3600" dirty="0">
                <a:solidFill>
                  <a:schemeClr val="bg1"/>
                </a:solidFill>
              </a:rPr>
              <a:t>Then Jesus came to them and said, “All authority in heaven and on earth has been given to me. </a:t>
            </a:r>
            <a:r>
              <a:rPr lang="en-US" sz="3600" b="1" baseline="30000" dirty="0">
                <a:solidFill>
                  <a:schemeClr val="bg1"/>
                </a:solidFill>
              </a:rPr>
              <a:t>19 </a:t>
            </a:r>
            <a:r>
              <a:rPr lang="en-US" sz="3600" dirty="0">
                <a:solidFill>
                  <a:schemeClr val="bg1"/>
                </a:solidFill>
              </a:rPr>
              <a:t>Therefore </a:t>
            </a:r>
            <a:r>
              <a:rPr lang="en-US" sz="3600" dirty="0">
                <a:solidFill>
                  <a:srgbClr val="FFFF00"/>
                </a:solidFill>
              </a:rPr>
              <a:t>go and make disciples</a:t>
            </a:r>
            <a:r>
              <a:rPr lang="en-US" sz="3600" dirty="0">
                <a:solidFill>
                  <a:schemeClr val="bg1"/>
                </a:solidFill>
              </a:rPr>
              <a:t> of all nations, baptizing them in the name of the Father and of the Son and of the Holy Spirit, </a:t>
            </a:r>
            <a:br>
              <a:rPr lang="en-US" sz="3600" dirty="0">
                <a:solidFill>
                  <a:schemeClr val="bg1"/>
                </a:solidFill>
              </a:rPr>
            </a:br>
            <a:r>
              <a:rPr lang="en-US" sz="3600" b="1" baseline="30000" dirty="0">
                <a:solidFill>
                  <a:schemeClr val="bg1"/>
                </a:solidFill>
              </a:rPr>
              <a:t>20 </a:t>
            </a:r>
            <a:r>
              <a:rPr lang="en-US" sz="3600" dirty="0">
                <a:solidFill>
                  <a:schemeClr val="bg1"/>
                </a:solidFill>
              </a:rPr>
              <a:t>and teaching them to obey everything I have commanded you. And surely I am with you always, to the very end of the age.”</a:t>
            </a:r>
          </a:p>
        </p:txBody>
      </p:sp>
    </p:spTree>
    <p:extLst>
      <p:ext uri="{BB962C8B-B14F-4D97-AF65-F5344CB8AC3E}">
        <p14:creationId xmlns:p14="http://schemas.microsoft.com/office/powerpoint/2010/main" val="336359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green&#10;&#10;Description automatically generated">
            <a:extLst>
              <a:ext uri="{FF2B5EF4-FFF2-40B4-BE49-F238E27FC236}">
                <a16:creationId xmlns:a16="http://schemas.microsoft.com/office/drawing/2014/main" id="{E16860CB-6BF0-3845-B510-68E3C524E030}"/>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770590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ext&#10;&#10;Description automatically generated">
            <a:extLst>
              <a:ext uri="{FF2B5EF4-FFF2-40B4-BE49-F238E27FC236}">
                <a16:creationId xmlns:a16="http://schemas.microsoft.com/office/drawing/2014/main" id="{E26E593C-66C9-0B46-9CF4-173C170867F6}"/>
              </a:ext>
            </a:extLst>
          </p:cNvPr>
          <p:cNvPicPr>
            <a:picLocks noChangeAspect="1"/>
          </p:cNvPicPr>
          <p:nvPr/>
        </p:nvPicPr>
        <p:blipFill>
          <a:blip r:embed="rId3"/>
          <a:stretch>
            <a:fillRect/>
          </a:stretch>
        </p:blipFill>
        <p:spPr>
          <a:xfrm>
            <a:off x="480060" y="698913"/>
            <a:ext cx="3425957" cy="5459692"/>
          </a:xfrm>
          <a:prstGeom prst="rect">
            <a:avLst/>
          </a:prstGeom>
        </p:spPr>
      </p:pic>
      <p:sp>
        <p:nvSpPr>
          <p:cNvPr id="3" name="Content Placeholder 2">
            <a:extLst>
              <a:ext uri="{FF2B5EF4-FFF2-40B4-BE49-F238E27FC236}">
                <a16:creationId xmlns:a16="http://schemas.microsoft.com/office/drawing/2014/main" id="{698C4BDD-8668-BD40-ABCD-F2DD01244A1C}"/>
              </a:ext>
            </a:extLst>
          </p:cNvPr>
          <p:cNvSpPr>
            <a:spLocks noGrp="1"/>
          </p:cNvSpPr>
          <p:nvPr>
            <p:ph idx="1"/>
          </p:nvPr>
        </p:nvSpPr>
        <p:spPr>
          <a:xfrm>
            <a:off x="4212346" y="698913"/>
            <a:ext cx="7660106" cy="5138098"/>
          </a:xfrm>
        </p:spPr>
        <p:txBody>
          <a:bodyPr>
            <a:noAutofit/>
          </a:bodyPr>
          <a:lstStyle/>
          <a:p>
            <a:pPr marL="0" indent="0">
              <a:buNone/>
            </a:pPr>
            <a:r>
              <a:rPr lang="en-US" sz="3400" dirty="0">
                <a:latin typeface="+mj-lt"/>
              </a:rPr>
              <a:t>“The church is a kind of continuation of the presence of Jesus in the world. Jesus is not only seated at the right hand of the Father, but is visibly and tangibly present in and to the world through the church. This is an incarnational understanding of the church. It is a unique community of people in the world, a community like no other community because it is the presence of the divine in and to the world.”</a:t>
            </a:r>
          </a:p>
          <a:p>
            <a:pPr marL="0" indent="0">
              <a:buNone/>
            </a:pPr>
            <a:r>
              <a:rPr lang="en-US" sz="3400" b="1" dirty="0"/>
              <a:t>Robert Webber</a:t>
            </a:r>
          </a:p>
        </p:txBody>
      </p:sp>
    </p:spTree>
    <p:extLst>
      <p:ext uri="{BB962C8B-B14F-4D97-AF65-F5344CB8AC3E}">
        <p14:creationId xmlns:p14="http://schemas.microsoft.com/office/powerpoint/2010/main" val="4128440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3DD742C-0986-454F-BFDA-938FE3CE2E3C}"/>
              </a:ext>
            </a:extLst>
          </p:cNvPr>
          <p:cNvPicPr>
            <a:picLocks noChangeAspect="1"/>
          </p:cNvPicPr>
          <p:nvPr/>
        </p:nvPicPr>
        <p:blipFill rotWithShape="1">
          <a:blip r:embed="rId2"/>
          <a:srcRect t="23147" b="227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A6CA0C8-C845-9E4A-BF32-20872DE7176A}"/>
              </a:ext>
            </a:extLst>
          </p:cNvPr>
          <p:cNvSpPr>
            <a:spLocks noGrp="1"/>
          </p:cNvSpPr>
          <p:nvPr>
            <p:ph idx="1"/>
          </p:nvPr>
        </p:nvSpPr>
        <p:spPr>
          <a:xfrm>
            <a:off x="465556" y="3593432"/>
            <a:ext cx="11260887" cy="3264568"/>
          </a:xfrm>
        </p:spPr>
        <p:txBody>
          <a:bodyPr anchor="t">
            <a:normAutofit/>
          </a:bodyPr>
          <a:lstStyle/>
          <a:p>
            <a:pPr marL="0" indent="0">
              <a:buNone/>
            </a:pPr>
            <a:r>
              <a:rPr lang="en-US" sz="3200" b="1" dirty="0"/>
              <a:t>     Questions for reflection and response:</a:t>
            </a:r>
          </a:p>
        </p:txBody>
      </p:sp>
    </p:spTree>
    <p:extLst>
      <p:ext uri="{BB962C8B-B14F-4D97-AF65-F5344CB8AC3E}">
        <p14:creationId xmlns:p14="http://schemas.microsoft.com/office/powerpoint/2010/main" val="3953500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grass, wooden, plant&#10;&#10;Description automatically generated">
            <a:extLst>
              <a:ext uri="{FF2B5EF4-FFF2-40B4-BE49-F238E27FC236}">
                <a16:creationId xmlns:a16="http://schemas.microsoft.com/office/drawing/2014/main" id="{94A68B14-48C9-3D4B-A839-3198EDA21AB7}"/>
              </a:ext>
            </a:extLst>
          </p:cNvPr>
          <p:cNvPicPr>
            <a:picLocks noChangeAspect="1"/>
          </p:cNvPicPr>
          <p:nvPr/>
        </p:nvPicPr>
        <p:blipFill rotWithShape="1">
          <a:blip r:embed="rId3"/>
          <a:srcRect t="7157" r="1" b="19242"/>
          <a:stretch/>
        </p:blipFill>
        <p:spPr>
          <a:xfrm>
            <a:off x="196850" y="173518"/>
            <a:ext cx="11798300" cy="6512763"/>
          </a:xfrm>
          <a:prstGeom prst="rect">
            <a:avLst/>
          </a:prstGeom>
        </p:spPr>
      </p:pic>
    </p:spTree>
    <p:extLst>
      <p:ext uri="{BB962C8B-B14F-4D97-AF65-F5344CB8AC3E}">
        <p14:creationId xmlns:p14="http://schemas.microsoft.com/office/powerpoint/2010/main" val="3414797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3DD742C-0986-454F-BFDA-938FE3CE2E3C}"/>
              </a:ext>
            </a:extLst>
          </p:cNvPr>
          <p:cNvPicPr>
            <a:picLocks noChangeAspect="1"/>
          </p:cNvPicPr>
          <p:nvPr/>
        </p:nvPicPr>
        <p:blipFill rotWithShape="1">
          <a:blip r:embed="rId2"/>
          <a:srcRect t="23147" b="227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A6CA0C8-C845-9E4A-BF32-20872DE7176A}"/>
              </a:ext>
            </a:extLst>
          </p:cNvPr>
          <p:cNvSpPr>
            <a:spLocks noGrp="1"/>
          </p:cNvSpPr>
          <p:nvPr>
            <p:ph idx="1"/>
          </p:nvPr>
        </p:nvSpPr>
        <p:spPr>
          <a:xfrm>
            <a:off x="465556" y="3593432"/>
            <a:ext cx="11260887" cy="3264568"/>
          </a:xfrm>
        </p:spPr>
        <p:txBody>
          <a:bodyPr anchor="t">
            <a:normAutofit/>
          </a:bodyPr>
          <a:lstStyle/>
          <a:p>
            <a:pPr marL="0" indent="0">
              <a:buNone/>
            </a:pPr>
            <a:r>
              <a:rPr lang="en-US" sz="3200" b="1" dirty="0"/>
              <a:t>     Questions for reflection and response:</a:t>
            </a:r>
          </a:p>
          <a:p>
            <a:pPr marL="514350" indent="-514350">
              <a:buFont typeface="+mj-lt"/>
              <a:buAutoNum type="arabicPeriod"/>
            </a:pPr>
            <a:r>
              <a:rPr lang="en-US" sz="3200" dirty="0"/>
              <a:t>Of the four G’s, which of these is the Spirit inviting you to engage and live into more fully, or experience in a new way?</a:t>
            </a:r>
          </a:p>
        </p:txBody>
      </p:sp>
    </p:spTree>
    <p:extLst>
      <p:ext uri="{BB962C8B-B14F-4D97-AF65-F5344CB8AC3E}">
        <p14:creationId xmlns:p14="http://schemas.microsoft.com/office/powerpoint/2010/main" val="4022321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3DD742C-0986-454F-BFDA-938FE3CE2E3C}"/>
              </a:ext>
            </a:extLst>
          </p:cNvPr>
          <p:cNvPicPr>
            <a:picLocks noChangeAspect="1"/>
          </p:cNvPicPr>
          <p:nvPr/>
        </p:nvPicPr>
        <p:blipFill rotWithShape="1">
          <a:blip r:embed="rId2"/>
          <a:srcRect t="23147" b="227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A6CA0C8-C845-9E4A-BF32-20872DE7176A}"/>
              </a:ext>
            </a:extLst>
          </p:cNvPr>
          <p:cNvSpPr>
            <a:spLocks noGrp="1"/>
          </p:cNvSpPr>
          <p:nvPr>
            <p:ph idx="1"/>
          </p:nvPr>
        </p:nvSpPr>
        <p:spPr>
          <a:xfrm>
            <a:off x="465556" y="3593432"/>
            <a:ext cx="11260887" cy="3264568"/>
          </a:xfrm>
        </p:spPr>
        <p:txBody>
          <a:bodyPr anchor="t">
            <a:normAutofit/>
          </a:bodyPr>
          <a:lstStyle/>
          <a:p>
            <a:pPr marL="0" indent="0">
              <a:buNone/>
            </a:pPr>
            <a:r>
              <a:rPr lang="en-US" sz="3200" b="1" dirty="0"/>
              <a:t>     Questions for reflection and response:</a:t>
            </a:r>
          </a:p>
          <a:p>
            <a:pPr marL="514350" indent="-514350">
              <a:buFont typeface="+mj-lt"/>
              <a:buAutoNum type="arabicPeriod"/>
            </a:pPr>
            <a:r>
              <a:rPr lang="en-US" sz="3200" dirty="0"/>
              <a:t>Of the four G’s, which of these is the Spirit inviting you to engage and live into more fully, or experience in a new way?</a:t>
            </a:r>
          </a:p>
          <a:p>
            <a:pPr marL="514350" indent="-514350">
              <a:buFont typeface="+mj-lt"/>
              <a:buAutoNum type="arabicPeriod"/>
            </a:pPr>
            <a:r>
              <a:rPr lang="en-US" sz="3200" dirty="0"/>
              <a:t>What might it look like to respond to the Spirit’s leading from a place of </a:t>
            </a:r>
            <a:r>
              <a:rPr lang="en-US" sz="3200" i="1" dirty="0"/>
              <a:t>gratitude</a:t>
            </a:r>
            <a:r>
              <a:rPr lang="en-US" sz="3200" dirty="0"/>
              <a:t> and </a:t>
            </a:r>
            <a:r>
              <a:rPr lang="en-US" sz="3200" i="1" dirty="0"/>
              <a:t>grace</a:t>
            </a:r>
            <a:r>
              <a:rPr lang="en-US" sz="3200" dirty="0"/>
              <a:t> instead of duty or obligation?</a:t>
            </a:r>
          </a:p>
        </p:txBody>
      </p:sp>
    </p:spTree>
    <p:extLst>
      <p:ext uri="{BB962C8B-B14F-4D97-AF65-F5344CB8AC3E}">
        <p14:creationId xmlns:p14="http://schemas.microsoft.com/office/powerpoint/2010/main" val="2666375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F3DD742C-0986-454F-BFDA-938FE3CE2E3C}"/>
              </a:ext>
            </a:extLst>
          </p:cNvPr>
          <p:cNvPicPr>
            <a:picLocks noChangeAspect="1"/>
          </p:cNvPicPr>
          <p:nvPr/>
        </p:nvPicPr>
        <p:blipFill rotWithShape="1">
          <a:blip r:embed="rId3"/>
          <a:srcRect t="23147" b="227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A6CA0C8-C845-9E4A-BF32-20872DE7176A}"/>
              </a:ext>
            </a:extLst>
          </p:cNvPr>
          <p:cNvSpPr>
            <a:spLocks noGrp="1"/>
          </p:cNvSpPr>
          <p:nvPr>
            <p:ph idx="1"/>
          </p:nvPr>
        </p:nvSpPr>
        <p:spPr>
          <a:xfrm>
            <a:off x="465556" y="3593432"/>
            <a:ext cx="11260887" cy="3264568"/>
          </a:xfrm>
        </p:spPr>
        <p:txBody>
          <a:bodyPr anchor="t">
            <a:normAutofit/>
          </a:bodyPr>
          <a:lstStyle/>
          <a:p>
            <a:pPr marL="0" indent="0">
              <a:buNone/>
            </a:pPr>
            <a:r>
              <a:rPr lang="en-US" sz="3200" b="1" dirty="0"/>
              <a:t>     Questions for reflection and response:</a:t>
            </a:r>
          </a:p>
          <a:p>
            <a:pPr marL="514350" indent="-514350">
              <a:buFont typeface="+mj-lt"/>
              <a:buAutoNum type="arabicPeriod"/>
            </a:pPr>
            <a:r>
              <a:rPr lang="en-US" sz="3200" dirty="0"/>
              <a:t>Of the four G’s, which of these is the Spirit inviting you to engage and live into more fully, or experience in a new way?</a:t>
            </a:r>
          </a:p>
          <a:p>
            <a:pPr marL="514350" indent="-514350">
              <a:buFont typeface="+mj-lt"/>
              <a:buAutoNum type="arabicPeriod"/>
            </a:pPr>
            <a:r>
              <a:rPr lang="en-US" sz="3200" dirty="0"/>
              <a:t>What might it look like to respond to the Spirit’s leading from a place of </a:t>
            </a:r>
            <a:r>
              <a:rPr lang="en-US" sz="3200" i="1" dirty="0"/>
              <a:t>gratitude</a:t>
            </a:r>
            <a:r>
              <a:rPr lang="en-US" sz="3200" dirty="0"/>
              <a:t> and </a:t>
            </a:r>
            <a:r>
              <a:rPr lang="en-US" sz="3200" i="1" dirty="0"/>
              <a:t>grace</a:t>
            </a:r>
            <a:r>
              <a:rPr lang="en-US" sz="3200" dirty="0"/>
              <a:t> instead of duty or obligation?</a:t>
            </a:r>
          </a:p>
          <a:p>
            <a:pPr marL="514350" indent="-514350">
              <a:buFont typeface="+mj-lt"/>
              <a:buAutoNum type="arabicPeriod"/>
            </a:pPr>
            <a:r>
              <a:rPr lang="en-US" sz="3200" dirty="0"/>
              <a:t>Will you gather, grow, give, and go with us at Grantham Church?</a:t>
            </a:r>
          </a:p>
        </p:txBody>
      </p:sp>
    </p:spTree>
    <p:extLst>
      <p:ext uri="{BB962C8B-B14F-4D97-AF65-F5344CB8AC3E}">
        <p14:creationId xmlns:p14="http://schemas.microsoft.com/office/powerpoint/2010/main" val="4131997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0D30A2-FF02-3942-B9C2-707277AE816F}"/>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25309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696377F0-AC3D-A947-96A7-CAD79FE60AD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063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go on a green background&#10;&#10;Description automatically generated with low confidence">
            <a:extLst>
              <a:ext uri="{FF2B5EF4-FFF2-40B4-BE49-F238E27FC236}">
                <a16:creationId xmlns:a16="http://schemas.microsoft.com/office/drawing/2014/main" id="{EF5C122F-E2B1-EB4A-BEF6-7ED4CA005BC9}"/>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064942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121411" y="1825846"/>
            <a:ext cx="9949177" cy="3206307"/>
          </a:xfrm>
        </p:spPr>
        <p:txBody>
          <a:bodyPr>
            <a:noAutofit/>
          </a:bodyPr>
          <a:lstStyle/>
          <a:p>
            <a:pPr marL="0" indent="0">
              <a:buNone/>
            </a:pPr>
            <a:r>
              <a:rPr lang="en-US" sz="3600" b="1" dirty="0">
                <a:solidFill>
                  <a:schemeClr val="bg1"/>
                </a:solidFill>
              </a:rPr>
              <a:t>Hebrews 10:24-25 (VOICE) </a:t>
            </a:r>
          </a:p>
          <a:p>
            <a:pPr marL="0" indent="0">
              <a:buNone/>
            </a:pPr>
            <a:r>
              <a:rPr lang="en-US" sz="3600" b="1" baseline="30000" dirty="0">
                <a:solidFill>
                  <a:schemeClr val="bg1"/>
                </a:solidFill>
              </a:rPr>
              <a:t>24 </a:t>
            </a:r>
            <a:r>
              <a:rPr lang="en-US" sz="3600" dirty="0">
                <a:solidFill>
                  <a:schemeClr val="bg1"/>
                </a:solidFill>
              </a:rPr>
              <a:t>Let us consider how to inspire [spur] each other to greater love and to righteous deeds [good works], </a:t>
            </a:r>
            <a:br>
              <a:rPr lang="en-US" sz="3600" dirty="0">
                <a:solidFill>
                  <a:schemeClr val="bg1"/>
                </a:solidFill>
              </a:rPr>
            </a:br>
            <a:r>
              <a:rPr lang="en-US" sz="3600" b="1" baseline="30000" dirty="0">
                <a:solidFill>
                  <a:schemeClr val="bg1"/>
                </a:solidFill>
              </a:rPr>
              <a:t>25 </a:t>
            </a:r>
            <a:r>
              <a:rPr lang="en-US" sz="3600" dirty="0">
                <a:solidFill>
                  <a:srgbClr val="FFFF00"/>
                </a:solidFill>
              </a:rPr>
              <a:t>not forgetting to gather as a community</a:t>
            </a:r>
            <a:r>
              <a:rPr lang="en-US" sz="3600" dirty="0">
                <a:solidFill>
                  <a:schemeClr val="bg1"/>
                </a:solidFill>
              </a:rPr>
              <a:t>, as some have forgotten, but encouraging each other, especially as the day </a:t>
            </a:r>
            <a:r>
              <a:rPr lang="en-US" sz="3600" i="1" dirty="0">
                <a:solidFill>
                  <a:schemeClr val="bg1"/>
                </a:solidFill>
              </a:rPr>
              <a:t>of His return </a:t>
            </a:r>
            <a:r>
              <a:rPr lang="en-US" sz="3600" dirty="0">
                <a:solidFill>
                  <a:schemeClr val="bg1"/>
                </a:solidFill>
              </a:rPr>
              <a:t>approaches. </a:t>
            </a:r>
            <a:endParaRPr lang="en-US" sz="3600" b="1" dirty="0">
              <a:solidFill>
                <a:schemeClr val="bg1"/>
              </a:solidFill>
            </a:endParaRPr>
          </a:p>
        </p:txBody>
      </p:sp>
    </p:spTree>
    <p:extLst>
      <p:ext uri="{BB962C8B-B14F-4D97-AF65-F5344CB8AC3E}">
        <p14:creationId xmlns:p14="http://schemas.microsoft.com/office/powerpoint/2010/main" val="23541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D9CFED-062E-D54B-868E-3E5EABC6B9C8}"/>
              </a:ext>
            </a:extLst>
          </p:cNvPr>
          <p:cNvPicPr>
            <a:picLocks noChangeAspect="1"/>
          </p:cNvPicPr>
          <p:nvPr/>
        </p:nvPicPr>
        <p:blipFill>
          <a:blip r:embed="rId3"/>
          <a:stretch>
            <a:fillRect/>
          </a:stretch>
        </p:blipFill>
        <p:spPr>
          <a:xfrm>
            <a:off x="1657165" y="0"/>
            <a:ext cx="8877670" cy="6858000"/>
          </a:xfrm>
          <a:prstGeom prst="rect">
            <a:avLst/>
          </a:prstGeom>
        </p:spPr>
      </p:pic>
    </p:spTree>
    <p:extLst>
      <p:ext uri="{BB962C8B-B14F-4D97-AF65-F5344CB8AC3E}">
        <p14:creationId xmlns:p14="http://schemas.microsoft.com/office/powerpoint/2010/main" val="8657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green&#10;&#10;Description automatically generated">
            <a:extLst>
              <a:ext uri="{FF2B5EF4-FFF2-40B4-BE49-F238E27FC236}">
                <a16:creationId xmlns:a16="http://schemas.microsoft.com/office/drawing/2014/main" id="{AEAEDD33-65CF-D64B-B76C-4138DE96B25B}"/>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925228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877047" y="1293394"/>
            <a:ext cx="10437906" cy="4271211"/>
          </a:xfrm>
        </p:spPr>
        <p:txBody>
          <a:bodyPr>
            <a:normAutofit/>
          </a:bodyPr>
          <a:lstStyle/>
          <a:p>
            <a:pPr marL="0" indent="0">
              <a:buNone/>
            </a:pPr>
            <a:r>
              <a:rPr lang="en-US" sz="3600" b="1" dirty="0">
                <a:solidFill>
                  <a:schemeClr val="bg1"/>
                </a:solidFill>
              </a:rPr>
              <a:t>Paul, Ephesians 4:11-16 NIV </a:t>
            </a:r>
          </a:p>
          <a:p>
            <a:pPr marL="0" indent="0">
              <a:buNone/>
            </a:pPr>
            <a:r>
              <a:rPr lang="en-US" sz="3600" b="1" baseline="30000" dirty="0">
                <a:solidFill>
                  <a:schemeClr val="bg1"/>
                </a:solidFill>
              </a:rPr>
              <a:t>11 </a:t>
            </a:r>
            <a:r>
              <a:rPr lang="en-US" sz="3600" dirty="0">
                <a:solidFill>
                  <a:schemeClr val="bg1"/>
                </a:solidFill>
              </a:rPr>
              <a:t>So Christ himself gave the apostles, the prophets, </a:t>
            </a:r>
            <a:br>
              <a:rPr lang="en-US" sz="3600" dirty="0">
                <a:solidFill>
                  <a:schemeClr val="bg1"/>
                </a:solidFill>
              </a:rPr>
            </a:br>
            <a:r>
              <a:rPr lang="en-US" sz="3600" dirty="0">
                <a:solidFill>
                  <a:schemeClr val="bg1"/>
                </a:solidFill>
              </a:rPr>
              <a:t>the evangelists, the pastors [shepherds] and teachers, </a:t>
            </a:r>
            <a:br>
              <a:rPr lang="en-US" sz="3600" dirty="0">
                <a:solidFill>
                  <a:schemeClr val="bg1"/>
                </a:solidFill>
              </a:rPr>
            </a:br>
            <a:r>
              <a:rPr lang="en-US" sz="3600" b="1" baseline="30000" dirty="0">
                <a:solidFill>
                  <a:schemeClr val="bg1"/>
                </a:solidFill>
              </a:rPr>
              <a:t>12 </a:t>
            </a:r>
            <a:r>
              <a:rPr lang="en-US" sz="3600" dirty="0">
                <a:solidFill>
                  <a:srgbClr val="FFFF00"/>
                </a:solidFill>
              </a:rPr>
              <a:t>to equip his people for works of service</a:t>
            </a:r>
            <a:r>
              <a:rPr lang="en-US" sz="3600" dirty="0">
                <a:solidFill>
                  <a:schemeClr val="bg1"/>
                </a:solidFill>
              </a:rPr>
              <a:t>, </a:t>
            </a:r>
            <a:r>
              <a:rPr lang="en-US" sz="3600" dirty="0">
                <a:solidFill>
                  <a:srgbClr val="FFFF00"/>
                </a:solidFill>
              </a:rPr>
              <a:t>so that the body of Christ may be built up</a:t>
            </a:r>
            <a:r>
              <a:rPr lang="en-US" sz="3600" dirty="0">
                <a:solidFill>
                  <a:schemeClr val="bg1"/>
                </a:solidFill>
              </a:rPr>
              <a:t> </a:t>
            </a:r>
            <a:r>
              <a:rPr lang="en-US" sz="3600" b="1" baseline="30000" dirty="0">
                <a:solidFill>
                  <a:schemeClr val="bg1"/>
                </a:solidFill>
              </a:rPr>
              <a:t>13 </a:t>
            </a:r>
            <a:r>
              <a:rPr lang="en-US" sz="3600" dirty="0">
                <a:solidFill>
                  <a:schemeClr val="bg1"/>
                </a:solidFill>
              </a:rPr>
              <a:t>until we all reach unity in the faith and in the knowledge of the Son of God and </a:t>
            </a:r>
            <a:r>
              <a:rPr lang="en-US" sz="3600" dirty="0">
                <a:solidFill>
                  <a:srgbClr val="FFFF00"/>
                </a:solidFill>
              </a:rPr>
              <a:t>become mature</a:t>
            </a:r>
            <a:r>
              <a:rPr lang="en-US" sz="3600" dirty="0">
                <a:solidFill>
                  <a:schemeClr val="bg1"/>
                </a:solidFill>
              </a:rPr>
              <a:t>, attaining to the whole measure of the fullness of Christ. </a:t>
            </a:r>
          </a:p>
        </p:txBody>
      </p:sp>
    </p:spTree>
    <p:extLst>
      <p:ext uri="{BB962C8B-B14F-4D97-AF65-F5344CB8AC3E}">
        <p14:creationId xmlns:p14="http://schemas.microsoft.com/office/powerpoint/2010/main" val="181800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348393" y="2341165"/>
            <a:ext cx="9495213" cy="2175669"/>
          </a:xfrm>
        </p:spPr>
        <p:txBody>
          <a:bodyPr>
            <a:normAutofit/>
          </a:bodyPr>
          <a:lstStyle/>
          <a:p>
            <a:pPr marL="0" indent="0">
              <a:buNone/>
            </a:pPr>
            <a:r>
              <a:rPr lang="en-US" sz="3600" b="1" baseline="30000" dirty="0">
                <a:solidFill>
                  <a:schemeClr val="bg1"/>
                </a:solidFill>
              </a:rPr>
              <a:t>14 </a:t>
            </a:r>
            <a:r>
              <a:rPr lang="en-US" sz="3600" dirty="0">
                <a:solidFill>
                  <a:srgbClr val="FFFF00"/>
                </a:solidFill>
              </a:rPr>
              <a:t>Then we will no longer be infants</a:t>
            </a:r>
            <a:r>
              <a:rPr lang="en-US" sz="3600" dirty="0">
                <a:solidFill>
                  <a:schemeClr val="bg1"/>
                </a:solidFill>
              </a:rPr>
              <a:t>, tossed back and forth by the waves, and blown here and there by every wind of teaching and by the cunning and craftiness of people in their deceitful scheming.</a:t>
            </a:r>
            <a:endParaRPr lang="en-US" sz="3600" b="1" dirty="0">
              <a:solidFill>
                <a:schemeClr val="bg1"/>
              </a:solidFill>
            </a:endParaRPr>
          </a:p>
        </p:txBody>
      </p:sp>
    </p:spTree>
    <p:extLst>
      <p:ext uri="{BB962C8B-B14F-4D97-AF65-F5344CB8AC3E}">
        <p14:creationId xmlns:p14="http://schemas.microsoft.com/office/powerpoint/2010/main" val="56602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2569</Words>
  <Application>Microsoft Macintosh PowerPoint</Application>
  <PresentationFormat>Widescreen</PresentationFormat>
  <Paragraphs>142</Paragraphs>
  <Slides>23</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68</cp:revision>
  <dcterms:created xsi:type="dcterms:W3CDTF">2021-06-11T03:56:20Z</dcterms:created>
  <dcterms:modified xsi:type="dcterms:W3CDTF">2021-06-18T17:07:08Z</dcterms:modified>
</cp:coreProperties>
</file>