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555" r:id="rId3"/>
    <p:sldId id="554" r:id="rId4"/>
    <p:sldId id="569" r:id="rId5"/>
    <p:sldId id="572" r:id="rId6"/>
    <p:sldId id="549" r:id="rId7"/>
    <p:sldId id="563" r:id="rId8"/>
    <p:sldId id="576" r:id="rId9"/>
    <p:sldId id="571" r:id="rId10"/>
    <p:sldId id="574" r:id="rId11"/>
    <p:sldId id="566" r:id="rId12"/>
    <p:sldId id="429" r:id="rId13"/>
    <p:sldId id="435" r:id="rId14"/>
    <p:sldId id="575" r:id="rId15"/>
    <p:sldId id="553" r:id="rId16"/>
    <p:sldId id="560" r:id="rId17"/>
    <p:sldId id="559" r:id="rId18"/>
    <p:sldId id="558" r:id="rId19"/>
    <p:sldId id="4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77"/>
  </p:normalViewPr>
  <p:slideViewPr>
    <p:cSldViewPr snapToGrid="0">
      <p:cViewPr varScale="1">
        <p:scale>
          <a:sx n="69" d="100"/>
          <a:sy n="69" d="100"/>
        </p:scale>
        <p:origin x="216" y="640"/>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8/29/24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This is week 4 of our 8-week study of the book of Philippians; if you’ve missed any of the messages, each sermon builds upon the other, so it would be helpful to listen at our podcast or watch online at Grantham’s YouTube channel</a:t>
            </a:r>
          </a:p>
          <a:p>
            <a:pPr marL="171450" indent="-171450">
              <a:buFont typeface="Arial" panose="020B0604020202020204" pitchFamily="34" charset="0"/>
              <a:buChar char="•"/>
            </a:pPr>
            <a:endParaRPr lang="en-US" dirty="0"/>
          </a:p>
          <a:p>
            <a:r>
              <a:rPr lang="en-US" dirty="0"/>
              <a:t>Remember, the Apostle Paul, a former Pharisee and persecutor of the church, planted the church in Philippi in 52 AD, which you can read about in Acts chapter 16...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saw the crucifixion of Jesus as a divine act of humility and love. By the cross of Christ, God disarmed the principalities and powers and exposed the evil and depravity of humankind; taking a weapon of humiliation and using it to secure victory over sin and death. </a:t>
            </a:r>
          </a:p>
          <a:p>
            <a:endParaRPr lang="en-US" dirty="0"/>
          </a:p>
          <a:p>
            <a:r>
              <a:rPr lang="en-US" dirty="0"/>
              <a:t>Therefore… verse 9…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48173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VERSES 9-11 &amp; COMMENT]</a:t>
            </a:r>
          </a:p>
          <a:p>
            <a:endParaRPr lang="en-US" dirty="0"/>
          </a:p>
          <a:p>
            <a:r>
              <a:rPr lang="en-US" sz="1200" dirty="0">
                <a:latin typeface="+mn-lt"/>
              </a:rPr>
              <a:t>As Jesus said in Matthew 23:11-12: "The greatest among you must be a servant. But those who exalt themselves will be humbled, and those who humble themselves will be exalted.”</a:t>
            </a:r>
          </a:p>
          <a:p>
            <a:endParaRPr lang="en-US" dirty="0"/>
          </a:p>
          <a:p>
            <a:r>
              <a:rPr lang="en-US" dirty="0"/>
              <a:t>In his book, </a:t>
            </a:r>
            <a:r>
              <a:rPr lang="en-US" i="1" dirty="0" err="1"/>
              <a:t>Humilitas</a:t>
            </a:r>
            <a:r>
              <a:rPr lang="en-US" dirty="0"/>
              <a:t>, John Dickson defines humility… [NEXT SLIDE]</a:t>
            </a:r>
          </a:p>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90767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[READ DEFINITION &amp; COMMENT]</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glimpse of humility in action… [NEXT SLIDE]</a:t>
            </a:r>
          </a:p>
          <a:p>
            <a:endParaRPr lang="en-US" dirty="0">
              <a:latin typeface="+mn-lt"/>
            </a:endParaRPr>
          </a:p>
        </p:txBody>
      </p:sp>
      <p:sp>
        <p:nvSpPr>
          <p:cNvPr id="4" name="Slide Number Placeholder 3"/>
          <p:cNvSpPr>
            <a:spLocks noGrp="1"/>
          </p:cNvSpPr>
          <p:nvPr>
            <p:ph type="sldNum" sz="quarter" idx="5"/>
          </p:nvPr>
        </p:nvSpPr>
        <p:spPr/>
        <p:txBody>
          <a:bodyPr/>
          <a:lstStyle/>
          <a:p>
            <a:fld id="{894D1AA3-C285-664E-9AD4-230E2F87DA1B}" type="slidenum">
              <a:rPr lang="en-US" smtClean="0"/>
              <a:t>12</a:t>
            </a:fld>
            <a:endParaRPr lang="en-US"/>
          </a:p>
        </p:txBody>
      </p:sp>
    </p:spTree>
    <p:extLst>
      <p:ext uri="{BB962C8B-B14F-4D97-AF65-F5344CB8AC3E}">
        <p14:creationId xmlns:p14="http://schemas.microsoft.com/office/powerpoint/2010/main" val="273540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let’s think about our civic conduct and political life!</a:t>
            </a:r>
          </a:p>
          <a:p>
            <a:endParaRPr lang="en-US" dirty="0"/>
          </a:p>
          <a:p>
            <a:r>
              <a:rPr lang="en-US" dirty="0"/>
              <a:t>[READ &amp; BRIEF COMMENTS ON EACH]</a:t>
            </a:r>
          </a:p>
          <a:p>
            <a:endParaRPr lang="en-US" dirty="0"/>
          </a:p>
          <a:p>
            <a:r>
              <a:rPr lang="en-US" dirty="0"/>
              <a:t>Back to Paul’s letter. Let’s finish with verses 12-18…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13</a:t>
            </a:fld>
            <a:endParaRPr lang="en-US"/>
          </a:p>
        </p:txBody>
      </p:sp>
    </p:spTree>
    <p:extLst>
      <p:ext uri="{BB962C8B-B14F-4D97-AF65-F5344CB8AC3E}">
        <p14:creationId xmlns:p14="http://schemas.microsoft.com/office/powerpoint/2010/main" val="1200553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EACH VERSE]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There was a study done a few years ago by mostly non-Christian historians at Macquarie University in Sidney, Australia who were looking at the role humility plays in leadership. And they found that (historically) the Christian faith is </a:t>
            </a:r>
            <a:r>
              <a:rPr lang="en-US" sz="1200" i="1" dirty="0">
                <a:effectLst/>
                <a:latin typeface="+mn-lt"/>
              </a:rPr>
              <a:t>solely</a:t>
            </a:r>
            <a:r>
              <a:rPr lang="en-US" sz="1200" dirty="0">
                <a:effectLst/>
                <a:latin typeface="+mn-lt"/>
              </a:rPr>
              <a:t> responsible for the massive shift in the world’s view of humility. One of the lead researchers said that we in the West are attracted toward humility (and often have a contempt for false humility) because of one person and one movement: Jesus of Nazareth and the Christian church.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And Jesus said, “Blessed are the meek (NLT: “humble”), for they will inherit the earth.”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Brothers and sisters, let us rediscover the Christian virtue of humility, and invite us to embody this way of Christ by renewing our commitment to the God who looks like Jesus, over and against all other carnality, extreme ideologies, and competing allegiances, which corrupt individuals and the entire nation. This goes to the very heart of our faith and of our civic witness. May God helps us as Christians to adopt the mindset of our Lord.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here are some questions to help us reflect and respond to the Spirit… [NEXT SLIDE]</a:t>
            </a:r>
          </a:p>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849517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Does my civic conduct and political life reveal a willingness to give up my own privileges and humble myself to serve others?</a:t>
            </a:r>
          </a:p>
          <a:p>
            <a:pPr marL="228600" indent="-228600">
              <a:buFont typeface="+mj-lt"/>
              <a:buAutoNum type="arabicPeriod"/>
            </a:pPr>
            <a:r>
              <a:rPr lang="en-US" dirty="0"/>
              <a:t>Have I been prideful, rude, unforgiving, etc.? How do I need to humble myself so that God can exalt me in his way and time?</a:t>
            </a:r>
          </a:p>
          <a:p>
            <a:pPr marL="228600" indent="-228600">
              <a:buFont typeface="+mj-lt"/>
              <a:buAutoNum type="arabicPeriod"/>
            </a:pPr>
            <a:r>
              <a:rPr lang="en-US" dirty="0"/>
              <a:t>How do I see the church in America not reflecting the attitude of Christ and trusting in the way of the cross? How is the Spirit inviting me to pray and be the change we need to see today?</a:t>
            </a:r>
          </a:p>
          <a:p>
            <a:endParaRPr lang="en-US" dirty="0"/>
          </a:p>
          <a:p>
            <a:r>
              <a:rPr lang="en-US" dirty="0"/>
              <a:t>Let’s pray… [NEXT SLIDE]</a:t>
            </a:r>
          </a:p>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[APOSTLES’ CREED]</a:t>
            </a:r>
          </a:p>
          <a:p>
            <a:endParaRPr lang="en-US" dirty="0"/>
          </a:p>
          <a:p>
            <a:r>
              <a:rPr lang="en-US" dirty="0"/>
              <a:t>[COMMUNION]</a:t>
            </a:r>
          </a:p>
          <a:p>
            <a:endParaRPr lang="en-US" dirty="0"/>
          </a:p>
          <a:p>
            <a:r>
              <a:rPr lang="en-US" b="1" dirty="0"/>
              <a:t>Benediction</a:t>
            </a:r>
          </a:p>
          <a:p>
            <a:r>
              <a:rPr lang="en-US" b="0" dirty="0"/>
              <a:t>May the God who looks like Jesus lead you to faithfully follow him in a world that needs to hear and see the Gospel of Jesus Christ. And may the grace and peace of the Lord Jesus comfort and sustain you as a witness of his coming Kingdom. Amen.</a:t>
            </a:r>
          </a:p>
        </p:txBody>
      </p:sp>
      <p:sp>
        <p:nvSpPr>
          <p:cNvPr id="4" name="Slide Number Placeholder 3"/>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10 years later, Paul writes to the Philippian believers from Rome, where he has been detained under house arrest, awaiting his trial before the emperor Nero. The Philippians are concerned for Paul. So, they sent a brother from Philippi to Paul to help him and hear how he is doing. The letter to the Philippians is his response to those concerns, as well as his reminders of what the gospel means for how they are to follow Jesus in an idolatrous city that is loyal to the Roman empire and view the Christian faith as a threat to law and order.</a:t>
            </a:r>
          </a:p>
          <a:p>
            <a:endParaRPr lang="en-US" dirty="0"/>
          </a:p>
          <a:p>
            <a:pPr marL="0" indent="0">
              <a:buFont typeface="Arial" panose="020B0604020202020204" pitchFamily="34" charset="0"/>
              <a:buNone/>
            </a:pPr>
            <a:r>
              <a:rPr lang="en-US" dirty="0"/>
              <a:t>Each week I’ve been keeping the cultural context of Philippi before us so that we can hear Paul’s words the way the Philippians would have heard him.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an affluent Roman colony of 10,000 people; it’s full of retired veterans and patriotic nationalists. And in many ways, it’s like a miniature version of Rome</a:t>
            </a:r>
          </a:p>
          <a:p>
            <a:pPr marL="171450" indent="-171450">
              <a:buFont typeface="Arial" panose="020B0604020202020204" pitchFamily="34" charset="0"/>
              <a:buChar char="•"/>
            </a:pPr>
            <a:r>
              <a:rPr lang="en-US" dirty="0"/>
              <a:t>From its architecture, to its roads, to its cults and religions, Philippi was proud of its status and the favor bestowed upon them by Caesar, and they wanted to keep it that way</a:t>
            </a:r>
          </a:p>
          <a:p>
            <a:pPr marL="171450" indent="-171450">
              <a:buFont typeface="Arial" panose="020B0604020202020204" pitchFamily="34" charset="0"/>
              <a:buChar char="•"/>
            </a:pPr>
            <a:r>
              <a:rPr lang="en-US" dirty="0"/>
              <a:t>This not only meant that there were strong cultural forces that pressured the city’s inhabitants to express their patriotism through the imperial cult and glorifying Rome, but there was also an expectation that all Philippians would uphold Roman values and virtues, which reinforced their way of life and the glory of Rome</a:t>
            </a:r>
          </a:p>
          <a:p>
            <a:pPr marL="171450" indent="-171450">
              <a:buFont typeface="Arial" panose="020B0604020202020204" pitchFamily="34" charset="0"/>
              <a:buChar char="•"/>
            </a:pPr>
            <a:r>
              <a:rPr lang="en-US" dirty="0"/>
              <a:t>And today we will see how Christ and the gospel challenged their values and virtues by furthering a belief and practice that was viewed as weakness to Roman citizens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Here is what we’ve covered so far in the letter to the Philippians…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a:t>
            </a:r>
          </a:p>
          <a:p>
            <a:pPr marL="171450" indent="-171450">
              <a:buFont typeface="Arial" panose="020B0604020202020204" pitchFamily="34" charset="0"/>
              <a:buChar char="•"/>
            </a:pPr>
            <a:r>
              <a:rPr lang="en-US" dirty="0"/>
              <a:t>We began our series by giving attention to the opening of Paul’s letter (1:1-11); right away we read of Paul’s love for Christ and his affection for the church in Philippi; we also picked up on themes and concepts that Paul will address in the rest of his letter</a:t>
            </a:r>
          </a:p>
          <a:p>
            <a:pPr marL="171450" indent="-171450">
              <a:buFont typeface="Arial" panose="020B0604020202020204" pitchFamily="34" charset="0"/>
              <a:buChar char="•"/>
            </a:pPr>
            <a:r>
              <a:rPr lang="en-US" dirty="0"/>
              <a:t>In the second message, we looked at chapter 1, verses 12-26, where Paul encouraged the Philippian Christians to see their own sufferings in light of the gospel and the Kingdom that is coming in Christ, in the same way Paul sees his own sufferings and the possibility that he might be executed in Rome; he said, “To live is Christ; to die is gain.”</a:t>
            </a:r>
          </a:p>
          <a:p>
            <a:pPr marL="171450" indent="-171450">
              <a:buFont typeface="Arial" panose="020B0604020202020204" pitchFamily="34" charset="0"/>
              <a:buChar char="•"/>
            </a:pPr>
            <a:r>
              <a:rPr lang="en-US" dirty="0"/>
              <a:t>And then last Sunday, we finished chapter one and read a few verses into chapter 2; we heard Paul tell the Philippian believers that their civic conduct and political life should reflect the gospel and their confession that “Jesus is Lord” (not Caesar), as they seek to navigate a world full of competing allegiances and remain unified as a church </a:t>
            </a:r>
          </a:p>
          <a:p>
            <a:endParaRPr lang="en-US" dirty="0"/>
          </a:p>
          <a:p>
            <a:r>
              <a:rPr lang="en-US" dirty="0"/>
              <a:t>And last week we unpacked a key verse for this entire letter…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6333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VERSE]</a:t>
            </a:r>
          </a:p>
          <a:p>
            <a:pPr marL="171450" indent="-171450">
              <a:buFont typeface="Arial" panose="020B0604020202020204" pitchFamily="34" charset="0"/>
              <a:buChar char="•"/>
            </a:pPr>
            <a:r>
              <a:rPr lang="en-US" dirty="0"/>
              <a:t>Keep in mind that Phil.1:27-3:21 is one literary unit; it’s bookended with language of citizenship; I don’t want us to lose sight that Paul is writing to them about their civic conduct, or the way they live as citizens and inhabitants of a city that is loyal to empire</a:t>
            </a:r>
          </a:p>
          <a:p>
            <a:pPr marL="0" indent="0">
              <a:buFont typeface="Arial" panose="020B0604020202020204" pitchFamily="34" charset="0"/>
              <a:buNone/>
            </a:pPr>
            <a:endParaRPr lang="en-US" dirty="0"/>
          </a:p>
          <a:p>
            <a:r>
              <a:rPr lang="en-US" dirty="0"/>
              <a:t>And as Paul gets to the end of chapter 1 and the beginning of chapter 2, he encourages the believers in Philippi to stand firm with each other; not to let their trials, their fear, the threats from the outside, and their differences divide them. Rather, stay loyal and true to Christ and the gospel. And then Paul tells them to remain united in the gospel mission by having the same mindset that Jesus had in his life and ministry. </a:t>
            </a:r>
          </a:p>
          <a:p>
            <a:endParaRPr lang="en-US" dirty="0"/>
          </a:p>
          <a:p>
            <a:r>
              <a:rPr lang="en-US" dirty="0"/>
              <a:t>Let’s pick up on his thought in our main reading this morning, as we continue to go verse-by-verse…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67124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 VERSE-BY-VERSE]</a:t>
            </a:r>
          </a:p>
          <a:p>
            <a:r>
              <a:rPr lang="en-US" dirty="0"/>
              <a:t>v. 5 – “attitude” (NLT) or “mindset” (NIV); GNT: “your way of thinking”</a:t>
            </a:r>
          </a:p>
          <a:p>
            <a:r>
              <a:rPr lang="en-US" dirty="0"/>
              <a:t>v. 6 – “to seize” for “his own advantage” (NIV)</a:t>
            </a:r>
          </a:p>
          <a:p>
            <a:r>
              <a:rPr lang="en-US" dirty="0"/>
              <a:t>v. 7 – “gave up his divine privileges” (NLT) or “he made himself nothing” (NIV); GNT: “emptied himself” so that he could be a servant to others; the God of the universe becoming human and lowering himself to serve others; Is there a greater picture of humility? And this humbling, of course, led to his humiliation. But let’s be clear, they are not the same.</a:t>
            </a:r>
          </a:p>
          <a:p>
            <a:endParaRPr lang="en-US" dirty="0"/>
          </a:p>
          <a:p>
            <a:r>
              <a:rPr lang="en-US" dirty="0"/>
              <a:t>You may recall Jesus saying these words in Matt. 5:38-42:</a:t>
            </a:r>
          </a:p>
          <a:p>
            <a:r>
              <a:rPr lang="en-US" dirty="0"/>
              <a:t>“You have heard the law that says the punishment must match the injury: ‘An eye for an eye, and a tooth for a tooth.’ But I say, do not resist an evil person! If someone slaps you on the right cheek, offer the other cheek also. If you are sued in court and your shirt is taken from you, give your coat, too. If a soldier demands that you carry his gear for a mile, carry it two miles. Give to those who ask, and don’t turn away from those who want to borrow.”</a:t>
            </a:r>
          </a:p>
          <a:p>
            <a:endParaRPr lang="en-US" dirty="0"/>
          </a:p>
          <a:p>
            <a:r>
              <a:rPr lang="en-US" dirty="0"/>
              <a:t>The other day I was watching the latest season of the tv series, </a:t>
            </a:r>
            <a:r>
              <a:rPr lang="en-US" i="1" dirty="0"/>
              <a:t>The Chosen</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CHOSEN (S4;E5) -- BRIEF COMMENTS]</a:t>
            </a:r>
          </a:p>
          <a:p>
            <a:pPr marL="171450" indent="-171450">
              <a:buFont typeface="Arial" panose="020B0604020202020204" pitchFamily="34" charset="0"/>
              <a:buChar char="•"/>
            </a:pPr>
            <a:r>
              <a:rPr lang="en-US" dirty="0"/>
              <a:t>The disciples are walking along, and they encounter Roman soldiers</a:t>
            </a:r>
          </a:p>
          <a:p>
            <a:pPr marL="171450" indent="-171450">
              <a:buFont typeface="Arial" panose="020B0604020202020204" pitchFamily="34" charset="0"/>
              <a:buChar char="•"/>
            </a:pPr>
            <a:r>
              <a:rPr lang="en-US" dirty="0"/>
              <a:t>Jesus uses the opportunity to practice what he has preached</a:t>
            </a:r>
          </a:p>
          <a:p>
            <a:pPr marL="171450" indent="-171450">
              <a:buFont typeface="Arial" panose="020B0604020202020204" pitchFamily="34" charset="0"/>
              <a:buChar char="•"/>
            </a:pPr>
            <a:r>
              <a:rPr lang="en-US" dirty="0"/>
              <a:t>The disciples are upset (Judas says, “This is humiliating!”)</a:t>
            </a:r>
          </a:p>
          <a:p>
            <a:pPr marL="171450" indent="-171450">
              <a:buFont typeface="Arial" panose="020B0604020202020204" pitchFamily="34" charset="0"/>
              <a:buChar char="•"/>
            </a:pPr>
            <a:r>
              <a:rPr lang="en-US" dirty="0"/>
              <a:t>At the end of one mile, Jesus insists on carrying their gear one more mile to their fort</a:t>
            </a:r>
          </a:p>
          <a:p>
            <a:pPr marL="171450" indent="-171450">
              <a:buFont typeface="Arial" panose="020B0604020202020204" pitchFamily="34" charset="0"/>
              <a:buChar char="•"/>
            </a:pPr>
            <a:r>
              <a:rPr lang="en-US" dirty="0"/>
              <a:t>The Roman soldiers dumbfounded, allow it; their mockery turns to inquisitive looks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Because of Christ’s example, the early church held up humility as one of the highest virtues of Christian character. In fact, it was an identity marker that set disciples apart from unbelievers in the Greco-Roman world. This was scandalous because they live in an honor and shame culture where there is no difference between humility and humiliation. And so, in the first century, humility was seen as weakness and denigrated by those who believed that things like boasting, self-sufficiency, wealth and status, and political power were ways of achieving the good life. It was how you proved your worth and preserved your honor. </a:t>
            </a:r>
          </a:p>
          <a:p>
            <a:endParaRPr lang="en-US" dirty="0"/>
          </a:p>
          <a:p>
            <a:r>
              <a:rPr lang="en-US" dirty="0"/>
              <a:t>Therefore, in this cultural context, for Paul to write to the Philippians and call them to adopt Christ’s mindset… increases the likelihood that the church will invite further revulsion and mockery from fellow citizens of Philippi. But so be it. This is the way of the cross. It’s the way of the Kingdom. And it’s the way to reflect the God who looks like Jesus.</a:t>
            </a:r>
          </a:p>
          <a:p>
            <a:endParaRPr lang="en-US" dirty="0"/>
          </a:p>
          <a:p>
            <a:r>
              <a:rPr lang="en-US" dirty="0"/>
              <a:t>So, what about our own cultural context? How do we hear a call to humility today in America? In the brand-new multi-ethnic Bible commentary, </a:t>
            </a:r>
            <a:r>
              <a:rPr lang="en-US" i="1" dirty="0"/>
              <a:t>The NT in Color</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46353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endParaRPr lang="en-US" dirty="0"/>
          </a:p>
          <a:p>
            <a:r>
              <a:rPr lang="en-US" dirty="0"/>
              <a:t>Park goes on to say, “The solution to the diminished self must be anchored to salvation in both the benefits and the obligations.” In other words, we can’t accept Christ for all the good things (things like love, joy, forgiveness, etc.), and then avoid or outright deny hardships and living out a cross-centered faith in our narcissistic, idolatrous culture. When we accept Christ as Lord, we not only receive the benefits of the cross, but we also agree to its demands. As Jesus said, “If you want to be my disciple, you must deny yourself and take up your cross and follow me.” And we can’t help but notice those who have no interest in this today.</a:t>
            </a:r>
          </a:p>
          <a:p>
            <a:endParaRPr lang="en-US" dirty="0"/>
          </a:p>
          <a:p>
            <a:r>
              <a:rPr lang="en-US" dirty="0"/>
              <a:t>Back to verse 8… [READ VERSE 8]</a:t>
            </a:r>
          </a:p>
          <a:p>
            <a:endParaRPr lang="en-US" dirty="0"/>
          </a:p>
          <a:p>
            <a:r>
              <a:rPr lang="en-US" dirty="0"/>
              <a:t>The cross was the icon of humiliation in the Roman world. The Roman empire used it to completely horrify, disarm, and subjugate those they conquered. They would often nail their victims to the cross along roadways to remind those passing by what happens when you forget who is in charge. Here is a depiction…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27618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The crucified along the Appian Way, the first Roman road</a:t>
            </a:r>
          </a:p>
          <a:p>
            <a:pPr marL="171450" indent="-171450">
              <a:buFont typeface="Arial" panose="020B0604020202020204" pitchFamily="34" charset="0"/>
              <a:buChar char="•"/>
            </a:pPr>
            <a:r>
              <a:rPr lang="en-US" dirty="0"/>
              <a:t>A known slogan in the first century: “It’s Rome’s way or the Appian Way!”</a:t>
            </a:r>
          </a:p>
          <a:p>
            <a:endParaRPr lang="en-US" dirty="0"/>
          </a:p>
          <a:p>
            <a:r>
              <a:rPr lang="en-US" dirty="0"/>
              <a:t>So, Rome used it to humiliate, but for the early Christians…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384749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8/29/24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8/29/24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on a cross&#10;&#10;Description automatically generated">
            <a:extLst>
              <a:ext uri="{FF2B5EF4-FFF2-40B4-BE49-F238E27FC236}">
                <a16:creationId xmlns:a16="http://schemas.microsoft.com/office/drawing/2014/main" id="{C9997A8D-B555-699A-78C0-FF2F0E66955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00730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tone ruins with white text&#10;&#10;Description automatically generated">
            <a:extLst>
              <a:ext uri="{FF2B5EF4-FFF2-40B4-BE49-F238E27FC236}">
                <a16:creationId xmlns:a16="http://schemas.microsoft.com/office/drawing/2014/main" id="{AC947225-DEDC-524F-B587-1C1F0065589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4300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08FFFD03-2C0C-559B-BA87-ADC956ADA4B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6584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24E9158-B4DE-8488-1E95-86693C26526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388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tone ruins with white text&#10;&#10;Description automatically generated">
            <a:extLst>
              <a:ext uri="{FF2B5EF4-FFF2-40B4-BE49-F238E27FC236}">
                <a16:creationId xmlns:a16="http://schemas.microsoft.com/office/drawing/2014/main" id="{AC947225-DEDC-524F-B587-1C1F0065589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55289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n amphitheater with a mountain in the background&#10;&#10;Description automatically generated">
            <a:extLst>
              <a:ext uri="{FF2B5EF4-FFF2-40B4-BE49-F238E27FC236}">
                <a16:creationId xmlns:a16="http://schemas.microsoft.com/office/drawing/2014/main" id="{BD644906-287A-31BF-A65C-76B4FFB005D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arena&#10;&#10;Description automatically generated">
            <a:extLst>
              <a:ext uri="{FF2B5EF4-FFF2-40B4-BE49-F238E27FC236}">
                <a16:creationId xmlns:a16="http://schemas.microsoft.com/office/drawing/2014/main" id="{753EB8E3-4035-2C1E-CD3B-E264A10F718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arena&#10;&#10;Description automatically generated">
            <a:extLst>
              <a:ext uri="{FF2B5EF4-FFF2-40B4-BE49-F238E27FC236}">
                <a16:creationId xmlns:a16="http://schemas.microsoft.com/office/drawing/2014/main" id="{941AAB4B-132A-58EF-5ABD-FE14174D4C6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landscape&#10;&#10;Description automatically generated">
            <a:extLst>
              <a:ext uri="{FF2B5EF4-FFF2-40B4-BE49-F238E27FC236}">
                <a16:creationId xmlns:a16="http://schemas.microsoft.com/office/drawing/2014/main" id="{90E97941-1698-0FE7-5D9E-DA9E768BAC1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greece with different cities&#10;&#10;Description automatically generated">
            <a:extLst>
              <a:ext uri="{FF2B5EF4-FFF2-40B4-BE49-F238E27FC236}">
                <a16:creationId xmlns:a16="http://schemas.microsoft.com/office/drawing/2014/main" id="{BB8B2BCC-8C03-BE4E-2B25-5E44DE23A20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ack and white text on a black background&#10;&#10;Description automatically generated">
            <a:extLst>
              <a:ext uri="{FF2B5EF4-FFF2-40B4-BE49-F238E27FC236}">
                <a16:creationId xmlns:a16="http://schemas.microsoft.com/office/drawing/2014/main" id="{85DBBD38-301A-7D73-9D9F-3DF6BCED86E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55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screenshot of a bible&#10;&#10;Description automatically generated">
            <a:extLst>
              <a:ext uri="{FF2B5EF4-FFF2-40B4-BE49-F238E27FC236}">
                <a16:creationId xmlns:a16="http://schemas.microsoft.com/office/drawing/2014/main" id="{92DDD1D5-5743-E626-A1A8-304F53CBAB1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4317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white text&#10;&#10;Description automatically generated">
            <a:extLst>
              <a:ext uri="{FF2B5EF4-FFF2-40B4-BE49-F238E27FC236}">
                <a16:creationId xmlns:a16="http://schemas.microsoft.com/office/drawing/2014/main" id="{882931BE-C17A-AE9F-FEAF-B2045DB42DD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earing a helmet&#10;&#10;Description automatically generated">
            <a:extLst>
              <a:ext uri="{FF2B5EF4-FFF2-40B4-BE49-F238E27FC236}">
                <a16:creationId xmlns:a16="http://schemas.microsoft.com/office/drawing/2014/main" id="{D7AB5A70-36ED-626F-EB03-131EB12EA1F0}"/>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AA27CDC-AC0B-2559-E320-A3215D29170E}"/>
              </a:ext>
            </a:extLst>
          </p:cNvPr>
          <p:cNvSpPr txBox="1"/>
          <p:nvPr/>
        </p:nvSpPr>
        <p:spPr>
          <a:xfrm>
            <a:off x="6096000" y="6046237"/>
            <a:ext cx="5928049" cy="615553"/>
          </a:xfrm>
          <a:prstGeom prst="rect">
            <a:avLst/>
          </a:prstGeom>
          <a:noFill/>
        </p:spPr>
        <p:txBody>
          <a:bodyPr wrap="square" rtlCol="0">
            <a:spAutoFit/>
          </a:bodyPr>
          <a:lstStyle/>
          <a:p>
            <a:pPr algn="r"/>
            <a:r>
              <a:rPr lang="en-US" sz="3400" b="1" i="1" dirty="0">
                <a:solidFill>
                  <a:schemeClr val="bg1"/>
                </a:solidFill>
                <a:effectLst>
                  <a:outerShdw blurRad="50800" dist="38100" dir="2700000" algn="tl" rotWithShape="0">
                    <a:prstClr val="black">
                      <a:alpha val="40000"/>
                    </a:prstClr>
                  </a:outerShdw>
                </a:effectLst>
              </a:rPr>
              <a:t>The Chosen </a:t>
            </a:r>
            <a:r>
              <a:rPr lang="en-US" sz="3200" dirty="0">
                <a:solidFill>
                  <a:schemeClr val="bg1"/>
                </a:solidFill>
                <a:effectLst>
                  <a:outerShdw blurRad="50800" dist="38100" dir="2700000" algn="tl" rotWithShape="0">
                    <a:prstClr val="black">
                      <a:alpha val="40000"/>
                    </a:prstClr>
                  </a:outerShdw>
                </a:effectLst>
              </a:rPr>
              <a:t>(season 4, episode 5)</a:t>
            </a:r>
          </a:p>
        </p:txBody>
      </p:sp>
    </p:spTree>
    <p:extLst>
      <p:ext uri="{BB962C8B-B14F-4D97-AF65-F5344CB8AC3E}">
        <p14:creationId xmlns:p14="http://schemas.microsoft.com/office/powerpoint/2010/main" val="39210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Description automatically generated">
            <a:extLst>
              <a:ext uri="{FF2B5EF4-FFF2-40B4-BE49-F238E27FC236}">
                <a16:creationId xmlns:a16="http://schemas.microsoft.com/office/drawing/2014/main" id="{F67F872E-E3E8-6B7E-134F-41826E2A2AE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8129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on a cross&#10;&#10;Description automatically generated">
            <a:extLst>
              <a:ext uri="{FF2B5EF4-FFF2-40B4-BE49-F238E27FC236}">
                <a16:creationId xmlns:a16="http://schemas.microsoft.com/office/drawing/2014/main" id="{DAC4C2A4-5090-9E91-084B-133CD5FEDB90}"/>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FC496BD-A0AA-4D34-3F7A-51AA10A1DD05}"/>
              </a:ext>
            </a:extLst>
          </p:cNvPr>
          <p:cNvSpPr txBox="1"/>
          <p:nvPr/>
        </p:nvSpPr>
        <p:spPr>
          <a:xfrm>
            <a:off x="8602824" y="6120882"/>
            <a:ext cx="3402563" cy="523220"/>
          </a:xfrm>
          <a:prstGeom prst="rect">
            <a:avLst/>
          </a:prstGeom>
          <a:noFill/>
        </p:spPr>
        <p:txBody>
          <a:bodyPr wrap="square" rtlCol="0">
            <a:spAutoFit/>
          </a:bodyPr>
          <a:lstStyle/>
          <a:p>
            <a:pPr algn="r"/>
            <a:r>
              <a:rPr lang="en-US" sz="2800" b="1" i="1" dirty="0">
                <a:solidFill>
                  <a:schemeClr val="bg1"/>
                </a:solidFill>
                <a:effectLst>
                  <a:outerShdw blurRad="50800" dist="38100" dir="2700000" algn="tl" rotWithShape="0">
                    <a:prstClr val="black">
                      <a:alpha val="40000"/>
                    </a:prstClr>
                  </a:outerShdw>
                </a:effectLst>
              </a:rPr>
              <a:t>The Appian Way</a:t>
            </a:r>
            <a:endParaRPr lang="en-US" sz="28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39245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96230</TotalTime>
  <Words>2247</Words>
  <Application>Microsoft Macintosh PowerPoint</Application>
  <PresentationFormat>Widescreen</PresentationFormat>
  <Paragraphs>118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1034</cp:revision>
  <cp:lastPrinted>2024-08-25T12:55:03Z</cp:lastPrinted>
  <dcterms:created xsi:type="dcterms:W3CDTF">2022-11-22T02:48:34Z</dcterms:created>
  <dcterms:modified xsi:type="dcterms:W3CDTF">2024-08-30T16:37:39Z</dcterms:modified>
</cp:coreProperties>
</file>