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572" r:id="rId3"/>
    <p:sldId id="578" r:id="rId4"/>
    <p:sldId id="573" r:id="rId5"/>
    <p:sldId id="554" r:id="rId6"/>
    <p:sldId id="555" r:id="rId7"/>
    <p:sldId id="561" r:id="rId8"/>
    <p:sldId id="579" r:id="rId9"/>
    <p:sldId id="575" r:id="rId10"/>
    <p:sldId id="570" r:id="rId11"/>
    <p:sldId id="576" r:id="rId12"/>
    <p:sldId id="577" r:id="rId13"/>
    <p:sldId id="568" r:id="rId14"/>
    <p:sldId id="553" r:id="rId15"/>
    <p:sldId id="558" r:id="rId16"/>
    <p:sldId id="574" r:id="rId17"/>
    <p:sldId id="560" r:id="rId18"/>
    <p:sldId id="4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latin typeface="+mn-lt"/>
              </a:rPr>
              <a:t>This is the final week of our 5-week sermon series, </a:t>
            </a:r>
            <a:r>
              <a:rPr lang="en-US" i="1" dirty="0">
                <a:latin typeface="+mn-lt"/>
              </a:rPr>
              <a:t>We the Church</a:t>
            </a:r>
            <a:r>
              <a:rPr lang="en-US" dirty="0">
                <a:latin typeface="+mn-lt"/>
              </a:rPr>
              <a:t>. If you’re visiting and just joining us for this last message in our series, we’ve been sharing that the purpose of the WE THE CHURCH initiative is to mobilize us as God’s people to see that our primary calling is to testify and embody the good news of Jesus to our neighbors, which requires that we partner with other churches in this gospel mission to those who live in our community and region. But if we’re doing to do that, we need to have a clear understanding of the gospel.</a:t>
            </a:r>
          </a:p>
          <a:p>
            <a:pPr marL="0" indent="0">
              <a:buFont typeface="Arial" panose="020B0604020202020204" pitchFamily="34" charset="0"/>
              <a:buNone/>
            </a:pPr>
            <a:endParaRPr lang="en-US" dirty="0">
              <a:latin typeface="+mn-lt"/>
            </a:endParaRPr>
          </a:p>
          <a:p>
            <a:pPr marL="0" indent="0">
              <a:buFont typeface="Arial" panose="020B0604020202020204" pitchFamily="34" charset="0"/>
              <a:buNone/>
            </a:pPr>
            <a:r>
              <a:rPr lang="en-US" dirty="0">
                <a:latin typeface="+mn-lt"/>
              </a:rPr>
              <a:t>At Grantham, we explain and describe the gospel like this…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3E35-1CE5-6B1F-030C-70101A84E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CF722-83B4-AEC5-6CF8-74F2EF9A4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8F909-62B2-F618-B268-321CB2F7D54D}"/>
              </a:ext>
            </a:extLst>
          </p:cNvPr>
          <p:cNvSpPr>
            <a:spLocks noGrp="1"/>
          </p:cNvSpPr>
          <p:nvPr>
            <p:ph type="body" idx="1"/>
          </p:nvPr>
        </p:nvSpPr>
        <p:spPr/>
        <p:txBody>
          <a:bodyPr/>
          <a:lstStyle/>
          <a:p>
            <a:r>
              <a:rPr lang="en-US" dirty="0"/>
              <a:t>[COMMENT ON SPACES GRAPHIC]</a:t>
            </a:r>
          </a:p>
          <a:p>
            <a:pPr marL="171450" indent="-171450">
              <a:buFont typeface="Arial" panose="020B0604020202020204" pitchFamily="34" charset="0"/>
              <a:buChar char="•"/>
            </a:pPr>
            <a:r>
              <a:rPr lang="en-US" dirty="0"/>
              <a:t>The spaces represent the various ways we can engage in the life of the church and grow in our faith, but notice that Jesus calls his disciples to go deeper in our relationships</a:t>
            </a:r>
          </a:p>
          <a:p>
            <a:pPr marL="171450" indent="-171450">
              <a:buFont typeface="Arial" panose="020B0604020202020204" pitchFamily="34" charset="0"/>
              <a:buChar char="•"/>
            </a:pPr>
            <a:r>
              <a:rPr lang="en-US" dirty="0"/>
              <a:t>And it’s in the personal and intimate spaces that we have opportunities to engage in conversation with other disciples about where we are in our walk with Christ; to ask questions, to confess sins, to hold each other accountable, to pray for one another, to share each other’s burdens, and to experience Jesus in close-knit community</a:t>
            </a:r>
          </a:p>
          <a:p>
            <a:pPr marL="171450" indent="-171450">
              <a:buFont typeface="Arial" panose="020B0604020202020204" pitchFamily="34" charset="0"/>
              <a:buChar char="•"/>
            </a:pPr>
            <a:r>
              <a:rPr lang="en-US" dirty="0"/>
              <a:t>Whether it’s a small group, a bible study, an intentional discipleship group, or an intimate meeting among friends, it’s a space where we can be real with each other and invite the Holy Spirit to transform us into the image of Christ, as we share the journey together; a space where we can be honest, authentic, and vulnerable with each other.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Because the whole aim in the disciple-making process is that we would become more and more like Jesus. Listen to what Paul wrote in Colossians… [NEXT SLIDE]</a:t>
            </a:r>
          </a:p>
        </p:txBody>
      </p:sp>
      <p:sp>
        <p:nvSpPr>
          <p:cNvPr id="4" name="Slide Number Placeholder 3">
            <a:extLst>
              <a:ext uri="{FF2B5EF4-FFF2-40B4-BE49-F238E27FC236}">
                <a16:creationId xmlns:a16="http://schemas.microsoft.com/office/drawing/2014/main" id="{565465FD-4E51-E251-12DA-1790C0AE6D6F}"/>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56946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3E47E-2204-D22C-D40B-DEECDEBC6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1786F-9541-319C-0CC0-CF2B9A545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3A312-5DE3-E093-3849-FE2362F28B04}"/>
              </a:ext>
            </a:extLst>
          </p:cNvPr>
          <p:cNvSpPr>
            <a:spLocks noGrp="1"/>
          </p:cNvSpPr>
          <p:nvPr>
            <p:ph type="body" idx="1"/>
          </p:nvPr>
        </p:nvSpPr>
        <p:spPr/>
        <p:txBody>
          <a:bodyPr/>
          <a:lstStyle/>
          <a:p>
            <a:r>
              <a:rPr lang="en-US" dirty="0"/>
              <a:t>[READ &amp; COMMENT ON PASSAGE]</a:t>
            </a:r>
          </a:p>
          <a:p>
            <a:endParaRPr lang="en-US" dirty="0"/>
          </a:p>
          <a:p>
            <a:r>
              <a:rPr lang="en-US" dirty="0"/>
              <a:t>So, what does making disciples look like for you and our church? Or as some of you may be asking, How do we do this? How do we make disciples who make disciples?</a:t>
            </a:r>
          </a:p>
          <a:p>
            <a:endParaRPr lang="en-US" dirty="0"/>
          </a:p>
          <a:p>
            <a:r>
              <a:rPr lang="en-US" dirty="0"/>
              <a:t>Here is what we’re being invited to do… [NEXT SLIDE]</a:t>
            </a:r>
          </a:p>
        </p:txBody>
      </p:sp>
      <p:sp>
        <p:nvSpPr>
          <p:cNvPr id="4" name="Slide Number Placeholder 3">
            <a:extLst>
              <a:ext uri="{FF2B5EF4-FFF2-40B4-BE49-F238E27FC236}">
                <a16:creationId xmlns:a16="http://schemas.microsoft.com/office/drawing/2014/main" id="{6FE2B675-FDA7-FBC1-56EC-5191E0BDD586}"/>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242918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EACH POINT]</a:t>
            </a:r>
          </a:p>
          <a:p>
            <a:endParaRPr lang="en-US" dirty="0"/>
          </a:p>
          <a:p>
            <a:r>
              <a:rPr lang="en-US" dirty="0"/>
              <a:t>And what does that look like? How can we share the gospel in word and deed? Here are some practical things we can do…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1611725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4CEEF-FDA8-F85A-DAA5-4C99B9BEF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38591-21C0-C129-72E9-1BE298322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AFA34-832A-FFBA-457E-F5D31FE20CB8}"/>
              </a:ext>
            </a:extLst>
          </p:cNvPr>
          <p:cNvSpPr>
            <a:spLocks noGrp="1"/>
          </p:cNvSpPr>
          <p:nvPr>
            <p:ph type="body" idx="1"/>
          </p:nvPr>
        </p:nvSpPr>
        <p:spPr/>
        <p:txBody>
          <a:bodyPr/>
          <a:lstStyle/>
          <a:p>
            <a:r>
              <a:rPr lang="en-US" dirty="0"/>
              <a:t>[READ &amp; COMMENT ON EACH POINT]</a:t>
            </a:r>
          </a:p>
          <a:p>
            <a:endParaRPr lang="en-US" dirty="0"/>
          </a:p>
          <a:p>
            <a:r>
              <a:rPr lang="en-US" dirty="0"/>
              <a:t>This past week Pastor Melissa and I spoke with an older woman in our church who was checking out at a store and had changed purses and couldn’t remember where she had put her credit card. She was searching in her purse and couldn’t find it and was feeling anxious. She apologized to the clerk and the people behind her in line. Then, she paused, took a deep breath, and said a prayer like “Lord, help me.” When she opened her eyes, she looked in her purse and knew where the card was and found it. She gave it to the clerk who said, “I’m glad you found the card.” Now, this congregant could have moved on and just said “yes, me too” but she took a moment to say, “you know what I did?” The clerk said, “You took a deep breath?” And she said, “Yes, and then I said a prayer and God helped me to know where it was.” What a simple way to reveal your faith! She didn’t have a relationship with the cashier or the person behind her, so it wasn’t appropriate for her to sit down with them and give them a full gospel presentation or steps to becoming a Christian. But she made a connection between her actions and beliefs and helped those around her to get a glimpse of the gospel: God meeting her in a difficult place and providing for her needs. In a simple but meaningful way, she demonstrated and proclaimed the good news in everyday life.</a:t>
            </a:r>
          </a:p>
          <a:p>
            <a:r>
              <a:rPr lang="en-US" dirty="0"/>
              <a:t> </a:t>
            </a:r>
          </a:p>
          <a:p>
            <a:r>
              <a:rPr lang="en-US" dirty="0"/>
              <a:t>May God give us all a Kingdom imagination for how we can be fishers of people and proclaim the good news where we live, learn, work, and play… so that every person has repeated opportunities to see, hear, and respond to the good news of Jesus Christ. Amen?  Finally, here are some questions to help us reflect and respond together… [NEXT SLIDE]</a:t>
            </a:r>
          </a:p>
        </p:txBody>
      </p:sp>
      <p:sp>
        <p:nvSpPr>
          <p:cNvPr id="4" name="Slide Number Placeholder 3">
            <a:extLst>
              <a:ext uri="{FF2B5EF4-FFF2-40B4-BE49-F238E27FC236}">
                <a16:creationId xmlns:a16="http://schemas.microsoft.com/office/drawing/2014/main" id="{C8ABAD6C-4E00-7722-1606-E351BDF94749}"/>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97841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Questions</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49BC-1FD4-22B6-BE2E-2E476036B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6C3E7-C5BF-390D-A3D3-9C7EB0B83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836EC-9A88-D192-6C50-5BE10A65F7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F9CD84-BE3A-1733-6EEB-29C5E113338B}"/>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684149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Am I sharing the good news of Jesus with those in my circle of influence? Am I letting others hear about my faith in Christ?</a:t>
            </a:r>
          </a:p>
          <a:p>
            <a:pPr marL="228600" indent="-228600">
              <a:buFont typeface="+mj-lt"/>
              <a:buAutoNum type="arabicPeriod"/>
            </a:pPr>
            <a:r>
              <a:rPr lang="en-US" dirty="0"/>
              <a:t>Am I being discipled? If so, how? What does that look like? Am I growing as a disciple in personal and intimate spaces of the church?</a:t>
            </a:r>
          </a:p>
          <a:p>
            <a:pPr marL="228600" indent="-228600">
              <a:buFont typeface="+mj-lt"/>
              <a:buAutoNum type="arabicPeriod"/>
            </a:pPr>
            <a:r>
              <a:rPr lang="en-US" dirty="0"/>
              <a:t>How is the Spirit inviting me to mentor and disciple someone who is open and hungry, younger in age, or simply young in their faith?</a:t>
            </a:r>
          </a:p>
          <a:p>
            <a:endParaRPr lang="en-US" dirty="0"/>
          </a:p>
          <a:p>
            <a:r>
              <a:rPr lang="en-US" dirty="0"/>
              <a:t>[CLOSING WORDS]</a:t>
            </a:r>
          </a:p>
          <a:p>
            <a:pPr marL="171450" indent="-171450">
              <a:buFont typeface="Arial" panose="020B0604020202020204" pitchFamily="34" charset="0"/>
              <a:buChar char="•"/>
            </a:pPr>
            <a:r>
              <a:rPr lang="en-US" dirty="0"/>
              <a:t>Brothers and sisters, this series is merely the beginning of our efforts to develop a gospel saturation mindset, to cultivate a culture of discipleship, faith-sharing, and collaboration, and to equip our congregation to be about the Great Commission. We hope that you will join us in praying for continued growth in these areas as we seek to be faithful to Jesus.</a:t>
            </a:r>
          </a:p>
          <a:p>
            <a:endParaRPr lang="en-US" dirty="0"/>
          </a:p>
          <a:p>
            <a:r>
              <a:rPr lang="en-US" dirty="0"/>
              <a:t>[NEXT SLIDE FOR CLOSING PRAYER]</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r>
              <a:rPr lang="en-US" dirty="0"/>
              <a:t>[APOSTLES’ CREED]</a:t>
            </a:r>
          </a:p>
          <a:p>
            <a:r>
              <a:rPr lang="en-US" dirty="0"/>
              <a:t>[COMMUNION]</a:t>
            </a:r>
          </a:p>
          <a:p>
            <a:r>
              <a:rPr lang="en-US" dirty="0"/>
              <a:t>[RESPONSE SONG]</a:t>
            </a:r>
          </a:p>
          <a:p>
            <a:endParaRPr lang="en-US" dirty="0"/>
          </a:p>
          <a:p>
            <a:r>
              <a:rPr lang="en-US" dirty="0"/>
              <a:t>ANNOUNCEMENTS – College Lunch &amp; Fellowship Meal after the service</a:t>
            </a:r>
          </a:p>
          <a:p>
            <a:endParaRPr lang="en-US" b="1" dirty="0"/>
          </a:p>
          <a:p>
            <a:r>
              <a:rPr lang="en-US" b="1" dirty="0"/>
              <a:t>Benediction</a:t>
            </a:r>
          </a:p>
          <a:p>
            <a:r>
              <a:rPr lang="en-US" b="0" dirty="0"/>
              <a:t>Brothers and sisters, God wants us to share his heart by embodying and sharing the good news of Jesus with every person we encounter in life. Therefore, let us go into the world and make disciples who make disciples. May the Holy Spirit empower you to carry out the mission we’ve been give to lead others to the God who looks like Jesus. In the name of the Father, and the Son, and the Holy Spirit. Amen.</a:t>
            </a:r>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DEFINITION &amp; COMMENT]</a:t>
            </a:r>
          </a:p>
          <a:p>
            <a:pPr marL="171450" indent="-171450">
              <a:buFont typeface="Arial" panose="020B0604020202020204" pitchFamily="34" charset="0"/>
              <a:buChar char="•"/>
            </a:pPr>
            <a:r>
              <a:rPr lang="en-US" dirty="0"/>
              <a:t>The gospel is for you; to bring forgiveness, healing, and transformation</a:t>
            </a:r>
          </a:p>
          <a:p>
            <a:pPr marL="171450" indent="-171450">
              <a:buFont typeface="Arial" panose="020B0604020202020204" pitchFamily="34" charset="0"/>
              <a:buChar char="•"/>
            </a:pPr>
            <a:r>
              <a:rPr lang="en-US" dirty="0"/>
              <a:t>But the gospel is also for others (e.g., our family, friends, neighbors, enemies)</a:t>
            </a:r>
          </a:p>
          <a:p>
            <a:pPr marL="171450" indent="-171450">
              <a:buFont typeface="Arial" panose="020B0604020202020204" pitchFamily="34" charset="0"/>
              <a:buChar char="•"/>
            </a:pPr>
            <a:r>
              <a:rPr lang="en-US" dirty="0"/>
              <a:t>Also, the gospel is about the renewal of all creation when Christ returns; Jesus doesn’t just save souls, he is interested in saving bodies, nations, and redeeming the world.</a:t>
            </a:r>
          </a:p>
          <a:p>
            <a:endParaRPr lang="en-US" dirty="0"/>
          </a:p>
          <a:p>
            <a:r>
              <a:rPr lang="en-US" dirty="0"/>
              <a:t>And once again, here is the image we use to communicate this… …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85113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DCAA-623C-1FA8-BCD0-D08967170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355D9-D44D-2F02-1843-4DA79C3F9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DFF49-4CD4-F657-18F7-80DD52C9D738}"/>
              </a:ext>
            </a:extLst>
          </p:cNvPr>
          <p:cNvSpPr>
            <a:spLocks noGrp="1"/>
          </p:cNvSpPr>
          <p:nvPr>
            <p:ph type="body" idx="1"/>
          </p:nvPr>
        </p:nvSpPr>
        <p:spPr/>
        <p:txBody>
          <a:bodyPr/>
          <a:lstStyle/>
          <a:p>
            <a:r>
              <a:rPr lang="en-US" dirty="0"/>
              <a:t>[EXPLAIN IMAGE]</a:t>
            </a:r>
          </a:p>
          <a:p>
            <a:pPr marL="171450" indent="-171450">
              <a:buFont typeface="Arial" panose="020B0604020202020204" pitchFamily="34" charset="0"/>
              <a:buChar char="•"/>
            </a:pPr>
            <a:r>
              <a:rPr lang="en-US" dirty="0"/>
              <a:t>Heaven and earth are two interlocking planes of existence; heaven (spiritual dimension) is God’s space, and earth is our space; they are coming together in Jesus; Jesus’s death and resurrection are uniting heaven and earth; his resurrected body is the proof!</a:t>
            </a:r>
          </a:p>
          <a:p>
            <a:pPr marL="171450" indent="-171450">
              <a:buFont typeface="Arial" panose="020B0604020202020204" pitchFamily="34" charset="0"/>
              <a:buChar char="•"/>
            </a:pPr>
            <a:r>
              <a:rPr lang="en-US" dirty="0"/>
              <a:t>In that process, Jesus has declared that death and hell have lost its power and is coming to an end; and Jesus promises to cast the hell out of earth and out of you and me</a:t>
            </a:r>
          </a:p>
          <a:p>
            <a:pPr marL="171450" indent="-171450">
              <a:buFont typeface="Arial" panose="020B0604020202020204" pitchFamily="34" charset="0"/>
              <a:buChar char="•"/>
            </a:pPr>
            <a:r>
              <a:rPr lang="en-US" dirty="0"/>
              <a:t>And the gospel proclaims that Christ will someday return and bring about a new glorious reality; a resurrected cosmos; a new heaven and earth; where God’s perfect reign and rule will be known in us and death and hell will be cast out forever; they will be no more.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the meantime, we are seeking to become like Jesus as his disciples, and we’re called by Jesus to tell others about him, because he is the only one who can change us, our communities, our country, and save our world from death and destruction. And so, we want to adopt a “gospel saturation” mindset about where God has placed us in this world.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is gospel saturation? [NEXT SLIDE]</a:t>
            </a:r>
          </a:p>
        </p:txBody>
      </p:sp>
      <p:sp>
        <p:nvSpPr>
          <p:cNvPr id="4" name="Slide Number Placeholder 3">
            <a:extLst>
              <a:ext uri="{FF2B5EF4-FFF2-40B4-BE49-F238E27FC236}">
                <a16:creationId xmlns:a16="http://schemas.microsoft.com/office/drawing/2014/main" id="{284968DD-3280-2C11-A1F8-A33C0F250DF1}"/>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400382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BF0F-5FB7-312F-16DE-A27BDFBFC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80B06-E62D-858B-3068-4A6A7FD68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8EE3C-0631-EBEE-A499-164CAE102AEB}"/>
              </a:ext>
            </a:extLst>
          </p:cNvPr>
          <p:cNvSpPr>
            <a:spLocks noGrp="1"/>
          </p:cNvSpPr>
          <p:nvPr>
            <p:ph type="body" idx="1"/>
          </p:nvPr>
        </p:nvSpPr>
        <p:spPr/>
        <p:txBody>
          <a:bodyPr/>
          <a:lstStyle/>
          <a:p>
            <a:r>
              <a:rPr lang="en-US" dirty="0"/>
              <a:t>It’s the process of helping each disciple understand our role as ambassadors of the good news where we live, learn, work, and play so that every person has repeated opportunities to see, hear, and respond to the good news of Jesus Christ. And we want to partner with other churches who recognize Jesus’ call to unity within the Body of Christ for the sake of the gospel and his mission of love to a broken humanity.</a:t>
            </a:r>
          </a:p>
          <a:p>
            <a:endParaRPr lang="en-US" dirty="0"/>
          </a:p>
          <a:p>
            <a:r>
              <a:rPr lang="en-US" dirty="0">
                <a:latin typeface="+mn-lt"/>
              </a:rPr>
              <a:t>That is why we began our series with a focus on unity… </a:t>
            </a:r>
            <a:r>
              <a:rPr lang="en-US" dirty="0"/>
              <a:t>[NEXT SLIDE]</a:t>
            </a:r>
          </a:p>
        </p:txBody>
      </p:sp>
      <p:sp>
        <p:nvSpPr>
          <p:cNvPr id="4" name="Slide Number Placeholder 3">
            <a:extLst>
              <a:ext uri="{FF2B5EF4-FFF2-40B4-BE49-F238E27FC236}">
                <a16:creationId xmlns:a16="http://schemas.microsoft.com/office/drawing/2014/main" id="{A7ECBCBD-633E-E8D6-A244-A0695BED41B6}"/>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12088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that first message, we read Jesus’ prayer in John 17 that the world will know that the Son was sent by the Father through our union with him and our shared calling in his mission. And so, Jesus calls us all to recognize his Lordship and for the Church in our community to take responsibility for those who don’t know him that live around us.</a:t>
            </a:r>
          </a:p>
          <a:p>
            <a:endParaRPr lang="en-US" dirty="0"/>
          </a:p>
          <a:p>
            <a:pPr marL="0" indent="0">
              <a:buFont typeface="Arial" panose="020B0604020202020204" pitchFamily="34" charset="0"/>
              <a:buNone/>
            </a:pPr>
            <a:r>
              <a:rPr lang="en-US" dirty="0"/>
              <a:t>In the second message, we looked at how the purpose of the gospel is to transform individuals who embody the character and competencies of Jesus. The inevitable result of our own transformation will be the transformation of our community. Because as we are being changed by Jesus, we will want others to know the same kind of life-giving change. So, transformation motivates us to act and mobilize.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week 3, Pastor Melissa shared how we need to shift from a “Sunday-centric” church mission to an “every day-centric” mission, where every disciple accepts the responsibility to share and embody the gospel wherever we live and work in community with others. This means that we are all ministers of the gospel in our homes, workplace, neighborhoods, etc.</a:t>
            </a:r>
          </a:p>
          <a:p>
            <a:endParaRPr lang="en-US" dirty="0"/>
          </a:p>
          <a:p>
            <a:r>
              <a:rPr lang="en-US" dirty="0"/>
              <a:t>And then last week, we looked at collaboration. I said that we shouldn’t view other churches as competition but rather see collaboration among local churches as a necessity for faithful disciples of Jesus. While our churches won’t agree on everything, we want to (and we believe we can) partner with other churches who can agree on the heart of the gospel and Christ’s call to make disciples who make disciples. </a:t>
            </a:r>
          </a:p>
          <a:p>
            <a:endParaRPr lang="en-US" dirty="0"/>
          </a:p>
          <a:p>
            <a:r>
              <a:rPr lang="en-US" dirty="0"/>
              <a:t>Which brings us to our focus for this final sermon on…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Multiplication. </a:t>
            </a:r>
            <a:r>
              <a:rPr lang="en-US" b="0" dirty="0"/>
              <a:t>In this concluding message of our series, we’re going see how Christ isn’t just inviting us to bring individuals to him (a simple 1 to 1 addition), but that we are called as disciples to make disciples who also make disciples and multiply the Kingdom harvest. What does that mean? What does that look like? And </a:t>
            </a:r>
            <a:r>
              <a:rPr lang="en-US" b="0" i="1" dirty="0"/>
              <a:t>how</a:t>
            </a:r>
            <a:r>
              <a:rPr lang="en-US" b="0" dirty="0"/>
              <a:t> do we do it?  [BRIEF PRAYER]</a:t>
            </a:r>
          </a:p>
          <a:p>
            <a:endParaRPr lang="en-US" b="1" dirty="0"/>
          </a:p>
          <a:p>
            <a:r>
              <a:rPr lang="en-US" b="0" dirty="0"/>
              <a:t>Why did John have trouble memorizing multiplication tables? Because</a:t>
            </a:r>
            <a:r>
              <a:rPr lang="en-US" b="0" i="1" dirty="0"/>
              <a:t> times </a:t>
            </a:r>
            <a:r>
              <a:rPr lang="en-US" b="0" dirty="0"/>
              <a:t>were difficult. The minus sign tried to explain to the plus sign how multiplication works, but he only understood </a:t>
            </a:r>
            <a:r>
              <a:rPr lang="en-US" b="0" i="1" dirty="0"/>
              <a:t>sum</a:t>
            </a:r>
            <a:r>
              <a:rPr lang="en-US" b="0" dirty="0"/>
              <a:t> of it. I can do this all day. OK… one more… What are three types of people in the world? Those who can count, and those who can’t.</a:t>
            </a:r>
          </a:p>
          <a:p>
            <a:endParaRPr lang="en-US" b="0" dirty="0"/>
          </a:p>
          <a:p>
            <a:r>
              <a:rPr lang="en-US" b="0" dirty="0"/>
              <a:t>Since 8</a:t>
            </a:r>
            <a:r>
              <a:rPr lang="en-US" b="0" baseline="30000" dirty="0"/>
              <a:t>th</a:t>
            </a:r>
            <a:r>
              <a:rPr lang="en-US" b="0" dirty="0"/>
              <a:t> grade Algebra, I’ve not been great at math. In college, I put off my math credits until my last year just so I’d be determined enough to pass. And still to this day the thought of doing math makes me anxious. And so, if you’re like me, you may not want to think about math in worship, but this is the sort that I think makes a lot of sense and should interest all followers of Jesus, because we’re talking about the math of the Kingdom. </a:t>
            </a:r>
          </a:p>
          <a:p>
            <a:endParaRPr lang="en-US" b="0" dirty="0"/>
          </a:p>
          <a:p>
            <a:r>
              <a:rPr lang="en-US" b="0" dirty="0"/>
              <a:t>My friends, God intends for us to participate with him in expanding his Kingdom through multiplying disciples. And if you’re thinking, “Oh, we’re about numbers now?” I want to say, no, we’re about people coming to know the God who loves them. Remember what Jesus said in Mark 1:17… </a:t>
            </a:r>
            <a:r>
              <a:rPr lang="en-US" dirty="0"/>
              <a:t>[NEXT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6DC5-4434-CE17-2B03-7DFFFFF7D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D25A1-3E97-D8FD-C31C-4687E30AA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9ACCA-6CF7-EE0F-DDB8-63555694C4DC}"/>
              </a:ext>
            </a:extLst>
          </p:cNvPr>
          <p:cNvSpPr>
            <a:spLocks noGrp="1"/>
          </p:cNvSpPr>
          <p:nvPr>
            <p:ph type="body" idx="1"/>
          </p:nvPr>
        </p:nvSpPr>
        <p:spPr/>
        <p:txBody>
          <a:bodyPr/>
          <a:lstStyle/>
          <a:p>
            <a:r>
              <a:rPr lang="en-US" dirty="0"/>
              <a:t>[READ SCRIPTURE &amp; COMMENT]</a:t>
            </a:r>
          </a:p>
          <a:p>
            <a:pPr marL="171450" indent="-171450">
              <a:buFont typeface="Arial" panose="020B0604020202020204" pitchFamily="34" charset="0"/>
              <a:buChar char="•"/>
            </a:pPr>
            <a:r>
              <a:rPr lang="en-US" dirty="0"/>
              <a:t>And they fished with nets (many fish), not with a rod and reel (a single fish)</a:t>
            </a:r>
          </a:p>
          <a:p>
            <a:endParaRPr lang="en-US" dirty="0"/>
          </a:p>
          <a:p>
            <a:r>
              <a:rPr lang="en-US" dirty="0"/>
              <a:t>And so, the Lord intends for multiplication (at least the capability and capacity for it) to be built into the DNA of every disciple and every church. </a:t>
            </a:r>
          </a:p>
          <a:p>
            <a:endParaRPr lang="en-US" dirty="0"/>
          </a:p>
          <a:p>
            <a:r>
              <a:rPr lang="en-US" dirty="0"/>
              <a:t>Of course, you’ll recall the last words to his first disciples at the end of Matthew’s Gospel, Jesus gives us what is known as The Great Commission… [NEXT SLIDE]</a:t>
            </a:r>
          </a:p>
        </p:txBody>
      </p:sp>
      <p:sp>
        <p:nvSpPr>
          <p:cNvPr id="4" name="Slide Number Placeholder 3">
            <a:extLst>
              <a:ext uri="{FF2B5EF4-FFF2-40B4-BE49-F238E27FC236}">
                <a16:creationId xmlns:a16="http://schemas.microsoft.com/office/drawing/2014/main" id="{A95675B0-2BFC-5B42-EA05-677A10FCACBF}"/>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44348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3FFC4-1243-A27B-1F6A-161B3733A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6A2D3-000B-FEF4-5598-B0BE1C970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C9324-3DDD-19D6-D5E5-B8B51E8EDB4E}"/>
              </a:ext>
            </a:extLst>
          </p:cNvPr>
          <p:cNvSpPr>
            <a:spLocks noGrp="1"/>
          </p:cNvSpPr>
          <p:nvPr>
            <p:ph type="body" idx="1"/>
          </p:nvPr>
        </p:nvSpPr>
        <p:spPr/>
        <p:txBody>
          <a:bodyPr/>
          <a:lstStyle/>
          <a:p>
            <a:r>
              <a:rPr lang="en-US" dirty="0"/>
              <a:t>[READ SCRIPTURE &amp; COMMENT]</a:t>
            </a:r>
          </a:p>
          <a:p>
            <a:pPr marL="171450" indent="-171450">
              <a:buFont typeface="Arial" panose="020B0604020202020204" pitchFamily="34" charset="0"/>
              <a:buChar char="•"/>
            </a:pPr>
            <a:r>
              <a:rPr lang="en-US" dirty="0"/>
              <a:t>v. 18 – Jesus is the ultimate authority (e.g., ”By the power invested in me…”)</a:t>
            </a:r>
          </a:p>
          <a:p>
            <a:pPr marL="171450" indent="-171450">
              <a:buFont typeface="Arial" panose="020B0604020202020204" pitchFamily="34" charset="0"/>
              <a:buChar char="•"/>
            </a:pPr>
            <a:r>
              <a:rPr lang="en-US" dirty="0"/>
              <a:t>v. 19 -  “go” indicates an intentional setting out to do something; “go and make disciples” – Q: What do they know about making disciples? How did Jesus “make” his own disciples? He shared life with them, taught them, walked with them in a small group and one-on-one; </a:t>
            </a:r>
            <a:br>
              <a:rPr lang="en-US" dirty="0"/>
            </a:br>
            <a:r>
              <a:rPr lang="en-US" dirty="0"/>
              <a:t>“of all nations” – </a:t>
            </a:r>
            <a:r>
              <a:rPr lang="en-US" i="1" dirty="0"/>
              <a:t>everyone </a:t>
            </a:r>
            <a:r>
              <a:rPr lang="en-US" dirty="0"/>
              <a:t>(not just white people, not just Americans, or republicans or democrats, etc.) and “baptize” them in the name of the Triune God</a:t>
            </a:r>
          </a:p>
          <a:p>
            <a:pPr marL="171450" indent="-171450">
              <a:buFont typeface="Arial" panose="020B0604020202020204" pitchFamily="34" charset="0"/>
              <a:buChar char="•"/>
            </a:pPr>
            <a:r>
              <a:rPr lang="en-US" dirty="0"/>
              <a:t>v. 20 – How did Jesus teach? In a variety of ways that included showing, doing, and sending his disciples out to practice and embody the lessons; and fear not, because we have a living Jesus with us; we are not alone; we have the Lord’s power with us.</a:t>
            </a:r>
          </a:p>
          <a:p>
            <a:endParaRPr lang="en-US" dirty="0"/>
          </a:p>
          <a:p>
            <a:r>
              <a:rPr lang="en-US" dirty="0"/>
              <a:t>And after Jesus gave them the Holy Spirit in the Upper Room on Pentecost, his disciples were empowered to share the gospel, make disciples, and multiply the Kingdom. Take a look at this summary of the growth of the church in those first days… [NEXT SLIDE]</a:t>
            </a:r>
          </a:p>
        </p:txBody>
      </p:sp>
      <p:sp>
        <p:nvSpPr>
          <p:cNvPr id="4" name="Slide Number Placeholder 3">
            <a:extLst>
              <a:ext uri="{FF2B5EF4-FFF2-40B4-BE49-F238E27FC236}">
                <a16:creationId xmlns:a16="http://schemas.microsoft.com/office/drawing/2014/main" id="{B2283D8E-43B6-D144-C7E7-41C88B1912C2}"/>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84322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FA5A1-12D6-D5CA-CB34-F2F3FF363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72962-76C4-9F33-9166-9B2F04228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1D2B5-8B0E-8C52-6664-1B0D3BB3FB47}"/>
              </a:ext>
            </a:extLst>
          </p:cNvPr>
          <p:cNvSpPr>
            <a:spLocks noGrp="1"/>
          </p:cNvSpPr>
          <p:nvPr>
            <p:ph type="body" idx="1"/>
          </p:nvPr>
        </p:nvSpPr>
        <p:spPr/>
        <p:txBody>
          <a:bodyPr/>
          <a:lstStyle/>
          <a:p>
            <a:r>
              <a:rPr lang="en-US" dirty="0"/>
              <a:t>[READ SCRIPTURE &amp; COMMENT]</a:t>
            </a:r>
          </a:p>
          <a:p>
            <a:pPr marL="171450" indent="-171450">
              <a:buFont typeface="Arial" panose="020B0604020202020204" pitchFamily="34" charset="0"/>
              <a:buChar char="•"/>
            </a:pPr>
            <a:r>
              <a:rPr lang="en-US" dirty="0"/>
              <a:t>v. 42 – They were committed to what Jesus had said and done; they were committed to the koinonia (fellowship) or community of disciples, to eating together and communion, and to praying. This made up the very heart of their worshipping community.</a:t>
            </a:r>
          </a:p>
          <a:p>
            <a:pPr marL="171450" indent="-171450">
              <a:buFont typeface="Arial" panose="020B0604020202020204" pitchFamily="34" charset="0"/>
              <a:buChar char="•"/>
            </a:pPr>
            <a:r>
              <a:rPr lang="en-US" dirty="0"/>
              <a:t>And as a result of this discipleship… [READ &amp; COMMENT ON VERSES 43-47]</a:t>
            </a:r>
          </a:p>
          <a:p>
            <a:endParaRPr lang="en-US" dirty="0"/>
          </a:p>
          <a:p>
            <a:r>
              <a:rPr lang="en-US" dirty="0"/>
              <a:t>We can see that multiplication and growth of the early church came through them following Jesus in their own individuals lives, but also in submitting to the disciple-making process with other Christians by working the spaces… [NEXT SLIDE]</a:t>
            </a:r>
          </a:p>
        </p:txBody>
      </p:sp>
      <p:sp>
        <p:nvSpPr>
          <p:cNvPr id="4" name="Slide Number Placeholder 3">
            <a:extLst>
              <a:ext uri="{FF2B5EF4-FFF2-40B4-BE49-F238E27FC236}">
                <a16:creationId xmlns:a16="http://schemas.microsoft.com/office/drawing/2014/main" id="{713CAE19-4C4D-65A1-08F1-4C2F337BEB2C}"/>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01728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2/27/25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2/27/25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holding hands&#10;&#10;AI-generated content may be incorrect.">
            <a:extLst>
              <a:ext uri="{FF2B5EF4-FFF2-40B4-BE49-F238E27FC236}">
                <a16:creationId xmlns:a16="http://schemas.microsoft.com/office/drawing/2014/main" id="{30BD8254-81E6-8BA8-656D-B2B64D88B3C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9139883-FA2C-449D-4D70-A60B41E7CB51}"/>
            </a:ext>
          </a:extLst>
        </p:cNvPr>
        <p:cNvGrpSpPr/>
        <p:nvPr/>
      </p:nvGrpSpPr>
      <p:grpSpPr>
        <a:xfrm>
          <a:off x="0" y="0"/>
          <a:ext cx="0" cy="0"/>
          <a:chOff x="0" y="0"/>
          <a:chExt cx="0" cy="0"/>
        </a:xfrm>
      </p:grpSpPr>
      <p:pic>
        <p:nvPicPr>
          <p:cNvPr id="4" name="Picture 3" descr="A diagram of different types of space&#10;&#10;AI-generated content may be incorrect.">
            <a:extLst>
              <a:ext uri="{FF2B5EF4-FFF2-40B4-BE49-F238E27FC236}">
                <a16:creationId xmlns:a16="http://schemas.microsoft.com/office/drawing/2014/main" id="{793334F6-151B-8A76-358E-59822417452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185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461D5C-B418-9ED1-B7EB-C02E1A2C6670}"/>
            </a:ext>
          </a:extLst>
        </p:cNvPr>
        <p:cNvGrpSpPr/>
        <p:nvPr/>
      </p:nvGrpSpPr>
      <p:grpSpPr>
        <a:xfrm>
          <a:off x="0" y="0"/>
          <a:ext cx="0" cy="0"/>
          <a:chOff x="0" y="0"/>
          <a:chExt cx="0" cy="0"/>
        </a:xfrm>
      </p:grpSpPr>
      <p:sp>
        <p:nvSpPr>
          <p:cNvPr id="131" name="Rectangle 1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person's face&#10;&#10;AI-generated content may be incorrect.">
            <a:extLst>
              <a:ext uri="{FF2B5EF4-FFF2-40B4-BE49-F238E27FC236}">
                <a16:creationId xmlns:a16="http://schemas.microsoft.com/office/drawing/2014/main" id="{C82A47D3-A415-9E43-97F8-6678651D6BC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2920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uilding with a window&#10;&#10;AI-generated content may be incorrect.">
            <a:extLst>
              <a:ext uri="{FF2B5EF4-FFF2-40B4-BE49-F238E27FC236}">
                <a16:creationId xmlns:a16="http://schemas.microsoft.com/office/drawing/2014/main" id="{55DCCD8D-0F85-63D6-8ECD-A60BA8600C8A}"/>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11631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2BBC98-20AB-01F2-4D76-D9DD401A7208}"/>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9F2D7AC7-41A4-AFD6-D7EC-F90BF35A9DFE}"/>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0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images of a church&#10;&#10;AI-generated content may be incorrect.">
            <a:extLst>
              <a:ext uri="{FF2B5EF4-FFF2-40B4-BE49-F238E27FC236}">
                <a16:creationId xmlns:a16="http://schemas.microsoft.com/office/drawing/2014/main" id="{69658337-2271-2E11-901F-986D92A0FC5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images of people and church&#10;&#10;AI-generated content may be incorrect.">
            <a:extLst>
              <a:ext uri="{FF2B5EF4-FFF2-40B4-BE49-F238E27FC236}">
                <a16:creationId xmlns:a16="http://schemas.microsoft.com/office/drawing/2014/main" id="{D477318D-7C01-83F5-A64E-95059034621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0C3E89-2682-9682-4870-FBA75F4CCE56}"/>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images and text&#10;&#10;AI-generated content may be incorrect.">
            <a:extLst>
              <a:ext uri="{FF2B5EF4-FFF2-40B4-BE49-F238E27FC236}">
                <a16:creationId xmlns:a16="http://schemas.microsoft.com/office/drawing/2014/main" id="{B899D51A-F1FC-ACAB-0AB4-42A46D0E78C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1853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01EC214C-BA51-A077-1A22-7BED6CD82BE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holding hands&#10;&#10;AI-generated content may be incorrect.">
            <a:extLst>
              <a:ext uri="{FF2B5EF4-FFF2-40B4-BE49-F238E27FC236}">
                <a16:creationId xmlns:a16="http://schemas.microsoft.com/office/drawing/2014/main" id="{D14BECCD-760C-7332-62E4-647D420E31F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 up of a person's hands&#10;&#10;AI-generated content may be incorrect.">
            <a:extLst>
              <a:ext uri="{FF2B5EF4-FFF2-40B4-BE49-F238E27FC236}">
                <a16:creationId xmlns:a16="http://schemas.microsoft.com/office/drawing/2014/main" id="{84E27C9E-2FF8-F234-3194-0C2B731ED309}"/>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737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5B1498-1052-A9CB-C86B-460094AEAB63}"/>
            </a:ext>
          </a:extLst>
        </p:cNvPr>
        <p:cNvGrpSpPr/>
        <p:nvPr/>
      </p:nvGrpSpPr>
      <p:grpSpPr>
        <a:xfrm>
          <a:off x="0" y="0"/>
          <a:ext cx="0" cy="0"/>
          <a:chOff x="0" y="0"/>
          <a:chExt cx="0" cy="0"/>
        </a:xfrm>
      </p:grpSpPr>
      <p:pic>
        <p:nvPicPr>
          <p:cNvPr id="3" name="Picture 2" descr="A diagram of a cross between two circles&#10;&#10;AI-generated content may be incorrect.">
            <a:extLst>
              <a:ext uri="{FF2B5EF4-FFF2-40B4-BE49-F238E27FC236}">
                <a16:creationId xmlns:a16="http://schemas.microsoft.com/office/drawing/2014/main" id="{A656B98A-ABD3-EBC2-8625-B9B63AD1EA3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729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00E235-7B57-D2E2-8762-593AC36A33F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ue and white book with white text&#10;&#10;AI-generated content may be incorrect.">
            <a:extLst>
              <a:ext uri="{FF2B5EF4-FFF2-40B4-BE49-F238E27FC236}">
                <a16:creationId xmlns:a16="http://schemas.microsoft.com/office/drawing/2014/main" id="{E2793C22-D1CF-8A58-0B31-073D9ECFDBB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3595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different images&#10;&#10;AI-generated content may be incorrect.">
            <a:extLst>
              <a:ext uri="{FF2B5EF4-FFF2-40B4-BE49-F238E27FC236}">
                <a16:creationId xmlns:a16="http://schemas.microsoft.com/office/drawing/2014/main" id="{CC0380B7-DAD4-E322-A021-BACD129310B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images of people&#10;&#10;AI-generated content may be incorrect.">
            <a:extLst>
              <a:ext uri="{FF2B5EF4-FFF2-40B4-BE49-F238E27FC236}">
                <a16:creationId xmlns:a16="http://schemas.microsoft.com/office/drawing/2014/main" id="{76B18D80-A86C-CBB7-9688-515F2419AE84}"/>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6FEE46-2AFC-90C5-5A4D-8F5D55FBC9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F0CBA-E2ED-8C11-E78E-BCE18D38105E}"/>
              </a:ext>
            </a:extLst>
          </p:cNvPr>
          <p:cNvSpPr>
            <a:spLocks noGrp="1"/>
          </p:cNvSpPr>
          <p:nvPr>
            <p:ph idx="1"/>
          </p:nvPr>
        </p:nvSpPr>
        <p:spPr>
          <a:xfrm>
            <a:off x="1951155" y="2484275"/>
            <a:ext cx="8289690" cy="1889450"/>
          </a:xfrm>
        </p:spPr>
        <p:txBody>
          <a:bodyPr>
            <a:noAutofit/>
          </a:bodyPr>
          <a:lstStyle/>
          <a:p>
            <a:pPr marL="0" indent="0" algn="r">
              <a:buNone/>
            </a:pPr>
            <a:r>
              <a:rPr lang="en-US" sz="3600" b="0" i="0" u="none" strike="noStrike" dirty="0">
                <a:solidFill>
                  <a:srgbClr val="FF0000"/>
                </a:solidFill>
                <a:effectLst/>
                <a:latin typeface="Calibri" panose="020F0502020204030204" pitchFamily="34" charset="0"/>
                <a:cs typeface="Calibri" panose="020F0502020204030204" pitchFamily="34" charset="0"/>
              </a:rPr>
              <a:t>“Come, follow me,” </a:t>
            </a:r>
            <a:r>
              <a:rPr lang="en-US" sz="3600" b="0" i="0" u="none" strike="noStrike" dirty="0">
                <a:effectLst/>
                <a:latin typeface="Calibri" panose="020F0502020204030204" pitchFamily="34" charset="0"/>
                <a:cs typeface="Calibri" panose="020F0502020204030204" pitchFamily="34" charset="0"/>
              </a:rPr>
              <a:t>Jesus said, </a:t>
            </a:r>
          </a:p>
          <a:p>
            <a:pPr marL="0" indent="0" algn="r">
              <a:buNone/>
            </a:pPr>
            <a:r>
              <a:rPr lang="en-US" sz="3600" b="0" i="0" u="none" strike="noStrike" dirty="0">
                <a:solidFill>
                  <a:srgbClr val="FF0000"/>
                </a:solidFill>
                <a:effectLst/>
                <a:latin typeface="Calibri" panose="020F0502020204030204" pitchFamily="34" charset="0"/>
                <a:cs typeface="Calibri" panose="020F0502020204030204" pitchFamily="34" charset="0"/>
              </a:rPr>
              <a:t>“and I will send you out to </a:t>
            </a:r>
            <a:r>
              <a:rPr lang="en-US" sz="3600" i="0" u="none" strike="noStrike" dirty="0">
                <a:solidFill>
                  <a:srgbClr val="FF0000"/>
                </a:solidFill>
                <a:effectLst/>
                <a:latin typeface="Calibri" panose="020F0502020204030204" pitchFamily="34" charset="0"/>
                <a:cs typeface="Calibri" panose="020F0502020204030204" pitchFamily="34" charset="0"/>
              </a:rPr>
              <a:t>fish</a:t>
            </a:r>
            <a:r>
              <a:rPr lang="en-US" sz="3600" b="0" i="0" u="none" strike="noStrike" dirty="0">
                <a:solidFill>
                  <a:srgbClr val="FF0000"/>
                </a:solidFill>
                <a:effectLst/>
                <a:latin typeface="Calibri" panose="020F0502020204030204" pitchFamily="34" charset="0"/>
                <a:cs typeface="Calibri" panose="020F0502020204030204" pitchFamily="34" charset="0"/>
              </a:rPr>
              <a:t> for people.”</a:t>
            </a:r>
            <a:endParaRPr lang="en-US" sz="3600" b="1" dirty="0">
              <a:solidFill>
                <a:srgbClr val="FF0000"/>
              </a:solidFill>
              <a:latin typeface="Calibri" panose="020F0502020204030204" pitchFamily="34" charset="0"/>
              <a:cs typeface="Calibri" panose="020F0502020204030204" pitchFamily="34" charset="0"/>
            </a:endParaRPr>
          </a:p>
          <a:p>
            <a:pPr marL="0" indent="0" algn="r">
              <a:buNone/>
            </a:pPr>
            <a:r>
              <a:rPr lang="en-US" sz="3600" b="1" dirty="0">
                <a:latin typeface="Calibri" panose="020F0502020204030204" pitchFamily="34" charset="0"/>
                <a:cs typeface="Calibri" panose="020F0502020204030204" pitchFamily="34" charset="0"/>
              </a:rPr>
              <a:t>Mark 1:17 NIV</a:t>
            </a:r>
          </a:p>
        </p:txBody>
      </p:sp>
    </p:spTree>
    <p:extLst>
      <p:ext uri="{BB962C8B-B14F-4D97-AF65-F5344CB8AC3E}">
        <p14:creationId xmlns:p14="http://schemas.microsoft.com/office/powerpoint/2010/main" val="220334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BD1E3A-6994-5593-7ACE-6E55A50FE2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65A524-4BEB-9BB3-419F-CE02EDD61926}"/>
              </a:ext>
            </a:extLst>
          </p:cNvPr>
          <p:cNvSpPr>
            <a:spLocks noGrp="1"/>
          </p:cNvSpPr>
          <p:nvPr>
            <p:ph idx="1"/>
          </p:nvPr>
        </p:nvSpPr>
        <p:spPr>
          <a:xfrm>
            <a:off x="806660" y="1672512"/>
            <a:ext cx="10578679" cy="3512976"/>
          </a:xfrm>
        </p:spPr>
        <p:txBody>
          <a:bodyPr>
            <a:noAutofit/>
          </a:bodyPr>
          <a:lstStyle/>
          <a:p>
            <a:pPr marL="0" indent="0">
              <a:buNone/>
            </a:pPr>
            <a:r>
              <a:rPr lang="en-US" sz="3200" b="1" dirty="0"/>
              <a:t>Matthew 28:18-20 NIV – The Great Commission</a:t>
            </a:r>
          </a:p>
          <a:p>
            <a:pPr marL="0" indent="0" algn="l">
              <a:buNone/>
            </a:pPr>
            <a:r>
              <a:rPr lang="en-US" sz="3200" b="1" i="0" u="none" strike="noStrike" baseline="30000" dirty="0">
                <a:effectLst/>
              </a:rPr>
              <a:t>18 </a:t>
            </a:r>
            <a:r>
              <a:rPr lang="en-US" sz="3200" b="0" i="0" u="none" strike="noStrike" dirty="0">
                <a:effectLst/>
              </a:rPr>
              <a:t>Jesus came and told his disciples, </a:t>
            </a:r>
            <a:r>
              <a:rPr lang="en-US" sz="3200" b="0" i="0" u="none" strike="noStrike" dirty="0">
                <a:solidFill>
                  <a:srgbClr val="FF0000"/>
                </a:solidFill>
                <a:effectLst/>
              </a:rPr>
              <a:t>“I have been given all authority in heaven and on earth. </a:t>
            </a:r>
            <a:r>
              <a:rPr lang="en-US" sz="3200" b="1" i="0" u="none" strike="noStrike" baseline="30000" dirty="0">
                <a:solidFill>
                  <a:srgbClr val="FF0000"/>
                </a:solidFill>
                <a:effectLst/>
              </a:rPr>
              <a:t>19 </a:t>
            </a:r>
            <a:r>
              <a:rPr lang="en-US" sz="3200" b="0" i="0" u="none" strike="noStrike" dirty="0">
                <a:solidFill>
                  <a:srgbClr val="FF0000"/>
                </a:solidFill>
                <a:effectLst/>
              </a:rPr>
              <a:t>Therefore, go and make disciples of all the nations, baptizing them in the name of the Father and the Son and the Holy Spirit. </a:t>
            </a:r>
            <a:r>
              <a:rPr lang="en-US" sz="3200" b="1" i="0" u="none" strike="noStrike" baseline="30000" dirty="0">
                <a:solidFill>
                  <a:srgbClr val="FF0000"/>
                </a:solidFill>
                <a:effectLst/>
              </a:rPr>
              <a:t>20 </a:t>
            </a:r>
            <a:r>
              <a:rPr lang="en-US" sz="3200" b="0" i="0" u="none" strike="noStrike" dirty="0">
                <a:solidFill>
                  <a:srgbClr val="FF0000"/>
                </a:solidFill>
                <a:effectLst/>
              </a:rPr>
              <a:t>Teach these new disciples to obey all the commands I have given you. And be sure of this: I am with you always, even to the end of the age.”</a:t>
            </a:r>
          </a:p>
        </p:txBody>
      </p:sp>
    </p:spTree>
    <p:extLst>
      <p:ext uri="{BB962C8B-B14F-4D97-AF65-F5344CB8AC3E}">
        <p14:creationId xmlns:p14="http://schemas.microsoft.com/office/powerpoint/2010/main" val="4196697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F2B8025-AB9A-A866-35B3-1B2E2E9A5DA8}"/>
            </a:ext>
          </a:extLst>
        </p:cNvPr>
        <p:cNvGrpSpPr/>
        <p:nvPr/>
      </p:nvGrpSpPr>
      <p:grpSpPr>
        <a:xfrm>
          <a:off x="0" y="0"/>
          <a:ext cx="0" cy="0"/>
          <a:chOff x="0" y="0"/>
          <a:chExt cx="0" cy="0"/>
        </a:xfrm>
      </p:grpSpPr>
      <p:sp>
        <p:nvSpPr>
          <p:cNvPr id="141" name="Rectangle 14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text&#10;&#10;AI-generated content may be incorrect.">
            <a:extLst>
              <a:ext uri="{FF2B5EF4-FFF2-40B4-BE49-F238E27FC236}">
                <a16:creationId xmlns:a16="http://schemas.microsoft.com/office/drawing/2014/main" id="{704CCE1F-AE80-13B7-6E8A-B11BF3A1F00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8954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94169</TotalTime>
  <Words>2700</Words>
  <Application>Microsoft Macintosh PowerPoint</Application>
  <PresentationFormat>Widescreen</PresentationFormat>
  <Paragraphs>114</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1189</cp:revision>
  <cp:lastPrinted>2025-02-23T13:58:20Z</cp:lastPrinted>
  <dcterms:created xsi:type="dcterms:W3CDTF">2022-11-22T02:48:34Z</dcterms:created>
  <dcterms:modified xsi:type="dcterms:W3CDTF">2025-02-28T15:51:54Z</dcterms:modified>
</cp:coreProperties>
</file>