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7" r:id="rId2"/>
    <p:sldId id="263" r:id="rId3"/>
    <p:sldId id="281" r:id="rId4"/>
    <p:sldId id="287" r:id="rId5"/>
    <p:sldId id="283" r:id="rId6"/>
    <p:sldId id="278" r:id="rId7"/>
    <p:sldId id="284" r:id="rId8"/>
    <p:sldId id="279" r:id="rId9"/>
    <p:sldId id="282" r:id="rId10"/>
    <p:sldId id="275" r:id="rId11"/>
    <p:sldId id="288" r:id="rId12"/>
    <p:sldId id="273" r:id="rId13"/>
    <p:sldId id="292" r:id="rId14"/>
    <p:sldId id="264" r:id="rId15"/>
    <p:sldId id="286" r:id="rId16"/>
    <p:sldId id="289" r:id="rId17"/>
    <p:sldId id="290" r:id="rId18"/>
    <p:sldId id="291" r:id="rId19"/>
    <p:sldId id="28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3"/>
    <p:restoredTop sz="75657"/>
  </p:normalViewPr>
  <p:slideViewPr>
    <p:cSldViewPr snapToGrid="0" snapToObjects="1">
      <p:cViewPr varScale="1">
        <p:scale>
          <a:sx n="83" d="100"/>
          <a:sy n="83" d="100"/>
        </p:scale>
        <p:origin x="49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41D0DB-855D-EA4F-9175-0705B9BD6E25}" type="datetimeFigureOut">
              <a:rPr lang="en-US" smtClean="0"/>
              <a:t>2/4/21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94E20C-5B7B-3D46-A9B8-390835D6130C}" type="slidenum">
              <a:rPr lang="en-US" smtClean="0"/>
              <a:t>‹#›</a:t>
            </a:fld>
            <a:endParaRPr lang="en-US"/>
          </a:p>
        </p:txBody>
      </p:sp>
    </p:spTree>
    <p:extLst>
      <p:ext uri="{BB962C8B-B14F-4D97-AF65-F5344CB8AC3E}">
        <p14:creationId xmlns:p14="http://schemas.microsoft.com/office/powerpoint/2010/main" val="3723688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a:t>
            </a:r>
          </a:p>
          <a:p>
            <a:r>
              <a:rPr lang="en-US" dirty="0"/>
              <a:t>There were many times in Jesus’ ministry when the religious leaders challenged Jesus (i.e., stump him, trap him, get him in trouble).</a:t>
            </a:r>
          </a:p>
          <a:p>
            <a:endParaRPr lang="en-US" dirty="0"/>
          </a:p>
          <a:p>
            <a:r>
              <a:rPr lang="en-US" dirty="0"/>
              <a:t>We can read about a few of those instances in Matthew 22</a:t>
            </a:r>
          </a:p>
          <a:p>
            <a:pPr marL="171450" indent="-171450">
              <a:buFont typeface="Arial" panose="020B0604020202020204" pitchFamily="34" charset="0"/>
              <a:buChar char="•"/>
            </a:pPr>
            <a:r>
              <a:rPr lang="en-US" dirty="0"/>
              <a:t>First, the Pharisees asked, “Should we pay taxes, participate in idolatry, and fuel the empire?”</a:t>
            </a:r>
          </a:p>
          <a:p>
            <a:pPr marL="171450" indent="-171450">
              <a:buFont typeface="Arial" panose="020B0604020202020204" pitchFamily="34" charset="0"/>
              <a:buChar char="•"/>
            </a:pPr>
            <a:r>
              <a:rPr lang="en-US" dirty="0"/>
              <a:t>Then the Sadducees challenged him on the idea of resurrection</a:t>
            </a:r>
          </a:p>
          <a:p>
            <a:pPr marL="171450" indent="-171450">
              <a:buFont typeface="Arial" panose="020B0604020202020204" pitchFamily="34" charset="0"/>
              <a:buChar char="•"/>
            </a:pPr>
            <a:r>
              <a:rPr lang="en-US" dirty="0"/>
              <a:t>Once again, the Pharisees attempt to get Jesus to slip up on matters of the Law</a:t>
            </a:r>
          </a:p>
          <a:p>
            <a:pPr marL="0" indent="0">
              <a:buFont typeface="Arial" panose="020B0604020202020204" pitchFamily="34" charset="0"/>
              <a:buNone/>
            </a:pPr>
            <a:br>
              <a:rPr lang="en-US" dirty="0"/>
            </a:br>
            <a:r>
              <a:rPr lang="en-US" dirty="0"/>
              <a:t>[NEXT SLIDE]</a:t>
            </a:r>
          </a:p>
        </p:txBody>
      </p:sp>
      <p:sp>
        <p:nvSpPr>
          <p:cNvPr id="4" name="Slide Number Placeholder 3"/>
          <p:cNvSpPr>
            <a:spLocks noGrp="1"/>
          </p:cNvSpPr>
          <p:nvPr>
            <p:ph type="sldNum" sz="quarter" idx="5"/>
          </p:nvPr>
        </p:nvSpPr>
        <p:spPr/>
        <p:txBody>
          <a:bodyPr/>
          <a:lstStyle/>
          <a:p>
            <a:fld id="{7994E20C-5B7B-3D46-A9B8-390835D6130C}" type="slidenum">
              <a:rPr lang="en-US" smtClean="0"/>
              <a:t>1</a:t>
            </a:fld>
            <a:endParaRPr lang="en-US"/>
          </a:p>
        </p:txBody>
      </p:sp>
    </p:spTree>
    <p:extLst>
      <p:ext uri="{BB962C8B-B14F-4D97-AF65-F5344CB8AC3E}">
        <p14:creationId xmlns:p14="http://schemas.microsoft.com/office/powerpoint/2010/main" val="3984035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have used “religion” as a pejorative. But remember, the word “religion” appears 5x in the NT, and it is by itself a neutral term. Religion can be helpful, or it can be harmful. It’s up to you and how you use it. I’m calling us to accept it as a way of shaping us and forming us into disciples who love God with all of their heart, soul, and mind; and who love their neighbors as themselves.</a:t>
            </a:r>
          </a:p>
          <a:p>
            <a:endParaRPr lang="en-US" dirty="0"/>
          </a:p>
          <a:p>
            <a:r>
              <a:rPr lang="en-US" dirty="0"/>
              <a:t>Again, Jamie Smith writes: “In short, if you are what you love, and love is a habit, then discipleship is a </a:t>
            </a:r>
            <a:r>
              <a:rPr lang="en-US" dirty="0" err="1"/>
              <a:t>rehabituation</a:t>
            </a:r>
            <a:r>
              <a:rPr lang="en-US" dirty="0"/>
              <a:t> of your loves. This means that discipleship is more a matter of reformation than of acquiring information. The learning that is fundamental to Christian formation is affective and erotic, a matter of “aiming” our loves, of orienting our desires to God and what God desires for his creation.”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I’ve said before, church, God doesn’t need our religion, we do! Why? Because we are liturgical beings. We are a product of ritual formation. Our habits are what shape us, for better or for worse. And we need to wake up to the idols and the many competing liturgies that vie for our attention; for our passions, for your loves, for our hearts. And we need to resist the excuses that are so easy to make when we can’t gather for public worship. The church is not just he public space, it’s also the social, personal, and intimate spaces of the church. It’s </a:t>
            </a:r>
            <a:r>
              <a:rPr lang="en-US" i="1" dirty="0"/>
              <a:t>all </a:t>
            </a:r>
            <a:r>
              <a:rPr lang="en-US" dirty="0"/>
              <a:t>the early church knew, and we can know its power too if we will be honest about our loves and do what is required of us to be spiritually formed into the image of Christ. Amen?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That is the purpose of the Christian religion: [NEXT SLIDE]</a:t>
            </a:r>
          </a:p>
        </p:txBody>
      </p:sp>
      <p:sp>
        <p:nvSpPr>
          <p:cNvPr id="4" name="Slide Number Placeholder 3"/>
          <p:cNvSpPr>
            <a:spLocks noGrp="1"/>
          </p:cNvSpPr>
          <p:nvPr>
            <p:ph type="sldNum" sz="quarter" idx="5"/>
          </p:nvPr>
        </p:nvSpPr>
        <p:spPr/>
        <p:txBody>
          <a:bodyPr/>
          <a:lstStyle/>
          <a:p>
            <a:fld id="{997BC723-F0AB-6042-A6D1-DDB06E22D450}" type="slidenum">
              <a:rPr lang="en-US" smtClean="0"/>
              <a:t>10</a:t>
            </a:fld>
            <a:endParaRPr lang="en-US"/>
          </a:p>
        </p:txBody>
      </p:sp>
    </p:spTree>
    <p:extLst>
      <p:ext uri="{BB962C8B-B14F-4D97-AF65-F5344CB8AC3E}">
        <p14:creationId xmlns:p14="http://schemas.microsoft.com/office/powerpoint/2010/main" val="46600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 ON EACH]</a:t>
            </a:r>
          </a:p>
          <a:p>
            <a:endParaRPr lang="en-US" dirty="0"/>
          </a:p>
          <a:p>
            <a:r>
              <a:rPr lang="en-US" dirty="0"/>
              <a:t>Even for early Judaism and the Hebrew faith, which was Jesus’ religion, proper religious formation and preserving and passing on the faith was not only important, it was commanded by God in Deuteronomy 6:4-8. That’s the passage Jesus was quoting from. The text in its entirety reads: [NEXT SLIDE]</a:t>
            </a:r>
          </a:p>
        </p:txBody>
      </p:sp>
      <p:sp>
        <p:nvSpPr>
          <p:cNvPr id="4" name="Slide Number Placeholder 3"/>
          <p:cNvSpPr>
            <a:spLocks noGrp="1"/>
          </p:cNvSpPr>
          <p:nvPr>
            <p:ph type="sldNum" sz="quarter" idx="5"/>
          </p:nvPr>
        </p:nvSpPr>
        <p:spPr/>
        <p:txBody>
          <a:bodyPr/>
          <a:lstStyle/>
          <a:p>
            <a:fld id="{70CA0280-AF19-6D45-8FD6-6DAF30190EF2}" type="slidenum">
              <a:rPr lang="en-US" smtClean="0"/>
              <a:t>11</a:t>
            </a:fld>
            <a:endParaRPr lang="en-US"/>
          </a:p>
        </p:txBody>
      </p:sp>
    </p:spTree>
    <p:extLst>
      <p:ext uri="{BB962C8B-B14F-4D97-AF65-F5344CB8AC3E}">
        <p14:creationId xmlns:p14="http://schemas.microsoft.com/office/powerpoint/2010/main" val="393467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And some of us may be thinking… uh, that’s hard… seems a little extreme… feels like a lot of work.  [BRIEF COMMENT]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OK, so we need to be intentional about our faith, and make religious routines and rituals second nature. But, pastor, c’mon, we’re </a:t>
            </a:r>
            <a:r>
              <a:rPr lang="en-US" i="1" dirty="0">
                <a:solidFill>
                  <a:schemeClr val="tx1"/>
                </a:solidFill>
              </a:rPr>
              <a:t>commanded</a:t>
            </a:r>
            <a:r>
              <a:rPr lang="en-US" dirty="0">
                <a:solidFill>
                  <a:schemeClr val="tx1"/>
                </a:solidFill>
              </a:rPr>
              <a:t> to love God? And I say, sure. If you understand that the loves and liturgies of the world are always at work seeking to shape your soul, conform your mind, and lead you away from real life, then a command is quite appropriate, don’t you think? It’s urgent. You see, church, </a:t>
            </a:r>
            <a:r>
              <a:rPr lang="en-US" sz="1200" kern="1200" dirty="0">
                <a:solidFill>
                  <a:schemeClr val="tx1"/>
                </a:solidFill>
                <a:effectLst/>
                <a:latin typeface="+mn-lt"/>
                <a:ea typeface="+mn-ea"/>
                <a:cs typeface="+mn-cs"/>
              </a:rPr>
              <a:t>a </a:t>
            </a:r>
            <a:r>
              <a:rPr lang="en-US" sz="1200" i="1" kern="1200" dirty="0">
                <a:solidFill>
                  <a:schemeClr val="tx1"/>
                </a:solidFill>
                <a:effectLst/>
                <a:latin typeface="+mn-lt"/>
                <a:ea typeface="+mn-ea"/>
                <a:cs typeface="+mn-cs"/>
              </a:rPr>
              <a:t>command</a:t>
            </a:r>
            <a:r>
              <a:rPr lang="en-US" sz="1200" kern="1200" dirty="0">
                <a:solidFill>
                  <a:schemeClr val="tx1"/>
                </a:solidFill>
                <a:effectLst/>
                <a:latin typeface="+mn-lt"/>
                <a:ea typeface="+mn-ea"/>
                <a:cs typeface="+mn-cs"/>
              </a:rPr>
              <a:t> to love may seem ridiculous at first. But it’s really all about who or what gets your heart, and where you’ve aimed your loves. That’s why Jesus himself calls us to be intentional </a:t>
            </a:r>
            <a:r>
              <a:rPr lang="en-US" sz="1200" kern="1200" dirty="0" err="1">
                <a:solidFill>
                  <a:schemeClr val="tx1"/>
                </a:solidFill>
                <a:effectLst/>
                <a:latin typeface="+mn-lt"/>
                <a:ea typeface="+mn-ea"/>
                <a:cs typeface="+mn-cs"/>
              </a:rPr>
              <a:t>wiith</a:t>
            </a:r>
            <a:r>
              <a:rPr lang="en-US" sz="1200" kern="1200" dirty="0">
                <a:solidFill>
                  <a:schemeClr val="tx1"/>
                </a:solidFill>
                <a:effectLst/>
                <a:latin typeface="+mn-lt"/>
                <a:ea typeface="+mn-ea"/>
                <a:cs typeface="+mn-cs"/>
              </a:rPr>
              <a:t> our aim.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And if you’re still wondering why should love God, hear this… it’s because he created you for love and loved you first.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12</a:t>
            </a:fld>
            <a:endParaRPr lang="en-US"/>
          </a:p>
        </p:txBody>
      </p:sp>
    </p:spTree>
    <p:extLst>
      <p:ext uri="{BB962C8B-B14F-4D97-AF65-F5344CB8AC3E}">
        <p14:creationId xmlns:p14="http://schemas.microsoft.com/office/powerpoint/2010/main" val="8331718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[BRIEF COMMENT]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God is love – He doesn’t just love, he </a:t>
            </a:r>
            <a:r>
              <a:rPr lang="en-US" i="1" dirty="0">
                <a:solidFill>
                  <a:schemeClr val="tx1"/>
                </a:solidFill>
              </a:rPr>
              <a:t>is</a:t>
            </a:r>
            <a:r>
              <a:rPr lang="en-US" dirty="0">
                <a:solidFill>
                  <a:schemeClr val="tx1"/>
                </a:solidFill>
              </a:rPr>
              <a:t> love (Trinity)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We love because he first loved us – this love of God (while we were yet sinners) ought to move us to love him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solidFill>
                  <a:schemeClr val="tx1"/>
                </a:solidFill>
              </a:rPr>
              <a:t>Because here’s the thing… the yearnings you have to love, to be loved, to experience life, peace, purpose, and fulfilment… it’s the mark of the Creator on your soul. As the psalmist identified, it’s a longing to know, to worship, and to love God.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13</a:t>
            </a:fld>
            <a:endParaRPr lang="en-US"/>
          </a:p>
        </p:txBody>
      </p:sp>
    </p:spTree>
    <p:extLst>
      <p:ext uri="{BB962C8B-B14F-4D97-AF65-F5344CB8AC3E}">
        <p14:creationId xmlns:p14="http://schemas.microsoft.com/office/powerpoint/2010/main" val="15171995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fellow disciples, Jesus invites us to love God with our whole being. So, how do we do that?</a:t>
            </a:r>
          </a:p>
          <a:p>
            <a:endParaRPr lang="en-US" dirty="0"/>
          </a:p>
          <a:p>
            <a:r>
              <a:rPr lang="en-US" dirty="0"/>
              <a:t>What does loving God look like?</a:t>
            </a:r>
          </a:p>
          <a:p>
            <a:endParaRPr lang="en-US" dirty="0"/>
          </a:p>
          <a:p>
            <a:r>
              <a:rPr lang="en-US" dirty="0"/>
              <a:t>Let’s sum up it up like this:  [NEXT SLIDE]</a:t>
            </a:r>
          </a:p>
        </p:txBody>
      </p:sp>
      <p:sp>
        <p:nvSpPr>
          <p:cNvPr id="4" name="Slide Number Placeholder 3"/>
          <p:cNvSpPr>
            <a:spLocks noGrp="1"/>
          </p:cNvSpPr>
          <p:nvPr>
            <p:ph type="sldNum" sz="quarter" idx="5"/>
          </p:nvPr>
        </p:nvSpPr>
        <p:spPr/>
        <p:txBody>
          <a:bodyPr/>
          <a:lstStyle/>
          <a:p>
            <a:fld id="{998446EC-2718-274C-8F60-115D3807B4CD}" type="slidenum">
              <a:rPr lang="en-US" smtClean="0"/>
              <a:t>14</a:t>
            </a:fld>
            <a:endParaRPr lang="en-US"/>
          </a:p>
        </p:txBody>
      </p:sp>
    </p:spTree>
    <p:extLst>
      <p:ext uri="{BB962C8B-B14F-4D97-AF65-F5344CB8AC3E}">
        <p14:creationId xmlns:p14="http://schemas.microsoft.com/office/powerpoint/2010/main" val="18297960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94E20C-5B7B-3D46-A9B8-390835D6130C}" type="slidenum">
              <a:rPr lang="en-US" smtClean="0"/>
              <a:t>16</a:t>
            </a:fld>
            <a:endParaRPr lang="en-US"/>
          </a:p>
        </p:txBody>
      </p:sp>
    </p:spTree>
    <p:extLst>
      <p:ext uri="{BB962C8B-B14F-4D97-AF65-F5344CB8AC3E}">
        <p14:creationId xmlns:p14="http://schemas.microsoft.com/office/powerpoint/2010/main" val="5653111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 Holy Habits, Rhythms &amp; Routines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What ways can you </a:t>
            </a:r>
            <a:r>
              <a:rPr lang="en-US" sz="1200" dirty="0"/>
              <a:t>express your devotion, worship, and obedience to Christ? What formative practices do you need to put into place in your daily life, with your family, or with your small group that is meant to focus your love, deepen your faith, and empower you to live as citizens of the Kingdom?</a:t>
            </a:r>
          </a:p>
          <a:p>
            <a:endParaRPr lang="en-US" dirty="0"/>
          </a:p>
          <a:p>
            <a:r>
              <a:rPr lang="en-US" b="1" dirty="0"/>
              <a:t>2. Following Jesus with the Church</a:t>
            </a:r>
          </a:p>
          <a:p>
            <a:r>
              <a:rPr lang="en-US" dirty="0"/>
              <a:t>As I’ve said many times, we’re not closed as a church, we’re just doing church differently during the pandemic. Are you engaging in the social, personal, and intimate spaces of the church – learning communities (Zoom), small groups, Bible studies, prayer meetings, etc.?</a:t>
            </a:r>
          </a:p>
          <a:p>
            <a:endParaRPr lang="en-US" dirty="0"/>
          </a:p>
          <a:p>
            <a:r>
              <a:rPr lang="en-US" b="1" dirty="0"/>
              <a:t>3. Loving Others</a:t>
            </a:r>
          </a:p>
          <a:p>
            <a:r>
              <a:rPr lang="en-US" b="0" dirty="0"/>
              <a:t>But that will have to wait until next week in part 2 of our Love series. I hope you’ll tune in for that.  [NEXT SLIDE]</a:t>
            </a:r>
          </a:p>
        </p:txBody>
      </p:sp>
      <p:sp>
        <p:nvSpPr>
          <p:cNvPr id="4" name="Slide Number Placeholder 3"/>
          <p:cNvSpPr>
            <a:spLocks noGrp="1"/>
          </p:cNvSpPr>
          <p:nvPr>
            <p:ph type="sldNum" sz="quarter" idx="5"/>
          </p:nvPr>
        </p:nvSpPr>
        <p:spPr/>
        <p:txBody>
          <a:bodyPr/>
          <a:lstStyle/>
          <a:p>
            <a:fld id="{7994E20C-5B7B-3D46-A9B8-390835D6130C}" type="slidenum">
              <a:rPr lang="en-US" smtClean="0"/>
              <a:t>18</a:t>
            </a:fld>
            <a:endParaRPr lang="en-US"/>
          </a:p>
        </p:txBody>
      </p:sp>
    </p:spTree>
    <p:extLst>
      <p:ext uri="{BB962C8B-B14F-4D97-AF65-F5344CB8AC3E}">
        <p14:creationId xmlns:p14="http://schemas.microsoft.com/office/powerpoint/2010/main" val="12610667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do you want to grow in your faith, fend off idols, and see knowledge become action? Then you have to first start by tending to the heart, the place where your loves reside. Will you let the Lord peer into your heart this morning, so the two of you can be honest about what loves are there? If you’re willing to do that, would you close your eyes for a moment before I close us in prayer. </a:t>
            </a:r>
          </a:p>
          <a:p>
            <a:endParaRPr lang="en-US" dirty="0"/>
          </a:p>
          <a:p>
            <a:pPr marL="228600" indent="-228600">
              <a:buFont typeface="+mj-lt"/>
              <a:buAutoNum type="arabicPeriod"/>
            </a:pPr>
            <a:r>
              <a:rPr lang="en-US" dirty="0"/>
              <a:t>LEAD PEOPLE INTO A ROOM (their heart)</a:t>
            </a:r>
          </a:p>
          <a:p>
            <a:pPr marL="228600" indent="-228600">
              <a:buFont typeface="+mj-lt"/>
              <a:buAutoNum type="arabicPeriod"/>
            </a:pPr>
            <a:r>
              <a:rPr lang="en-US" dirty="0"/>
              <a:t>INVITE THEM TO SEE ALL OF THEIR LOVES</a:t>
            </a:r>
          </a:p>
          <a:p>
            <a:pPr marL="228600" indent="-228600">
              <a:buFont typeface="+mj-lt"/>
              <a:buAutoNum type="arabicPeriod"/>
            </a:pPr>
            <a:r>
              <a:rPr lang="en-US" dirty="0"/>
              <a:t>NOW SEE JESUS WALK INTO THE ROOM</a:t>
            </a:r>
          </a:p>
          <a:p>
            <a:pPr marL="228600" indent="-228600">
              <a:buFont typeface="+mj-lt"/>
              <a:buAutoNum type="arabicPeriod"/>
            </a:pPr>
            <a:r>
              <a:rPr lang="en-US" dirty="0"/>
              <a:t>HEAR JESUS SAY “WHAT DO YOU WANT?” – What did you say? </a:t>
            </a:r>
          </a:p>
          <a:p>
            <a:pPr marL="228600" indent="-228600">
              <a:buFont typeface="+mj-lt"/>
              <a:buAutoNum type="arabicPeriod"/>
            </a:pPr>
            <a:r>
              <a:rPr lang="en-US" dirty="0"/>
              <a:t>WHAT NEEDS TO CHANGE FOR YOU TO ORIENT &amp; AIM YOUR LIFE TOWARD HIM?</a:t>
            </a:r>
          </a:p>
          <a:p>
            <a:endParaRPr lang="en-US" dirty="0"/>
          </a:p>
          <a:p>
            <a:r>
              <a:rPr lang="en-US" dirty="0"/>
              <a:t>[CLOSING PRAYER]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As St. Augustine prayed, we pray O Lord, “You have made us for yourself, and our heart is restless until it rests in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Help us to follow you with the church, to love you, and to do whatever is necessary to experience your peace, freedom, and joy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Make us more religious, not less.</a:t>
            </a:r>
          </a:p>
        </p:txBody>
      </p:sp>
      <p:sp>
        <p:nvSpPr>
          <p:cNvPr id="4" name="Slide Number Placeholder 3"/>
          <p:cNvSpPr>
            <a:spLocks noGrp="1"/>
          </p:cNvSpPr>
          <p:nvPr>
            <p:ph type="sldNum" sz="quarter" idx="5"/>
          </p:nvPr>
        </p:nvSpPr>
        <p:spPr/>
        <p:txBody>
          <a:bodyPr/>
          <a:lstStyle/>
          <a:p>
            <a:fld id="{7994E20C-5B7B-3D46-A9B8-390835D6130C}" type="slidenum">
              <a:rPr lang="en-US" smtClean="0"/>
              <a:t>19</a:t>
            </a:fld>
            <a:endParaRPr lang="en-US"/>
          </a:p>
        </p:txBody>
      </p:sp>
    </p:spTree>
    <p:extLst>
      <p:ext uri="{BB962C8B-B14F-4D97-AF65-F5344CB8AC3E}">
        <p14:creationId xmlns:p14="http://schemas.microsoft.com/office/powerpoint/2010/main" val="2672835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v.36 - </a:t>
            </a:r>
            <a:r>
              <a:rPr lang="en-US" dirty="0">
                <a:solidFill>
                  <a:schemeClr val="tx1"/>
                </a:solidFill>
              </a:rPr>
              <a:t>The question is setting Jesus up, likely followed by another question to back Jesus into a corner</a:t>
            </a:r>
            <a:br>
              <a:rPr lang="en-US" dirty="0">
                <a:solidFill>
                  <a:schemeClr val="tx1"/>
                </a:solidFill>
              </a:rPr>
            </a:b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v.37-38 - </a:t>
            </a:r>
            <a:r>
              <a:rPr lang="en-US" dirty="0">
                <a:solidFill>
                  <a:schemeClr val="tx1"/>
                </a:solidFill>
              </a:rPr>
              <a:t>Jesus’ response would have been the expected “Sunday school answer” to the question – He is referencing Deut. 6:4-5 – the Shema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But Jesus doesn’t stop there. Before this expert in the Law can jump to his next question, Jesus does something none of them were expecting.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v.39-40 </a:t>
            </a:r>
            <a:r>
              <a:rPr lang="en-US" dirty="0">
                <a:solidFill>
                  <a:schemeClr val="tx1"/>
                </a:solidFill>
              </a:rPr>
              <a:t>– Jesus references Leviticus 19:17, pairing it with Deut. 6—doing something which had never been done before. While this Pharisee is trying to use this as an opportunity to make Jesus look foolish, the Lord uses it to teach them (us) something. Your faith isn’t just a vertical thing, it’s also a horizontal thing. In other words, true love of God looks like love of neighbor; it looks like loving others. And with that, Jesus sums up all of Scripture.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2</a:t>
            </a:fld>
            <a:endParaRPr lang="en-US"/>
          </a:p>
        </p:txBody>
      </p:sp>
    </p:spTree>
    <p:extLst>
      <p:ext uri="{BB962C8B-B14F-4D97-AF65-F5344CB8AC3E}">
        <p14:creationId xmlns:p14="http://schemas.microsoft.com/office/powerpoint/2010/main" val="3018626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that’s what I want us to explore over the next couple of Sundays in a two-part series simply called, </a:t>
            </a:r>
            <a:r>
              <a:rPr lang="en-US" b="0" i="1" dirty="0"/>
              <a:t>Love</a:t>
            </a:r>
            <a:r>
              <a:rPr lang="en-US" dirty="0"/>
              <a:t>. Today we’re going to look at loving God. And next Sunday we will look at loving your neighbor. What does this mean? What does it look like? And why does Jesus sum up our faith this way?</a:t>
            </a:r>
          </a:p>
          <a:p>
            <a:endParaRPr lang="en-US" dirty="0"/>
          </a:p>
          <a:p>
            <a:r>
              <a:rPr lang="en-US" dirty="0"/>
              <a:t>So, I hope you’ll join us as we lean in and listen to the voice of the Spirit and apply these two messages to our lives in this unique place in time.</a:t>
            </a:r>
          </a:p>
          <a:p>
            <a:endParaRPr lang="en-US" dirty="0"/>
          </a:p>
          <a:p>
            <a:r>
              <a:rPr lang="en-US" dirty="0"/>
              <a:t>[BRIEF PRAYER]</a:t>
            </a:r>
          </a:p>
        </p:txBody>
      </p:sp>
      <p:sp>
        <p:nvSpPr>
          <p:cNvPr id="4" name="Slide Number Placeholder 3"/>
          <p:cNvSpPr>
            <a:spLocks noGrp="1"/>
          </p:cNvSpPr>
          <p:nvPr>
            <p:ph type="sldNum" sz="quarter" idx="5"/>
          </p:nvPr>
        </p:nvSpPr>
        <p:spPr/>
        <p:txBody>
          <a:bodyPr/>
          <a:lstStyle/>
          <a:p>
            <a:fld id="{7994E20C-5B7B-3D46-A9B8-390835D6130C}" type="slidenum">
              <a:rPr lang="en-US" smtClean="0"/>
              <a:t>3</a:t>
            </a:fld>
            <a:endParaRPr lang="en-US"/>
          </a:p>
        </p:txBody>
      </p:sp>
    </p:spTree>
    <p:extLst>
      <p:ext uri="{BB962C8B-B14F-4D97-AF65-F5344CB8AC3E}">
        <p14:creationId xmlns:p14="http://schemas.microsoft.com/office/powerpoint/2010/main" val="1432539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If you’ve attended Grantham for any length of time, you probably know that I’m a fan of Star Wars.</a:t>
            </a:r>
          </a:p>
          <a:p>
            <a:pPr marL="0" indent="0">
              <a:buFont typeface="Arial" panose="020B0604020202020204" pitchFamily="34" charset="0"/>
              <a:buNone/>
            </a:pPr>
            <a:r>
              <a:rPr lang="en-US" dirty="0"/>
              <a:t>But I’m also a fan of Star Trek.</a:t>
            </a:r>
          </a:p>
          <a:p>
            <a:endParaRPr lang="en-US" dirty="0"/>
          </a:p>
          <a:p>
            <a:r>
              <a:rPr lang="en-US" dirty="0"/>
              <a:t>Spock – a Vulcan (a race of humanoids who are strictly logical and unemotional), but Spock has a human mother; yet he has chosen to fully embrace his Vulcan side; for most of the original series, he suppresses his emotions and operates by reason and logic alone, like a human computer); he is the first officer to Captain James T. Kirk and the science officer on the starship Enterprise.</a:t>
            </a:r>
          </a:p>
          <a:p>
            <a:endParaRPr lang="en-US" dirty="0"/>
          </a:p>
          <a:p>
            <a:r>
              <a:rPr lang="en-US" dirty="0"/>
              <a:t>For many of us, we find this more than amusing. Some actually prefer to think of themselves simply as thinking machines—computers encased in flesh. [NEXT SLIDE]</a:t>
            </a:r>
          </a:p>
        </p:txBody>
      </p:sp>
      <p:sp>
        <p:nvSpPr>
          <p:cNvPr id="4" name="Slide Number Placeholder 3"/>
          <p:cNvSpPr>
            <a:spLocks noGrp="1"/>
          </p:cNvSpPr>
          <p:nvPr>
            <p:ph type="sldNum" sz="quarter" idx="5"/>
          </p:nvPr>
        </p:nvSpPr>
        <p:spPr/>
        <p:txBody>
          <a:bodyPr/>
          <a:lstStyle/>
          <a:p>
            <a:fld id="{7994E20C-5B7B-3D46-A9B8-390835D6130C}" type="slidenum">
              <a:rPr lang="en-US" smtClean="0"/>
              <a:t>4</a:t>
            </a:fld>
            <a:endParaRPr lang="en-US"/>
          </a:p>
        </p:txBody>
      </p:sp>
    </p:spTree>
    <p:extLst>
      <p:ext uri="{BB962C8B-B14F-4D97-AF65-F5344CB8AC3E}">
        <p14:creationId xmlns:p14="http://schemas.microsoft.com/office/powerpoint/2010/main" val="754228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That’s kind of how the French philosopher Rene Descartes viewed humans. He said I’m a </a:t>
            </a:r>
            <a:r>
              <a:rPr lang="en-US" i="1" dirty="0"/>
              <a:t>thinking</a:t>
            </a:r>
            <a:r>
              <a:rPr lang="en-US" dirty="0"/>
              <a:t> person: Cogito Ergo Sum (I think, therefore, I am). And of course, it’s this perspective that shaped the Enlightenment and still shapes much of Western thought today. And while we certainly affirm and encourage thinking at Grantham (we’re not anti-intellectual here) for some, we want to be careful not to imagine that we’re just brains on a stick. As the Scriptures teach us (which were inspired by God through eastern lenses), we’re more than our prefrontal cortex.</a:t>
            </a:r>
          </a:p>
          <a:p>
            <a:endParaRPr lang="en-US" dirty="0"/>
          </a:p>
          <a:p>
            <a:r>
              <a:rPr lang="en-US" dirty="0"/>
              <a:t>It’s true. Did you know that the Bible says the heart (not the mind) is the center and seat of the human person. Your heart. No, not the organ pumping blood in your chest right now, but your soul, the inner sanctum—what the Scripture describes as the center of your will, emotions, and deepest longings—your gut—the place where you love your loves. The Bible says that’s where real “spiritual” change is unlocked and let loose.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Which is why we can’t </a:t>
            </a:r>
            <a:r>
              <a:rPr lang="en-US" i="1" dirty="0"/>
              <a:t>think</a:t>
            </a:r>
            <a:r>
              <a:rPr lang="en-US" dirty="0"/>
              <a:t> our way to holiness. We can’t become better discipleships just by learning more information and educating ourselves about things we don’t know. It can certainly help. But you see, ideas aren’t fully responsible for </a:t>
            </a:r>
            <a:r>
              <a:rPr lang="en-US" i="1" dirty="0"/>
              <a:t>pushing</a:t>
            </a:r>
            <a:r>
              <a:rPr lang="en-US" dirty="0"/>
              <a:t> out holiness, for making disciples, and producing the actions we desire. No, our loves are what </a:t>
            </a:r>
            <a:r>
              <a:rPr lang="en-US" i="1" dirty="0"/>
              <a:t>pull </a:t>
            </a:r>
            <a:r>
              <a:rPr lang="en-US" dirty="0"/>
              <a:t>action out of us. Our loves </a:t>
            </a:r>
            <a:r>
              <a:rPr lang="en-US" i="1" dirty="0"/>
              <a:t>pull</a:t>
            </a:r>
            <a:r>
              <a:rPr lang="en-US" dirty="0"/>
              <a:t> action out. So, it’s the heart that we should pay more close attention to. That’s why Proverbs tells us this:  [NEXT SLIDE]</a:t>
            </a:r>
          </a:p>
        </p:txBody>
      </p:sp>
      <p:sp>
        <p:nvSpPr>
          <p:cNvPr id="4" name="Slide Number Placeholder 3"/>
          <p:cNvSpPr>
            <a:spLocks noGrp="1"/>
          </p:cNvSpPr>
          <p:nvPr>
            <p:ph type="sldNum" sz="quarter" idx="5"/>
          </p:nvPr>
        </p:nvSpPr>
        <p:spPr/>
        <p:txBody>
          <a:bodyPr/>
          <a:lstStyle/>
          <a:p>
            <a:fld id="{997BC723-F0AB-6042-A6D1-DDB06E22D450}" type="slidenum">
              <a:rPr lang="en-US" smtClean="0"/>
              <a:t>5</a:t>
            </a:fld>
            <a:endParaRPr lang="en-US"/>
          </a:p>
        </p:txBody>
      </p:sp>
    </p:spTree>
    <p:extLst>
      <p:ext uri="{BB962C8B-B14F-4D97-AF65-F5344CB8AC3E}">
        <p14:creationId xmlns:p14="http://schemas.microsoft.com/office/powerpoint/2010/main" val="1046930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a:t>
            </a:r>
          </a:p>
          <a:p>
            <a:endParaRPr lang="en-US" dirty="0"/>
          </a:p>
          <a:p>
            <a:r>
              <a:rPr lang="en-US" dirty="0"/>
              <a:t>Knowing that the heart is this important, how might that change things? </a:t>
            </a:r>
          </a:p>
          <a:p>
            <a:endParaRPr lang="en-US" dirty="0"/>
          </a:p>
          <a:p>
            <a:r>
              <a:rPr lang="en-US" dirty="0"/>
              <a:t>Listen to these questions asked by Jamie Smith in his book, </a:t>
            </a:r>
            <a:r>
              <a:rPr lang="en-US" sz="1200" i="1" dirty="0"/>
              <a:t>You Are What You Love: The Spiritual Power of Habit.  </a:t>
            </a:r>
            <a:r>
              <a:rPr lang="en-US" sz="1200" i="0" dirty="0"/>
              <a:t>[NEXT SLIDE]</a:t>
            </a:r>
            <a:endParaRPr lang="en-US" i="0" dirty="0"/>
          </a:p>
        </p:txBody>
      </p:sp>
      <p:sp>
        <p:nvSpPr>
          <p:cNvPr id="4" name="Slide Number Placeholder 3"/>
          <p:cNvSpPr>
            <a:spLocks noGrp="1"/>
          </p:cNvSpPr>
          <p:nvPr>
            <p:ph type="sldNum" sz="quarter" idx="5"/>
          </p:nvPr>
        </p:nvSpPr>
        <p:spPr/>
        <p:txBody>
          <a:bodyPr/>
          <a:lstStyle/>
          <a:p>
            <a:fld id="{4FB50B3E-8DA7-9641-9A98-812B07F9CB26}" type="slidenum">
              <a:rPr lang="en-US" smtClean="0"/>
              <a:t>6</a:t>
            </a:fld>
            <a:endParaRPr lang="en-US"/>
          </a:p>
        </p:txBody>
      </p:sp>
    </p:spTree>
    <p:extLst>
      <p:ext uri="{BB962C8B-B14F-4D97-AF65-F5344CB8AC3E}">
        <p14:creationId xmlns:p14="http://schemas.microsoft.com/office/powerpoint/2010/main" val="1381552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instead of saying you are what you think, it may be more accurate to say that you are what you love. Another way to say that is: </a:t>
            </a:r>
            <a:r>
              <a:rPr lang="en-US" i="1" dirty="0"/>
              <a:t>you are what you worship</a:t>
            </a:r>
            <a:r>
              <a:rPr lang="en-US" dirty="0"/>
              <a:t>. It’s not a question of whether we love and worship, but </a:t>
            </a:r>
            <a:r>
              <a:rPr lang="en-US" i="1" dirty="0"/>
              <a:t>what </a:t>
            </a:r>
            <a:r>
              <a:rPr lang="en-US" dirty="0"/>
              <a:t>we will love and worship—what will we love with such passion and obsession that we orient our lives around that love? </a:t>
            </a:r>
          </a:p>
          <a:p>
            <a:endParaRPr lang="en-US" dirty="0"/>
          </a:p>
          <a:p>
            <a:r>
              <a:rPr lang="en-US" dirty="0"/>
              <a:t>I submit to you that Jesus knew that’s how it works. He knew (and knows) that human beings are very religious in that way. Which is why his very first words (the very first red letters) in the Gospel of John, chapter 1, verse 38, are these:  [NEXT SLIDE] </a:t>
            </a:r>
          </a:p>
        </p:txBody>
      </p:sp>
      <p:sp>
        <p:nvSpPr>
          <p:cNvPr id="4" name="Slide Number Placeholder 3"/>
          <p:cNvSpPr>
            <a:spLocks noGrp="1"/>
          </p:cNvSpPr>
          <p:nvPr>
            <p:ph type="sldNum" sz="quarter" idx="5"/>
          </p:nvPr>
        </p:nvSpPr>
        <p:spPr/>
        <p:txBody>
          <a:bodyPr/>
          <a:lstStyle/>
          <a:p>
            <a:fld id="{997BC723-F0AB-6042-A6D1-DDB06E22D450}" type="slidenum">
              <a:rPr lang="en-US" smtClean="0"/>
              <a:t>7</a:t>
            </a:fld>
            <a:endParaRPr lang="en-US"/>
          </a:p>
        </p:txBody>
      </p:sp>
    </p:spTree>
    <p:extLst>
      <p:ext uri="{BB962C8B-B14F-4D97-AF65-F5344CB8AC3E}">
        <p14:creationId xmlns:p14="http://schemas.microsoft.com/office/powerpoint/2010/main" val="4263598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“What do you want?” Two disciples of John the Baptist are directed to follow Jesus, the Lamb of God who has come into the world. Jesus turns and sees them following and says, “What do you want?” Not, how can I help you? Do you have a question? Or what do you need? But instead, Jesus asks them, “What do you want?”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Listen, folks. Jesus knows they want to follow him. This isn’t a question to help Jesus understand their intentions. This is the first question of anyone who thinks they want to follow him. Jesus says, “What do you want?” The Greek word there for “want” is </a:t>
            </a:r>
            <a:r>
              <a:rPr lang="en-US" i="1" dirty="0" err="1"/>
              <a:t>zeteo</a:t>
            </a:r>
            <a:r>
              <a:rPr lang="en-US" i="1" dirty="0"/>
              <a:t>, </a:t>
            </a:r>
            <a:r>
              <a:rPr lang="en-US" i="0" dirty="0"/>
              <a:t>which refers to </a:t>
            </a:r>
            <a:r>
              <a:rPr lang="en-US" dirty="0"/>
              <a:t>desire and worship. What do you desire? What do you worship? What do you </a:t>
            </a:r>
            <a:r>
              <a:rPr lang="en-US" i="1" dirty="0"/>
              <a:t>love</a:t>
            </a:r>
            <a:r>
              <a:rPr lang="en-US" dirty="0"/>
              <a:t>?</a:t>
            </a:r>
            <a:br>
              <a:rPr lang="en-US" dirty="0"/>
            </a:br>
            <a:endParaRPr lang="en-US" dirty="0"/>
          </a:p>
          <a:p>
            <a:pPr marL="0" indent="0">
              <a:buFont typeface="Arial" panose="020B0604020202020204" pitchFamily="34" charset="0"/>
              <a:buNone/>
            </a:pPr>
            <a:r>
              <a:rPr lang="en-US" dirty="0"/>
              <a:t>Again, Jamie Smith writes: “To be human is to have a heart. You can’t not love. So the question isn’t </a:t>
            </a:r>
            <a:r>
              <a:rPr lang="en-US" i="1" dirty="0"/>
              <a:t>whether</a:t>
            </a:r>
            <a:r>
              <a:rPr lang="en-US" dirty="0"/>
              <a:t> you will love something as ultimate; the question is </a:t>
            </a:r>
            <a:r>
              <a:rPr lang="en-US" i="1" dirty="0"/>
              <a:t>what </a:t>
            </a:r>
            <a:r>
              <a:rPr lang="en-US" dirty="0"/>
              <a:t>you will love as ultimate.” Because you are what you love. O brothers and sisters, we so need to hear this today. Because so many Christians think they’re loving God (loving Jesus), but don’t realize that their lives say something much different. Just consider the many loves (what the Bible calls “idols” that are at work in American society today: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8</a:t>
            </a:fld>
            <a:endParaRPr lang="en-US"/>
          </a:p>
        </p:txBody>
      </p:sp>
    </p:spTree>
    <p:extLst>
      <p:ext uri="{BB962C8B-B14F-4D97-AF65-F5344CB8AC3E}">
        <p14:creationId xmlns:p14="http://schemas.microsoft.com/office/powerpoint/2010/main" val="2955580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COMMENTS ON EACH]</a:t>
            </a:r>
          </a:p>
          <a:p>
            <a:endParaRPr lang="en-US" dirty="0"/>
          </a:p>
          <a:p>
            <a:r>
              <a:rPr lang="en-US" dirty="0"/>
              <a:t>Folks, we live in a culture that </a:t>
            </a:r>
            <a:r>
              <a:rPr lang="en-US" i="1" dirty="0"/>
              <a:t>contests</a:t>
            </a:r>
            <a:r>
              <a:rPr lang="en-US" dirty="0"/>
              <a:t> our most sacred beliefs and practices through its own loves and liturgies. Even good things can become idols. Secular American society says, you want some loves? You looking for life and purpose? Want to feel good about yourself? Try these things! Tired of the Christian religion? Looking for something new and not so boring? We got </a:t>
            </a:r>
            <a:r>
              <a:rPr lang="en-US" dirty="0" err="1"/>
              <a:t>ya</a:t>
            </a:r>
            <a:r>
              <a:rPr lang="en-US" dirty="0"/>
              <a:t> covered! We have alternative systems of beliefs, values, and spirituality. And if you let it (if you’ve got no Christian liturgies and formative practices of the church in place – if the love of God is not your ultimate) these pagan forces will rush in to fill the void of organized religion. As Aristotle once said, “Nature abhors a vacuum.” </a:t>
            </a:r>
          </a:p>
          <a:p>
            <a:endParaRPr lang="en-US" dirty="0"/>
          </a:p>
          <a:p>
            <a:r>
              <a:rPr lang="en-US" dirty="0"/>
              <a:t>And so think about this truth: if inward and outward practices of our faith are not there shaping you, if you’ve not incorporated holy habits, rituals, routine, religious commitment and religious community into your life to shape you (even during a pandemic), then something else will. None of us can opt out of worship and formation. It’s happening whether you like it or not, even more so as the pandemic has sped up this country’s slide into post-Christendom.</a:t>
            </a:r>
          </a:p>
          <a:p>
            <a:endParaRPr lang="en-US" dirty="0"/>
          </a:p>
          <a:p>
            <a:r>
              <a:rPr lang="en-US" dirty="0"/>
              <a:t>This is why, now more than ever, we need to say that we’re not only spiritual, we’re religious. As I said in our Fall 2019 series (Spiritual </a:t>
            </a:r>
            <a:r>
              <a:rPr lang="en-US" i="1" dirty="0"/>
              <a:t>and</a:t>
            </a:r>
            <a:r>
              <a:rPr lang="en-US" dirty="0"/>
              <a:t> Religious), we need to embrace the power that comes from owning and living into the Christian religion. I defined religion this way: [NEXT SLIDE]</a:t>
            </a:r>
          </a:p>
        </p:txBody>
      </p:sp>
      <p:sp>
        <p:nvSpPr>
          <p:cNvPr id="4" name="Slide Number Placeholder 3"/>
          <p:cNvSpPr>
            <a:spLocks noGrp="1"/>
          </p:cNvSpPr>
          <p:nvPr>
            <p:ph type="sldNum" sz="quarter" idx="5"/>
          </p:nvPr>
        </p:nvSpPr>
        <p:spPr/>
        <p:txBody>
          <a:bodyPr/>
          <a:lstStyle/>
          <a:p>
            <a:fld id="{997BC723-F0AB-6042-A6D1-DDB06E22D450}" type="slidenum">
              <a:rPr lang="en-US" smtClean="0"/>
              <a:t>9</a:t>
            </a:fld>
            <a:endParaRPr lang="en-US"/>
          </a:p>
        </p:txBody>
      </p:sp>
    </p:spTree>
    <p:extLst>
      <p:ext uri="{BB962C8B-B14F-4D97-AF65-F5344CB8AC3E}">
        <p14:creationId xmlns:p14="http://schemas.microsoft.com/office/powerpoint/2010/main" val="2980061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FF0B4-1059-4E43-9992-FAF15CEC79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8D87CD-B756-B145-858C-5C10B396D6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38FB54E-9B1A-B54C-88AB-2B291854E402}"/>
              </a:ext>
            </a:extLst>
          </p:cNvPr>
          <p:cNvSpPr>
            <a:spLocks noGrp="1"/>
          </p:cNvSpPr>
          <p:nvPr>
            <p:ph type="dt" sz="half" idx="10"/>
          </p:nvPr>
        </p:nvSpPr>
        <p:spPr/>
        <p:txBody>
          <a:bodyPr/>
          <a:lstStyle/>
          <a:p>
            <a:fld id="{376DA680-8C69-F943-AB86-E0AE065EE96E}" type="datetimeFigureOut">
              <a:rPr lang="en-US" smtClean="0"/>
              <a:t>2/4/21</a:t>
            </a:fld>
            <a:endParaRPr lang="en-US"/>
          </a:p>
        </p:txBody>
      </p:sp>
      <p:sp>
        <p:nvSpPr>
          <p:cNvPr id="5" name="Footer Placeholder 4">
            <a:extLst>
              <a:ext uri="{FF2B5EF4-FFF2-40B4-BE49-F238E27FC236}">
                <a16:creationId xmlns:a16="http://schemas.microsoft.com/office/drawing/2014/main" id="{8826DF43-E64B-1042-A133-44A840CB88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942511-3647-B548-8EFC-265FADBBE94B}"/>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3551293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9B7DA-C92C-F04F-8BDB-9043D1307F9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45869D-78F2-204E-A24A-3A891BA700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4FF4CD-319C-C746-9BDD-7969643C2326}"/>
              </a:ext>
            </a:extLst>
          </p:cNvPr>
          <p:cNvSpPr>
            <a:spLocks noGrp="1"/>
          </p:cNvSpPr>
          <p:nvPr>
            <p:ph type="dt" sz="half" idx="10"/>
          </p:nvPr>
        </p:nvSpPr>
        <p:spPr/>
        <p:txBody>
          <a:bodyPr/>
          <a:lstStyle/>
          <a:p>
            <a:fld id="{376DA680-8C69-F943-AB86-E0AE065EE96E}" type="datetimeFigureOut">
              <a:rPr lang="en-US" smtClean="0"/>
              <a:t>2/4/21</a:t>
            </a:fld>
            <a:endParaRPr lang="en-US"/>
          </a:p>
        </p:txBody>
      </p:sp>
      <p:sp>
        <p:nvSpPr>
          <p:cNvPr id="5" name="Footer Placeholder 4">
            <a:extLst>
              <a:ext uri="{FF2B5EF4-FFF2-40B4-BE49-F238E27FC236}">
                <a16:creationId xmlns:a16="http://schemas.microsoft.com/office/drawing/2014/main" id="{A7023AFE-8687-664E-9863-CC3AB7C769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5EE8E-345A-F043-B2CE-1236C56AA3DF}"/>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1851859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A5605E-8C8F-4C45-8AE7-2F6B7FDA24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6293980-A3E9-234F-860F-5B398D9A4F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E9C928-22F2-194E-9028-1AE59A656BED}"/>
              </a:ext>
            </a:extLst>
          </p:cNvPr>
          <p:cNvSpPr>
            <a:spLocks noGrp="1"/>
          </p:cNvSpPr>
          <p:nvPr>
            <p:ph type="dt" sz="half" idx="10"/>
          </p:nvPr>
        </p:nvSpPr>
        <p:spPr/>
        <p:txBody>
          <a:bodyPr/>
          <a:lstStyle/>
          <a:p>
            <a:fld id="{376DA680-8C69-F943-AB86-E0AE065EE96E}" type="datetimeFigureOut">
              <a:rPr lang="en-US" smtClean="0"/>
              <a:t>2/4/21</a:t>
            </a:fld>
            <a:endParaRPr lang="en-US"/>
          </a:p>
        </p:txBody>
      </p:sp>
      <p:sp>
        <p:nvSpPr>
          <p:cNvPr id="5" name="Footer Placeholder 4">
            <a:extLst>
              <a:ext uri="{FF2B5EF4-FFF2-40B4-BE49-F238E27FC236}">
                <a16:creationId xmlns:a16="http://schemas.microsoft.com/office/drawing/2014/main" id="{484E28F0-B8CE-BD4E-B926-00A8ED4421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E2559A-E0D2-1B48-8F45-A2265CD7D574}"/>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637550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C347F-9EAC-464D-B84D-3CF89A065B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E63D07-9A57-014F-9741-579B1A206B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2F76C4-5D0C-604B-8477-DD61F25CD27B}"/>
              </a:ext>
            </a:extLst>
          </p:cNvPr>
          <p:cNvSpPr>
            <a:spLocks noGrp="1"/>
          </p:cNvSpPr>
          <p:nvPr>
            <p:ph type="dt" sz="half" idx="10"/>
          </p:nvPr>
        </p:nvSpPr>
        <p:spPr/>
        <p:txBody>
          <a:bodyPr/>
          <a:lstStyle/>
          <a:p>
            <a:fld id="{376DA680-8C69-F943-AB86-E0AE065EE96E}" type="datetimeFigureOut">
              <a:rPr lang="en-US" smtClean="0"/>
              <a:t>2/4/21</a:t>
            </a:fld>
            <a:endParaRPr lang="en-US"/>
          </a:p>
        </p:txBody>
      </p:sp>
      <p:sp>
        <p:nvSpPr>
          <p:cNvPr id="5" name="Footer Placeholder 4">
            <a:extLst>
              <a:ext uri="{FF2B5EF4-FFF2-40B4-BE49-F238E27FC236}">
                <a16:creationId xmlns:a16="http://schemas.microsoft.com/office/drawing/2014/main" id="{2D3E360D-0612-8A41-8554-44B1983F2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AB3780-CE4B-AF4A-BD97-86A51B555C6F}"/>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3901799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2C5E3-970A-E641-9001-96DBACB6FE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3030E4-45DA-2646-9D52-EC113635A3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A26B62-303A-E04A-83BB-B5EC69B5D8B9}"/>
              </a:ext>
            </a:extLst>
          </p:cNvPr>
          <p:cNvSpPr>
            <a:spLocks noGrp="1"/>
          </p:cNvSpPr>
          <p:nvPr>
            <p:ph type="dt" sz="half" idx="10"/>
          </p:nvPr>
        </p:nvSpPr>
        <p:spPr/>
        <p:txBody>
          <a:bodyPr/>
          <a:lstStyle/>
          <a:p>
            <a:fld id="{376DA680-8C69-F943-AB86-E0AE065EE96E}" type="datetimeFigureOut">
              <a:rPr lang="en-US" smtClean="0"/>
              <a:t>2/4/21</a:t>
            </a:fld>
            <a:endParaRPr lang="en-US"/>
          </a:p>
        </p:txBody>
      </p:sp>
      <p:sp>
        <p:nvSpPr>
          <p:cNvPr id="5" name="Footer Placeholder 4">
            <a:extLst>
              <a:ext uri="{FF2B5EF4-FFF2-40B4-BE49-F238E27FC236}">
                <a16:creationId xmlns:a16="http://schemas.microsoft.com/office/drawing/2014/main" id="{37BBB1E3-B472-CF40-A384-550B79A46A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7F4FD2-97D7-EA49-AD46-E86612C810F2}"/>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2237410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88087-D628-7048-A7AC-DDFAF12C96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9F5D35-2CE4-F341-B436-56E8694DCF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28F31B-F065-CB4E-B22F-187C014FA13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447BAA-E255-1F42-9657-726F6989E07E}"/>
              </a:ext>
            </a:extLst>
          </p:cNvPr>
          <p:cNvSpPr>
            <a:spLocks noGrp="1"/>
          </p:cNvSpPr>
          <p:nvPr>
            <p:ph type="dt" sz="half" idx="10"/>
          </p:nvPr>
        </p:nvSpPr>
        <p:spPr/>
        <p:txBody>
          <a:bodyPr/>
          <a:lstStyle/>
          <a:p>
            <a:fld id="{376DA680-8C69-F943-AB86-E0AE065EE96E}" type="datetimeFigureOut">
              <a:rPr lang="en-US" smtClean="0"/>
              <a:t>2/4/21</a:t>
            </a:fld>
            <a:endParaRPr lang="en-US"/>
          </a:p>
        </p:txBody>
      </p:sp>
      <p:sp>
        <p:nvSpPr>
          <p:cNvPr id="6" name="Footer Placeholder 5">
            <a:extLst>
              <a:ext uri="{FF2B5EF4-FFF2-40B4-BE49-F238E27FC236}">
                <a16:creationId xmlns:a16="http://schemas.microsoft.com/office/drawing/2014/main" id="{9B14341D-677C-DF47-991A-292BAFFC71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8C0D44-1973-5F4A-A582-6FFD990C8BFB}"/>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3147940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882BE-807F-1842-A736-40EC4EA30A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D727942-ABA2-D04A-9DBE-67597055F6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4D6E7F-CB3E-B74A-B486-E655615C92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40F3FAC-6C63-3447-BCA5-D11F094FF9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7F17C7-D389-6147-A065-5F97C3BD08A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F1AF601-B3B9-9C4D-81A0-4EFFC2CBA207}"/>
              </a:ext>
            </a:extLst>
          </p:cNvPr>
          <p:cNvSpPr>
            <a:spLocks noGrp="1"/>
          </p:cNvSpPr>
          <p:nvPr>
            <p:ph type="dt" sz="half" idx="10"/>
          </p:nvPr>
        </p:nvSpPr>
        <p:spPr/>
        <p:txBody>
          <a:bodyPr/>
          <a:lstStyle/>
          <a:p>
            <a:fld id="{376DA680-8C69-F943-AB86-E0AE065EE96E}" type="datetimeFigureOut">
              <a:rPr lang="en-US" smtClean="0"/>
              <a:t>2/4/21</a:t>
            </a:fld>
            <a:endParaRPr lang="en-US"/>
          </a:p>
        </p:txBody>
      </p:sp>
      <p:sp>
        <p:nvSpPr>
          <p:cNvPr id="8" name="Footer Placeholder 7">
            <a:extLst>
              <a:ext uri="{FF2B5EF4-FFF2-40B4-BE49-F238E27FC236}">
                <a16:creationId xmlns:a16="http://schemas.microsoft.com/office/drawing/2014/main" id="{36676A62-BA83-1F41-8E8F-943F61FC2D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0927826-12FD-1F4E-9BED-F985298B4C7D}"/>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4262189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CF0EB-756E-7A4A-9F59-C38C4B465D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08257A-144E-C543-84D7-8927CC0547CC}"/>
              </a:ext>
            </a:extLst>
          </p:cNvPr>
          <p:cNvSpPr>
            <a:spLocks noGrp="1"/>
          </p:cNvSpPr>
          <p:nvPr>
            <p:ph type="dt" sz="half" idx="10"/>
          </p:nvPr>
        </p:nvSpPr>
        <p:spPr/>
        <p:txBody>
          <a:bodyPr/>
          <a:lstStyle/>
          <a:p>
            <a:fld id="{376DA680-8C69-F943-AB86-E0AE065EE96E}" type="datetimeFigureOut">
              <a:rPr lang="en-US" smtClean="0"/>
              <a:t>2/4/21</a:t>
            </a:fld>
            <a:endParaRPr lang="en-US"/>
          </a:p>
        </p:txBody>
      </p:sp>
      <p:sp>
        <p:nvSpPr>
          <p:cNvPr id="4" name="Footer Placeholder 3">
            <a:extLst>
              <a:ext uri="{FF2B5EF4-FFF2-40B4-BE49-F238E27FC236}">
                <a16:creationId xmlns:a16="http://schemas.microsoft.com/office/drawing/2014/main" id="{16420003-EFEF-094F-8927-F9DFDEAACE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E955CF4-6ACF-DC4B-953A-09705F310259}"/>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2260337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315B03-5E63-5F41-AF11-5F91C2C0D029}"/>
              </a:ext>
            </a:extLst>
          </p:cNvPr>
          <p:cNvSpPr>
            <a:spLocks noGrp="1"/>
          </p:cNvSpPr>
          <p:nvPr>
            <p:ph type="dt" sz="half" idx="10"/>
          </p:nvPr>
        </p:nvSpPr>
        <p:spPr/>
        <p:txBody>
          <a:bodyPr/>
          <a:lstStyle/>
          <a:p>
            <a:fld id="{376DA680-8C69-F943-AB86-E0AE065EE96E}" type="datetimeFigureOut">
              <a:rPr lang="en-US" smtClean="0"/>
              <a:t>2/4/21</a:t>
            </a:fld>
            <a:endParaRPr lang="en-US"/>
          </a:p>
        </p:txBody>
      </p:sp>
      <p:sp>
        <p:nvSpPr>
          <p:cNvPr id="3" name="Footer Placeholder 2">
            <a:extLst>
              <a:ext uri="{FF2B5EF4-FFF2-40B4-BE49-F238E27FC236}">
                <a16:creationId xmlns:a16="http://schemas.microsoft.com/office/drawing/2014/main" id="{4C63E2A5-990C-614C-90E4-118E06692C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FE4485-C27C-4D44-B621-AA8198786AEB}"/>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1515483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08BEF-AE68-984A-9AA4-08A2A5BF6C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7BDB3E1-E562-DD49-9574-3549D755BA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C2534A-1F97-7E42-95CC-CD388DEC41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CACCE0-3970-3B47-BA80-664B2C6BCF1C}"/>
              </a:ext>
            </a:extLst>
          </p:cNvPr>
          <p:cNvSpPr>
            <a:spLocks noGrp="1"/>
          </p:cNvSpPr>
          <p:nvPr>
            <p:ph type="dt" sz="half" idx="10"/>
          </p:nvPr>
        </p:nvSpPr>
        <p:spPr/>
        <p:txBody>
          <a:bodyPr/>
          <a:lstStyle/>
          <a:p>
            <a:fld id="{376DA680-8C69-F943-AB86-E0AE065EE96E}" type="datetimeFigureOut">
              <a:rPr lang="en-US" smtClean="0"/>
              <a:t>2/4/21</a:t>
            </a:fld>
            <a:endParaRPr lang="en-US"/>
          </a:p>
        </p:txBody>
      </p:sp>
      <p:sp>
        <p:nvSpPr>
          <p:cNvPr id="6" name="Footer Placeholder 5">
            <a:extLst>
              <a:ext uri="{FF2B5EF4-FFF2-40B4-BE49-F238E27FC236}">
                <a16:creationId xmlns:a16="http://schemas.microsoft.com/office/drawing/2014/main" id="{B2BAC67C-CC76-D845-A918-BF8B140BB4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DF982E-572C-E844-966C-56CAEBCBB5D7}"/>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2847763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F67D3-CC05-D242-BD6B-B36610AB0E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3C4C08-AC65-0344-A6F9-5EC86E2B92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0A61DB-4D5A-1F4B-9EB0-08E40E8F44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D454E1-5EC6-304F-A5F4-87032C0016F8}"/>
              </a:ext>
            </a:extLst>
          </p:cNvPr>
          <p:cNvSpPr>
            <a:spLocks noGrp="1"/>
          </p:cNvSpPr>
          <p:nvPr>
            <p:ph type="dt" sz="half" idx="10"/>
          </p:nvPr>
        </p:nvSpPr>
        <p:spPr/>
        <p:txBody>
          <a:bodyPr/>
          <a:lstStyle/>
          <a:p>
            <a:fld id="{376DA680-8C69-F943-AB86-E0AE065EE96E}" type="datetimeFigureOut">
              <a:rPr lang="en-US" smtClean="0"/>
              <a:t>2/4/21</a:t>
            </a:fld>
            <a:endParaRPr lang="en-US"/>
          </a:p>
        </p:txBody>
      </p:sp>
      <p:sp>
        <p:nvSpPr>
          <p:cNvPr id="6" name="Footer Placeholder 5">
            <a:extLst>
              <a:ext uri="{FF2B5EF4-FFF2-40B4-BE49-F238E27FC236}">
                <a16:creationId xmlns:a16="http://schemas.microsoft.com/office/drawing/2014/main" id="{1EF82463-A7C7-FD41-8074-27CBA5A739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FACDEC-2F56-474C-B3C1-D27425B0C29E}"/>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3550988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B578BD-F6FB-4749-8101-499AFE553E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846834A-CB46-5A47-936B-9C4AA96AB0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69C752-4ACD-F040-92E7-4C45E29B2F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6DA680-8C69-F943-AB86-E0AE065EE96E}" type="datetimeFigureOut">
              <a:rPr lang="en-US" smtClean="0"/>
              <a:t>2/4/21</a:t>
            </a:fld>
            <a:endParaRPr lang="en-US"/>
          </a:p>
        </p:txBody>
      </p:sp>
      <p:sp>
        <p:nvSpPr>
          <p:cNvPr id="5" name="Footer Placeholder 4">
            <a:extLst>
              <a:ext uri="{FF2B5EF4-FFF2-40B4-BE49-F238E27FC236}">
                <a16:creationId xmlns:a16="http://schemas.microsoft.com/office/drawing/2014/main" id="{526DF5F3-33BD-B140-8506-1C0B86E6C1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BB66088-7810-3F45-A83F-72AFBD9DFD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8648E0-CD67-EF42-9704-D7AAB848C574}" type="slidenum">
              <a:rPr lang="en-US" smtClean="0"/>
              <a:t>‹#›</a:t>
            </a:fld>
            <a:endParaRPr lang="en-US"/>
          </a:p>
        </p:txBody>
      </p:sp>
    </p:spTree>
    <p:extLst>
      <p:ext uri="{BB962C8B-B14F-4D97-AF65-F5344CB8AC3E}">
        <p14:creationId xmlns:p14="http://schemas.microsoft.com/office/powerpoint/2010/main" val="1838166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Logo&#10;&#10;Description automatically generated">
            <a:extLst>
              <a:ext uri="{FF2B5EF4-FFF2-40B4-BE49-F238E27FC236}">
                <a16:creationId xmlns:a16="http://schemas.microsoft.com/office/drawing/2014/main" id="{705EF1BD-CE3B-CA4F-B3B2-C918DFE31290}"/>
              </a:ext>
            </a:extLst>
          </p:cNvPr>
          <p:cNvPicPr>
            <a:picLocks noChangeAspect="1"/>
          </p:cNvPicPr>
          <p:nvPr/>
        </p:nvPicPr>
        <p:blipFill>
          <a:blip r:embed="rId3"/>
          <a:stretch>
            <a:fillRect/>
          </a:stretch>
        </p:blipFill>
        <p:spPr>
          <a:xfrm>
            <a:off x="0" y="-1"/>
            <a:ext cx="12192000" cy="6858857"/>
          </a:xfrm>
          <a:prstGeom prst="rect">
            <a:avLst/>
          </a:prstGeom>
        </p:spPr>
      </p:pic>
    </p:spTree>
    <p:extLst>
      <p:ext uri="{BB962C8B-B14F-4D97-AF65-F5344CB8AC3E}">
        <p14:creationId xmlns:p14="http://schemas.microsoft.com/office/powerpoint/2010/main" val="3301754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1B681-7F47-CA47-8BEA-0188D73FBBE7}"/>
              </a:ext>
            </a:extLst>
          </p:cNvPr>
          <p:cNvSpPr>
            <a:spLocks noGrp="1"/>
          </p:cNvSpPr>
          <p:nvPr>
            <p:ph type="title"/>
          </p:nvPr>
        </p:nvSpPr>
        <p:spPr>
          <a:xfrm>
            <a:off x="1775010" y="3130243"/>
            <a:ext cx="3816794" cy="1418383"/>
          </a:xfrm>
        </p:spPr>
        <p:txBody>
          <a:bodyPr anchor="ctr">
            <a:normAutofit/>
          </a:bodyPr>
          <a:lstStyle/>
          <a:p>
            <a:r>
              <a:rPr lang="en-US" sz="3800" b="1" dirty="0">
                <a:latin typeface="+mn-lt"/>
              </a:rPr>
              <a:t>What is religion?</a:t>
            </a:r>
          </a:p>
        </p:txBody>
      </p:sp>
      <p:pic>
        <p:nvPicPr>
          <p:cNvPr id="6" name="Picture 5">
            <a:extLst>
              <a:ext uri="{FF2B5EF4-FFF2-40B4-BE49-F238E27FC236}">
                <a16:creationId xmlns:a16="http://schemas.microsoft.com/office/drawing/2014/main" id="{AF655A8F-292B-5C4F-87B8-E6B737E2ED90}"/>
              </a:ext>
            </a:extLst>
          </p:cNvPr>
          <p:cNvPicPr>
            <a:picLocks noChangeAspect="1"/>
          </p:cNvPicPr>
          <p:nvPr/>
        </p:nvPicPr>
        <p:blipFill rotWithShape="1">
          <a:blip r:embed="rId3"/>
          <a:srcRect t="17923" b="27970"/>
          <a:stretch/>
        </p:blipFill>
        <p:spPr>
          <a:xfrm>
            <a:off x="1524020" y="11"/>
            <a:ext cx="9143980" cy="3550014"/>
          </a:xfrm>
          <a:custGeom>
            <a:avLst/>
            <a:gdLst>
              <a:gd name="connsiteX0" fmla="*/ 0 w 12192000"/>
              <a:gd name="connsiteY0" fmla="*/ 0 h 3692092"/>
              <a:gd name="connsiteX1" fmla="*/ 12192000 w 12192000"/>
              <a:gd name="connsiteY1" fmla="*/ 0 h 3692092"/>
              <a:gd name="connsiteX2" fmla="*/ 12192000 w 12192000"/>
              <a:gd name="connsiteY2" fmla="*/ 3504824 h 3692092"/>
              <a:gd name="connsiteX3" fmla="*/ 12024691 w 12192000"/>
              <a:gd name="connsiteY3" fmla="*/ 3517794 h 3692092"/>
              <a:gd name="connsiteX4" fmla="*/ 160485 w 12192000"/>
              <a:gd name="connsiteY4" fmla="*/ 3663863 h 3692092"/>
              <a:gd name="connsiteX5" fmla="*/ 0 w 12192000"/>
              <a:gd name="connsiteY5" fmla="*/ 3692092 h 369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5" name="Content Placeholder 4">
            <a:extLst>
              <a:ext uri="{FF2B5EF4-FFF2-40B4-BE49-F238E27FC236}">
                <a16:creationId xmlns:a16="http://schemas.microsoft.com/office/drawing/2014/main" id="{6685E1F3-AF1B-5040-B767-C1B0567BC0F7}"/>
              </a:ext>
            </a:extLst>
          </p:cNvPr>
          <p:cNvSpPr>
            <a:spLocks noGrp="1"/>
          </p:cNvSpPr>
          <p:nvPr>
            <p:ph idx="1"/>
          </p:nvPr>
        </p:nvSpPr>
        <p:spPr>
          <a:xfrm>
            <a:off x="1775012" y="3839436"/>
            <a:ext cx="8767483" cy="3018565"/>
          </a:xfrm>
        </p:spPr>
        <p:txBody>
          <a:bodyPr anchor="ctr">
            <a:noAutofit/>
          </a:bodyPr>
          <a:lstStyle/>
          <a:p>
            <a:pPr marL="0" indent="0">
              <a:buNone/>
            </a:pPr>
            <a:r>
              <a:rPr lang="en-US" sz="2600" b="1" dirty="0"/>
              <a:t>Religion</a:t>
            </a:r>
            <a:r>
              <a:rPr lang="en-US" sz="2600" dirty="0"/>
              <a:t> is a socio-cultural system of designated beliefs, values, behaviors, and practices that provide meaning, purpose, and direction to a person’s life and to the world around them. </a:t>
            </a:r>
          </a:p>
          <a:p>
            <a:pPr marL="0" indent="0">
              <a:buNone/>
            </a:pPr>
            <a:r>
              <a:rPr lang="en-US" sz="2600" b="1" dirty="0"/>
              <a:t>A functional definition of “religion” for Christians:</a:t>
            </a:r>
            <a:br>
              <a:rPr lang="en-US" sz="2600" b="1" dirty="0"/>
            </a:br>
            <a:r>
              <a:rPr lang="en-US" sz="2600" dirty="0"/>
              <a:t>Practices of prayer, Scripture, sacrament, liturgy, etc. handed down to us so that we would be properly formed in worship.</a:t>
            </a:r>
          </a:p>
        </p:txBody>
      </p:sp>
      <p:sp>
        <p:nvSpPr>
          <p:cNvPr id="7" name="TextBox 6">
            <a:extLst>
              <a:ext uri="{FF2B5EF4-FFF2-40B4-BE49-F238E27FC236}">
                <a16:creationId xmlns:a16="http://schemas.microsoft.com/office/drawing/2014/main" id="{2354803C-1809-F844-8FC1-1C95A150F1A5}"/>
              </a:ext>
            </a:extLst>
          </p:cNvPr>
          <p:cNvSpPr txBox="1"/>
          <p:nvPr/>
        </p:nvSpPr>
        <p:spPr>
          <a:xfrm>
            <a:off x="5842796" y="3600907"/>
            <a:ext cx="4950690" cy="477054"/>
          </a:xfrm>
          <a:prstGeom prst="rect">
            <a:avLst/>
          </a:prstGeom>
          <a:noFill/>
        </p:spPr>
        <p:txBody>
          <a:bodyPr wrap="square" rtlCol="0">
            <a:spAutoFit/>
          </a:bodyPr>
          <a:lstStyle/>
          <a:p>
            <a:r>
              <a:rPr lang="en-US" sz="2500" b="1" i="1" dirty="0" err="1"/>
              <a:t>religio</a:t>
            </a:r>
            <a:r>
              <a:rPr lang="en-US" sz="2500" dirty="0"/>
              <a:t> – </a:t>
            </a:r>
            <a:r>
              <a:rPr lang="en-US" sz="2500" dirty="0">
                <a:latin typeface="+mj-lt"/>
              </a:rPr>
              <a:t>“to bind” to something</a:t>
            </a:r>
          </a:p>
        </p:txBody>
      </p:sp>
    </p:spTree>
    <p:extLst>
      <p:ext uri="{BB962C8B-B14F-4D97-AF65-F5344CB8AC3E}">
        <p14:creationId xmlns:p14="http://schemas.microsoft.com/office/powerpoint/2010/main" val="3905288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0A1ED06-4733-4020-9C60-81D4D8014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0CA3509-3AF9-45FE-93ED-57BB5D5E8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81576"/>
            <a:ext cx="1182363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A21226C-DFF3-5143-90AC-E31497C1D37E}"/>
              </a:ext>
            </a:extLst>
          </p:cNvPr>
          <p:cNvPicPr>
            <a:picLocks noChangeAspect="1"/>
          </p:cNvPicPr>
          <p:nvPr/>
        </p:nvPicPr>
        <p:blipFill rotWithShape="1">
          <a:blip r:embed="rId3">
            <a:alphaModFix amt="60000"/>
          </a:blip>
          <a:srcRect t="12044"/>
          <a:stretch/>
        </p:blipFill>
        <p:spPr>
          <a:xfrm>
            <a:off x="180975" y="182880"/>
            <a:ext cx="11823637" cy="6499784"/>
          </a:xfrm>
          <a:prstGeom prst="rect">
            <a:avLst/>
          </a:prstGeom>
        </p:spPr>
      </p:pic>
      <p:sp>
        <p:nvSpPr>
          <p:cNvPr id="4" name="Title 3">
            <a:extLst>
              <a:ext uri="{FF2B5EF4-FFF2-40B4-BE49-F238E27FC236}">
                <a16:creationId xmlns:a16="http://schemas.microsoft.com/office/drawing/2014/main" id="{34EFEF8E-44C9-FD4E-943C-5211C594ABF3}"/>
              </a:ext>
            </a:extLst>
          </p:cNvPr>
          <p:cNvSpPr>
            <a:spLocks noGrp="1"/>
          </p:cNvSpPr>
          <p:nvPr>
            <p:ph type="title"/>
          </p:nvPr>
        </p:nvSpPr>
        <p:spPr>
          <a:xfrm>
            <a:off x="838200" y="525195"/>
            <a:ext cx="10165218" cy="2806506"/>
          </a:xfrm>
        </p:spPr>
        <p:txBody>
          <a:bodyPr anchor="b">
            <a:normAutofit/>
          </a:bodyPr>
          <a:lstStyle/>
          <a:p>
            <a:r>
              <a:rPr lang="en-US" sz="4000" b="1">
                <a:solidFill>
                  <a:srgbClr val="FFFFFF"/>
                </a:solidFill>
                <a:latin typeface="+mn-lt"/>
              </a:rPr>
              <a:t>The Purpose of the Christian Religion</a:t>
            </a:r>
          </a:p>
        </p:txBody>
      </p:sp>
      <p:sp>
        <p:nvSpPr>
          <p:cNvPr id="5" name="Content Placeholder 4">
            <a:extLst>
              <a:ext uri="{FF2B5EF4-FFF2-40B4-BE49-F238E27FC236}">
                <a16:creationId xmlns:a16="http://schemas.microsoft.com/office/drawing/2014/main" id="{DEF8E789-544C-394F-AE85-CC3CFCFA23A9}"/>
              </a:ext>
            </a:extLst>
          </p:cNvPr>
          <p:cNvSpPr>
            <a:spLocks noGrp="1"/>
          </p:cNvSpPr>
          <p:nvPr>
            <p:ph idx="1"/>
          </p:nvPr>
        </p:nvSpPr>
        <p:spPr>
          <a:xfrm>
            <a:off x="838200" y="3526300"/>
            <a:ext cx="10165218" cy="2588458"/>
          </a:xfrm>
        </p:spPr>
        <p:txBody>
          <a:bodyPr>
            <a:normAutofit/>
          </a:bodyPr>
          <a:lstStyle/>
          <a:p>
            <a:pPr marL="514350" indent="-514350">
              <a:buFont typeface="+mj-lt"/>
              <a:buAutoNum type="arabicPeriod"/>
            </a:pPr>
            <a:r>
              <a:rPr lang="en-US" sz="3400" dirty="0">
                <a:solidFill>
                  <a:srgbClr val="FFFFFF"/>
                </a:solidFill>
              </a:rPr>
              <a:t>to properly form disciples to be like Christ</a:t>
            </a:r>
          </a:p>
          <a:p>
            <a:pPr marL="514350" indent="-514350">
              <a:buFont typeface="+mj-lt"/>
              <a:buAutoNum type="arabicPeriod"/>
            </a:pPr>
            <a:r>
              <a:rPr lang="en-US" sz="3400" dirty="0">
                <a:solidFill>
                  <a:srgbClr val="FFFFFF"/>
                </a:solidFill>
              </a:rPr>
              <a:t>to preserve and pass on faith in Jesus Christ</a:t>
            </a:r>
          </a:p>
        </p:txBody>
      </p:sp>
    </p:spTree>
    <p:extLst>
      <p:ext uri="{BB962C8B-B14F-4D97-AF65-F5344CB8AC3E}">
        <p14:creationId xmlns:p14="http://schemas.microsoft.com/office/powerpoint/2010/main" val="3457713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E5294-A577-8B48-B838-E56DF1D41D8A}"/>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698130" y="755542"/>
            <a:ext cx="10795739" cy="5625885"/>
          </a:xfrm>
        </p:spPr>
        <p:txBody>
          <a:bodyPr>
            <a:noAutofit/>
          </a:bodyPr>
          <a:lstStyle/>
          <a:p>
            <a:pPr marL="0" indent="0">
              <a:buNone/>
            </a:pPr>
            <a:r>
              <a:rPr lang="en-US" sz="3400" b="1" dirty="0">
                <a:solidFill>
                  <a:schemeClr val="bg1"/>
                </a:solidFill>
              </a:rPr>
              <a:t>Deuteronomy 6:4-9 NIV </a:t>
            </a:r>
          </a:p>
          <a:p>
            <a:pPr marL="0" indent="0">
              <a:buNone/>
            </a:pPr>
            <a:r>
              <a:rPr lang="en-US" sz="3400" b="1" baseline="30000" dirty="0">
                <a:solidFill>
                  <a:schemeClr val="bg1"/>
                </a:solidFill>
              </a:rPr>
              <a:t>4 </a:t>
            </a:r>
            <a:r>
              <a:rPr lang="en-US" sz="3400" dirty="0">
                <a:solidFill>
                  <a:schemeClr val="bg1"/>
                </a:solidFill>
              </a:rPr>
              <a:t>Hear, O Israel: The Lord our God, the Lord is one.</a:t>
            </a:r>
            <a:r>
              <a:rPr lang="en-US" sz="3400" baseline="30000" dirty="0">
                <a:solidFill>
                  <a:schemeClr val="bg1"/>
                </a:solidFill>
              </a:rPr>
              <a:t> </a:t>
            </a:r>
            <a:r>
              <a:rPr lang="en-US" sz="3400" b="1" baseline="30000" dirty="0">
                <a:solidFill>
                  <a:schemeClr val="bg1"/>
                </a:solidFill>
              </a:rPr>
              <a:t>5 </a:t>
            </a:r>
            <a:r>
              <a:rPr lang="en-US" sz="3400" dirty="0">
                <a:solidFill>
                  <a:srgbClr val="FFFF00"/>
                </a:solidFill>
              </a:rPr>
              <a:t>Love the Lord your God with all your heart and with all your soul and with all your strength. </a:t>
            </a:r>
            <a:r>
              <a:rPr lang="en-US" sz="3400" b="1" baseline="30000" dirty="0">
                <a:solidFill>
                  <a:schemeClr val="bg1"/>
                </a:solidFill>
              </a:rPr>
              <a:t>6 </a:t>
            </a:r>
            <a:r>
              <a:rPr lang="en-US" sz="3400" dirty="0">
                <a:solidFill>
                  <a:schemeClr val="bg1"/>
                </a:solidFill>
              </a:rPr>
              <a:t>These commandments that I give you today are to be on your hearts. </a:t>
            </a:r>
            <a:r>
              <a:rPr lang="en-US" sz="3400" b="1" baseline="30000" dirty="0">
                <a:solidFill>
                  <a:schemeClr val="bg1"/>
                </a:solidFill>
              </a:rPr>
              <a:t>7 </a:t>
            </a:r>
            <a:r>
              <a:rPr lang="en-US" sz="3400" dirty="0">
                <a:solidFill>
                  <a:schemeClr val="bg1"/>
                </a:solidFill>
              </a:rPr>
              <a:t>Impress them on your children. Talk about them when you sit at home and when you walk along the road, when you lie down and when you get up. </a:t>
            </a:r>
            <a:r>
              <a:rPr lang="en-US" sz="3400" b="1" baseline="30000" dirty="0">
                <a:solidFill>
                  <a:schemeClr val="bg1"/>
                </a:solidFill>
              </a:rPr>
              <a:t>8 </a:t>
            </a:r>
            <a:r>
              <a:rPr lang="en-US" sz="3400" dirty="0">
                <a:solidFill>
                  <a:schemeClr val="bg1"/>
                </a:solidFill>
              </a:rPr>
              <a:t>Tie them as symbols on your hands and bind them on your foreheads. </a:t>
            </a:r>
            <a:r>
              <a:rPr lang="en-US" sz="3400" b="1" baseline="30000" dirty="0">
                <a:solidFill>
                  <a:schemeClr val="bg1"/>
                </a:solidFill>
              </a:rPr>
              <a:t>9 </a:t>
            </a:r>
            <a:r>
              <a:rPr lang="en-US" sz="3400" dirty="0">
                <a:solidFill>
                  <a:schemeClr val="bg1"/>
                </a:solidFill>
              </a:rPr>
              <a:t>Write them on the doorframes of your houses and on your gates.</a:t>
            </a:r>
          </a:p>
          <a:p>
            <a:pPr marL="0" indent="0">
              <a:buNone/>
            </a:pPr>
            <a:endParaRPr lang="en-US" sz="3600" b="1" dirty="0">
              <a:solidFill>
                <a:schemeClr val="bg1"/>
              </a:solidFill>
            </a:endParaRPr>
          </a:p>
        </p:txBody>
      </p:sp>
    </p:spTree>
    <p:extLst>
      <p:ext uri="{BB962C8B-B14F-4D97-AF65-F5344CB8AC3E}">
        <p14:creationId xmlns:p14="http://schemas.microsoft.com/office/powerpoint/2010/main" val="326980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E5294-A577-8B48-B838-E56DF1D41D8A}"/>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874485" y="1375474"/>
            <a:ext cx="10443029" cy="4107051"/>
          </a:xfrm>
        </p:spPr>
        <p:txBody>
          <a:bodyPr>
            <a:noAutofit/>
          </a:bodyPr>
          <a:lstStyle/>
          <a:p>
            <a:pPr marL="0" indent="0">
              <a:buNone/>
            </a:pPr>
            <a:r>
              <a:rPr lang="en-US" sz="3600" b="1" dirty="0">
                <a:solidFill>
                  <a:schemeClr val="bg1"/>
                </a:solidFill>
              </a:rPr>
              <a:t>1 John 4:9-10, 16, 19 NIV </a:t>
            </a:r>
          </a:p>
          <a:p>
            <a:pPr marL="0" indent="0">
              <a:buNone/>
            </a:pPr>
            <a:r>
              <a:rPr lang="en-US" sz="3600" b="1" baseline="30000" dirty="0">
                <a:solidFill>
                  <a:schemeClr val="bg1"/>
                </a:solidFill>
              </a:rPr>
              <a:t>9 </a:t>
            </a:r>
            <a:r>
              <a:rPr lang="en-US" sz="3600" dirty="0">
                <a:solidFill>
                  <a:schemeClr val="bg1"/>
                </a:solidFill>
              </a:rPr>
              <a:t>This is how </a:t>
            </a:r>
            <a:r>
              <a:rPr lang="en-US" sz="3600" dirty="0">
                <a:solidFill>
                  <a:srgbClr val="FFFF00"/>
                </a:solidFill>
              </a:rPr>
              <a:t>God showed his love</a:t>
            </a:r>
            <a:r>
              <a:rPr lang="en-US" sz="3600" dirty="0">
                <a:solidFill>
                  <a:schemeClr val="bg1"/>
                </a:solidFill>
              </a:rPr>
              <a:t> among us: </a:t>
            </a:r>
            <a:br>
              <a:rPr lang="en-US" sz="3600" dirty="0">
                <a:solidFill>
                  <a:schemeClr val="bg1"/>
                </a:solidFill>
              </a:rPr>
            </a:br>
            <a:r>
              <a:rPr lang="en-US" sz="3600" dirty="0">
                <a:solidFill>
                  <a:schemeClr val="bg1"/>
                </a:solidFill>
              </a:rPr>
              <a:t>He sent his one and only Son [Jesus] into the world that we might live through him. </a:t>
            </a:r>
            <a:r>
              <a:rPr lang="en-US" sz="3600" b="1" baseline="30000" dirty="0">
                <a:solidFill>
                  <a:schemeClr val="bg1"/>
                </a:solidFill>
              </a:rPr>
              <a:t>10 </a:t>
            </a:r>
            <a:r>
              <a:rPr lang="en-US" sz="3600" dirty="0">
                <a:solidFill>
                  <a:schemeClr val="bg1"/>
                </a:solidFill>
              </a:rPr>
              <a:t>This is love: not that we loved God, but that he loved us and sent his Son as an atoning sacrifice for our sins.</a:t>
            </a:r>
          </a:p>
          <a:p>
            <a:pPr marL="0" indent="0">
              <a:buNone/>
            </a:pPr>
            <a:r>
              <a:rPr lang="en-US" sz="3600" b="1" baseline="30000" dirty="0">
                <a:solidFill>
                  <a:schemeClr val="bg1"/>
                </a:solidFill>
              </a:rPr>
              <a:t>16 </a:t>
            </a:r>
            <a:r>
              <a:rPr lang="en-US" sz="3600" dirty="0">
                <a:solidFill>
                  <a:schemeClr val="bg1"/>
                </a:solidFill>
              </a:rPr>
              <a:t>God is love… </a:t>
            </a:r>
            <a:r>
              <a:rPr lang="en-US" sz="3600" b="1" baseline="30000" dirty="0">
                <a:solidFill>
                  <a:schemeClr val="bg1"/>
                </a:solidFill>
              </a:rPr>
              <a:t>19 </a:t>
            </a:r>
            <a:r>
              <a:rPr lang="en-US" sz="3600" dirty="0">
                <a:solidFill>
                  <a:srgbClr val="FFFF00"/>
                </a:solidFill>
              </a:rPr>
              <a:t>We love because he first loved us.</a:t>
            </a:r>
          </a:p>
        </p:txBody>
      </p:sp>
    </p:spTree>
    <p:extLst>
      <p:ext uri="{BB962C8B-B14F-4D97-AF65-F5344CB8AC3E}">
        <p14:creationId xmlns:p14="http://schemas.microsoft.com/office/powerpoint/2010/main" val="25059695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C0A1ED06-4733-4020-9C60-81D4D8014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0CA3509-3AF9-45FE-93ED-57BB5D5E8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81576"/>
            <a:ext cx="1182363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erson sitting on a bench&#10;&#10;Description automatically generated">
            <a:extLst>
              <a:ext uri="{FF2B5EF4-FFF2-40B4-BE49-F238E27FC236}">
                <a16:creationId xmlns:a16="http://schemas.microsoft.com/office/drawing/2014/main" id="{37B0A9AE-054C-4E4F-8B4D-EB64C52BC191}"/>
              </a:ext>
            </a:extLst>
          </p:cNvPr>
          <p:cNvPicPr>
            <a:picLocks noChangeAspect="1"/>
          </p:cNvPicPr>
          <p:nvPr/>
        </p:nvPicPr>
        <p:blipFill rotWithShape="1">
          <a:blip r:embed="rId3">
            <a:alphaModFix amt="60000"/>
          </a:blip>
          <a:srcRect b="12043"/>
          <a:stretch/>
        </p:blipFill>
        <p:spPr>
          <a:xfrm>
            <a:off x="180975" y="182880"/>
            <a:ext cx="11823637" cy="6499784"/>
          </a:xfrm>
          <a:prstGeom prst="rect">
            <a:avLst/>
          </a:prstGeom>
        </p:spPr>
      </p:pic>
      <p:sp>
        <p:nvSpPr>
          <p:cNvPr id="5" name="Content Placeholder 4">
            <a:extLst>
              <a:ext uri="{FF2B5EF4-FFF2-40B4-BE49-F238E27FC236}">
                <a16:creationId xmlns:a16="http://schemas.microsoft.com/office/drawing/2014/main" id="{9A814F23-5B77-184A-A66B-D9198A0B0E5E}"/>
              </a:ext>
            </a:extLst>
          </p:cNvPr>
          <p:cNvSpPr>
            <a:spLocks noGrp="1"/>
          </p:cNvSpPr>
          <p:nvPr>
            <p:ph idx="1"/>
          </p:nvPr>
        </p:nvSpPr>
        <p:spPr>
          <a:xfrm>
            <a:off x="838200" y="3526300"/>
            <a:ext cx="7065936" cy="2588458"/>
          </a:xfrm>
          <a:solidFill>
            <a:schemeClr val="tx1">
              <a:alpha val="52000"/>
            </a:schemeClr>
          </a:solidFill>
        </p:spPr>
        <p:txBody>
          <a:bodyPr>
            <a:normAutofit/>
          </a:bodyPr>
          <a:lstStyle/>
          <a:p>
            <a:pPr marL="0" indent="0">
              <a:buNone/>
            </a:pPr>
            <a:r>
              <a:rPr lang="en-US" sz="3200" dirty="0">
                <a:solidFill>
                  <a:srgbClr val="FFFFFF"/>
                </a:solidFill>
                <a:effectLst>
                  <a:outerShdw blurRad="50800" dist="38100" dir="2700000" algn="tl" rotWithShape="0">
                    <a:prstClr val="black">
                      <a:alpha val="40000"/>
                    </a:prstClr>
                  </a:outerShdw>
                </a:effectLst>
                <a:latin typeface="+mj-lt"/>
              </a:rPr>
              <a:t>“As the deer pants for streams of water,</a:t>
            </a:r>
            <a:br>
              <a:rPr lang="en-US" sz="3200" dirty="0">
                <a:solidFill>
                  <a:srgbClr val="FFFFFF"/>
                </a:solidFill>
                <a:effectLst>
                  <a:outerShdw blurRad="50800" dist="38100" dir="2700000" algn="tl" rotWithShape="0">
                    <a:prstClr val="black">
                      <a:alpha val="40000"/>
                    </a:prstClr>
                  </a:outerShdw>
                </a:effectLst>
                <a:latin typeface="+mj-lt"/>
              </a:rPr>
            </a:br>
            <a:r>
              <a:rPr lang="en-US" sz="3200" dirty="0">
                <a:solidFill>
                  <a:srgbClr val="FFFFFF"/>
                </a:solidFill>
                <a:effectLst>
                  <a:outerShdw blurRad="50800" dist="38100" dir="2700000" algn="tl" rotWithShape="0">
                    <a:prstClr val="black">
                      <a:alpha val="40000"/>
                    </a:prstClr>
                  </a:outerShdw>
                </a:effectLst>
                <a:latin typeface="+mj-lt"/>
              </a:rPr>
              <a:t>    so my soul pants for you, my God.</a:t>
            </a:r>
            <a:br>
              <a:rPr lang="en-US" sz="3200" dirty="0">
                <a:solidFill>
                  <a:srgbClr val="FFFFFF"/>
                </a:solidFill>
                <a:effectLst>
                  <a:outerShdw blurRad="50800" dist="38100" dir="2700000" algn="tl" rotWithShape="0">
                    <a:prstClr val="black">
                      <a:alpha val="40000"/>
                    </a:prstClr>
                  </a:outerShdw>
                </a:effectLst>
                <a:latin typeface="+mj-lt"/>
              </a:rPr>
            </a:br>
            <a:r>
              <a:rPr lang="en-US" sz="3200" dirty="0">
                <a:solidFill>
                  <a:srgbClr val="FFFFFF"/>
                </a:solidFill>
                <a:effectLst>
                  <a:outerShdw blurRad="50800" dist="38100" dir="2700000" algn="tl" rotWithShape="0">
                    <a:prstClr val="black">
                      <a:alpha val="40000"/>
                    </a:prstClr>
                  </a:outerShdw>
                </a:effectLst>
                <a:latin typeface="+mj-lt"/>
              </a:rPr>
              <a:t>My soul thirsts for God, for the living God.</a:t>
            </a:r>
            <a:br>
              <a:rPr lang="en-US" sz="3200" dirty="0">
                <a:solidFill>
                  <a:srgbClr val="FFFFFF"/>
                </a:solidFill>
                <a:effectLst>
                  <a:outerShdw blurRad="50800" dist="38100" dir="2700000" algn="tl" rotWithShape="0">
                    <a:prstClr val="black">
                      <a:alpha val="40000"/>
                    </a:prstClr>
                  </a:outerShdw>
                </a:effectLst>
                <a:latin typeface="+mj-lt"/>
              </a:rPr>
            </a:br>
            <a:r>
              <a:rPr lang="en-US" sz="3200" dirty="0">
                <a:solidFill>
                  <a:srgbClr val="FFFFFF"/>
                </a:solidFill>
                <a:effectLst>
                  <a:outerShdw blurRad="50800" dist="38100" dir="2700000" algn="tl" rotWithShape="0">
                    <a:prstClr val="black">
                      <a:alpha val="40000"/>
                    </a:prstClr>
                  </a:outerShdw>
                </a:effectLst>
                <a:latin typeface="+mj-lt"/>
              </a:rPr>
              <a:t>    When can I go and meet with God?”</a:t>
            </a:r>
          </a:p>
          <a:p>
            <a:pPr marL="0" indent="0">
              <a:buNone/>
            </a:pPr>
            <a:r>
              <a:rPr lang="en-US" sz="3200" b="1" dirty="0">
                <a:solidFill>
                  <a:srgbClr val="FFFFFF"/>
                </a:solidFill>
                <a:effectLst>
                  <a:outerShdw blurRad="50800" dist="38100" dir="2700000" algn="tl" rotWithShape="0">
                    <a:prstClr val="black">
                      <a:alpha val="40000"/>
                    </a:prstClr>
                  </a:outerShdw>
                </a:effectLst>
              </a:rPr>
              <a:t>			          Psalm 42:1-2 NIV</a:t>
            </a:r>
          </a:p>
        </p:txBody>
      </p:sp>
    </p:spTree>
    <p:extLst>
      <p:ext uri="{BB962C8B-B14F-4D97-AF65-F5344CB8AC3E}">
        <p14:creationId xmlns:p14="http://schemas.microsoft.com/office/powerpoint/2010/main" val="21372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AE1C637-FEBB-CF4F-AA29-4D5F22006292}"/>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useBgFill="1">
        <p:nvSpPr>
          <p:cNvPr id="18" name="Rectangle 9">
            <a:extLst>
              <a:ext uri="{FF2B5EF4-FFF2-40B4-BE49-F238E27FC236}">
                <a16:creationId xmlns:a16="http://schemas.microsoft.com/office/drawing/2014/main" id="{305265DC-CF6B-4AE8-B3F3-2A7A16374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801C6C-F63F-B247-B7A1-7744850831B2}"/>
              </a:ext>
            </a:extLst>
          </p:cNvPr>
          <p:cNvSpPr>
            <a:spLocks noGrp="1"/>
          </p:cNvSpPr>
          <p:nvPr>
            <p:ph type="title"/>
          </p:nvPr>
        </p:nvSpPr>
        <p:spPr>
          <a:xfrm>
            <a:off x="636588" y="4197093"/>
            <a:ext cx="4391024" cy="1648850"/>
          </a:xfrm>
        </p:spPr>
        <p:txBody>
          <a:bodyPr anchor="t">
            <a:normAutofit/>
          </a:bodyPr>
          <a:lstStyle/>
          <a:p>
            <a:r>
              <a:rPr lang="en-US" sz="4000" dirty="0">
                <a:solidFill>
                  <a:schemeClr val="bg1"/>
                </a:solidFill>
              </a:rPr>
              <a:t>What Does Loving Your God Look Like?</a:t>
            </a:r>
          </a:p>
        </p:txBody>
      </p:sp>
      <p:pic>
        <p:nvPicPr>
          <p:cNvPr id="5" name="Picture 4" descr="Logo&#10;&#10;Description automatically generated">
            <a:extLst>
              <a:ext uri="{FF2B5EF4-FFF2-40B4-BE49-F238E27FC236}">
                <a16:creationId xmlns:a16="http://schemas.microsoft.com/office/drawing/2014/main" id="{DB9FFBEA-135C-2C45-94F1-4078979385FC}"/>
              </a:ext>
            </a:extLst>
          </p:cNvPr>
          <p:cNvPicPr>
            <a:picLocks noChangeAspect="1"/>
          </p:cNvPicPr>
          <p:nvPr/>
        </p:nvPicPr>
        <p:blipFill rotWithShape="1">
          <a:blip r:embed="rId2"/>
          <a:srcRect t="28395" b="26738"/>
          <a:stretch/>
        </p:blipFill>
        <p:spPr>
          <a:xfrm>
            <a:off x="20" y="2"/>
            <a:ext cx="12191980" cy="3418853"/>
          </a:xfrm>
          <a:custGeom>
            <a:avLst/>
            <a:gdLst/>
            <a:ahLst/>
            <a:cxnLst/>
            <a:rect l="l" t="t" r="r" b="b"/>
            <a:pathLst>
              <a:path w="12192000" h="3418853">
                <a:moveTo>
                  <a:pt x="0" y="0"/>
                </a:moveTo>
                <a:lnTo>
                  <a:pt x="12192000" y="0"/>
                </a:lnTo>
                <a:lnTo>
                  <a:pt x="12192000" y="227978"/>
                </a:lnTo>
                <a:lnTo>
                  <a:pt x="12192000" y="2065168"/>
                </a:lnTo>
                <a:lnTo>
                  <a:pt x="12192000" y="3342653"/>
                </a:lnTo>
                <a:lnTo>
                  <a:pt x="9439275" y="3418853"/>
                </a:lnTo>
                <a:lnTo>
                  <a:pt x="5572127" y="3171203"/>
                </a:lnTo>
                <a:lnTo>
                  <a:pt x="0" y="3342653"/>
                </a:lnTo>
                <a:lnTo>
                  <a:pt x="0" y="2065168"/>
                </a:lnTo>
                <a:lnTo>
                  <a:pt x="0" y="227978"/>
                </a:lnTo>
                <a:close/>
              </a:path>
            </a:pathLst>
          </a:custGeom>
        </p:spPr>
      </p:pic>
      <p:grpSp>
        <p:nvGrpSpPr>
          <p:cNvPr id="19" name="Group 11">
            <a:extLst>
              <a:ext uri="{FF2B5EF4-FFF2-40B4-BE49-F238E27FC236}">
                <a16:creationId xmlns:a16="http://schemas.microsoft.com/office/drawing/2014/main" id="{37EA779C-87BF-454F-919D-A3DA98FD8A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59818"/>
            <a:ext cx="12192000" cy="757168"/>
            <a:chOff x="0" y="2959818"/>
            <a:chExt cx="12192000" cy="757168"/>
          </a:xfrm>
        </p:grpSpPr>
        <p:sp>
          <p:nvSpPr>
            <p:cNvPr id="13" name="Freeform: Shape 12">
              <a:extLst>
                <a:ext uri="{FF2B5EF4-FFF2-40B4-BE49-F238E27FC236}">
                  <a16:creationId xmlns:a16="http://schemas.microsoft.com/office/drawing/2014/main" id="{D8C2E702-9A3E-420B-81FC-693685CAF6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3">
              <a:extLst>
                <a:ext uri="{FF2B5EF4-FFF2-40B4-BE49-F238E27FC236}">
                  <a16:creationId xmlns:a16="http://schemas.microsoft.com/office/drawing/2014/main" id="{6AA40418-2F7D-4A2A-84C0-1A72B0307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3">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786282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AE1C637-FEBB-CF4F-AA29-4D5F22006292}"/>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useBgFill="1">
        <p:nvSpPr>
          <p:cNvPr id="18" name="Rectangle 9">
            <a:extLst>
              <a:ext uri="{FF2B5EF4-FFF2-40B4-BE49-F238E27FC236}">
                <a16:creationId xmlns:a16="http://schemas.microsoft.com/office/drawing/2014/main" id="{305265DC-CF6B-4AE8-B3F3-2A7A16374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801C6C-F63F-B247-B7A1-7744850831B2}"/>
              </a:ext>
            </a:extLst>
          </p:cNvPr>
          <p:cNvSpPr>
            <a:spLocks noGrp="1"/>
          </p:cNvSpPr>
          <p:nvPr>
            <p:ph type="title"/>
          </p:nvPr>
        </p:nvSpPr>
        <p:spPr>
          <a:xfrm>
            <a:off x="636588" y="4197093"/>
            <a:ext cx="4391024" cy="1648850"/>
          </a:xfrm>
        </p:spPr>
        <p:txBody>
          <a:bodyPr anchor="t">
            <a:normAutofit/>
          </a:bodyPr>
          <a:lstStyle/>
          <a:p>
            <a:r>
              <a:rPr lang="en-US" sz="4000" dirty="0">
                <a:solidFill>
                  <a:schemeClr val="bg1"/>
                </a:solidFill>
              </a:rPr>
              <a:t>What Does Loving Your God Look Like?</a:t>
            </a:r>
          </a:p>
        </p:txBody>
      </p:sp>
      <p:pic>
        <p:nvPicPr>
          <p:cNvPr id="5" name="Picture 4" descr="Logo&#10;&#10;Description automatically generated">
            <a:extLst>
              <a:ext uri="{FF2B5EF4-FFF2-40B4-BE49-F238E27FC236}">
                <a16:creationId xmlns:a16="http://schemas.microsoft.com/office/drawing/2014/main" id="{DB9FFBEA-135C-2C45-94F1-4078979385FC}"/>
              </a:ext>
            </a:extLst>
          </p:cNvPr>
          <p:cNvPicPr>
            <a:picLocks noChangeAspect="1"/>
          </p:cNvPicPr>
          <p:nvPr/>
        </p:nvPicPr>
        <p:blipFill rotWithShape="1">
          <a:blip r:embed="rId3"/>
          <a:srcRect t="28395" b="26738"/>
          <a:stretch/>
        </p:blipFill>
        <p:spPr>
          <a:xfrm>
            <a:off x="20" y="2"/>
            <a:ext cx="12191980" cy="3418853"/>
          </a:xfrm>
          <a:custGeom>
            <a:avLst/>
            <a:gdLst/>
            <a:ahLst/>
            <a:cxnLst/>
            <a:rect l="l" t="t" r="r" b="b"/>
            <a:pathLst>
              <a:path w="12192000" h="3418853">
                <a:moveTo>
                  <a:pt x="0" y="0"/>
                </a:moveTo>
                <a:lnTo>
                  <a:pt x="12192000" y="0"/>
                </a:lnTo>
                <a:lnTo>
                  <a:pt x="12192000" y="227978"/>
                </a:lnTo>
                <a:lnTo>
                  <a:pt x="12192000" y="2065168"/>
                </a:lnTo>
                <a:lnTo>
                  <a:pt x="12192000" y="3342653"/>
                </a:lnTo>
                <a:lnTo>
                  <a:pt x="9439275" y="3418853"/>
                </a:lnTo>
                <a:lnTo>
                  <a:pt x="5572127" y="3171203"/>
                </a:lnTo>
                <a:lnTo>
                  <a:pt x="0" y="3342653"/>
                </a:lnTo>
                <a:lnTo>
                  <a:pt x="0" y="2065168"/>
                </a:lnTo>
                <a:lnTo>
                  <a:pt x="0" y="227978"/>
                </a:lnTo>
                <a:close/>
              </a:path>
            </a:pathLst>
          </a:custGeom>
        </p:spPr>
      </p:pic>
      <p:grpSp>
        <p:nvGrpSpPr>
          <p:cNvPr id="19" name="Group 11">
            <a:extLst>
              <a:ext uri="{FF2B5EF4-FFF2-40B4-BE49-F238E27FC236}">
                <a16:creationId xmlns:a16="http://schemas.microsoft.com/office/drawing/2014/main" id="{37EA779C-87BF-454F-919D-A3DA98FD8A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59818"/>
            <a:ext cx="12192000" cy="757168"/>
            <a:chOff x="0" y="2959818"/>
            <a:chExt cx="12192000" cy="757168"/>
          </a:xfrm>
        </p:grpSpPr>
        <p:sp>
          <p:nvSpPr>
            <p:cNvPr id="13" name="Freeform: Shape 12">
              <a:extLst>
                <a:ext uri="{FF2B5EF4-FFF2-40B4-BE49-F238E27FC236}">
                  <a16:creationId xmlns:a16="http://schemas.microsoft.com/office/drawing/2014/main" id="{D8C2E702-9A3E-420B-81FC-693685CAF6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3">
              <a:extLst>
                <a:ext uri="{FF2B5EF4-FFF2-40B4-BE49-F238E27FC236}">
                  <a16:creationId xmlns:a16="http://schemas.microsoft.com/office/drawing/2014/main" id="{6AA40418-2F7D-4A2A-84C0-1A72B0307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4">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E9BAD367-5A27-1F4F-AD31-B9354BAA0155}"/>
              </a:ext>
            </a:extLst>
          </p:cNvPr>
          <p:cNvSpPr>
            <a:spLocks noGrp="1"/>
          </p:cNvSpPr>
          <p:nvPr>
            <p:ph idx="1"/>
          </p:nvPr>
        </p:nvSpPr>
        <p:spPr>
          <a:xfrm>
            <a:off x="5490557" y="4197094"/>
            <a:ext cx="6238498" cy="1648849"/>
          </a:xfrm>
        </p:spPr>
        <p:txBody>
          <a:bodyPr>
            <a:noAutofit/>
          </a:bodyPr>
          <a:lstStyle/>
          <a:p>
            <a:pPr marL="514350" indent="-514350">
              <a:buAutoNum type="arabicPeriod"/>
            </a:pPr>
            <a:r>
              <a:rPr lang="en-US" sz="3200" dirty="0">
                <a:solidFill>
                  <a:schemeClr val="bg1">
                    <a:alpha val="80000"/>
                  </a:schemeClr>
                </a:solidFill>
              </a:rPr>
              <a:t>Holy Habits, Rhythms &amp; Routines</a:t>
            </a:r>
          </a:p>
        </p:txBody>
      </p:sp>
    </p:spTree>
    <p:extLst>
      <p:ext uri="{BB962C8B-B14F-4D97-AF65-F5344CB8AC3E}">
        <p14:creationId xmlns:p14="http://schemas.microsoft.com/office/powerpoint/2010/main" val="3607446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AE1C637-FEBB-CF4F-AA29-4D5F22006292}"/>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useBgFill="1">
        <p:nvSpPr>
          <p:cNvPr id="18" name="Rectangle 9">
            <a:extLst>
              <a:ext uri="{FF2B5EF4-FFF2-40B4-BE49-F238E27FC236}">
                <a16:creationId xmlns:a16="http://schemas.microsoft.com/office/drawing/2014/main" id="{305265DC-CF6B-4AE8-B3F3-2A7A16374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801C6C-F63F-B247-B7A1-7744850831B2}"/>
              </a:ext>
            </a:extLst>
          </p:cNvPr>
          <p:cNvSpPr>
            <a:spLocks noGrp="1"/>
          </p:cNvSpPr>
          <p:nvPr>
            <p:ph type="title"/>
          </p:nvPr>
        </p:nvSpPr>
        <p:spPr>
          <a:xfrm>
            <a:off x="636588" y="4197093"/>
            <a:ext cx="4391024" cy="1648850"/>
          </a:xfrm>
        </p:spPr>
        <p:txBody>
          <a:bodyPr anchor="t">
            <a:normAutofit/>
          </a:bodyPr>
          <a:lstStyle/>
          <a:p>
            <a:r>
              <a:rPr lang="en-US" sz="4000" dirty="0">
                <a:solidFill>
                  <a:schemeClr val="bg1"/>
                </a:solidFill>
              </a:rPr>
              <a:t>What Does Loving Your God Look Like?</a:t>
            </a:r>
          </a:p>
        </p:txBody>
      </p:sp>
      <p:pic>
        <p:nvPicPr>
          <p:cNvPr id="5" name="Picture 4" descr="Logo&#10;&#10;Description automatically generated">
            <a:extLst>
              <a:ext uri="{FF2B5EF4-FFF2-40B4-BE49-F238E27FC236}">
                <a16:creationId xmlns:a16="http://schemas.microsoft.com/office/drawing/2014/main" id="{DB9FFBEA-135C-2C45-94F1-4078979385FC}"/>
              </a:ext>
            </a:extLst>
          </p:cNvPr>
          <p:cNvPicPr>
            <a:picLocks noChangeAspect="1"/>
          </p:cNvPicPr>
          <p:nvPr/>
        </p:nvPicPr>
        <p:blipFill rotWithShape="1">
          <a:blip r:embed="rId2"/>
          <a:srcRect t="28395" b="26738"/>
          <a:stretch/>
        </p:blipFill>
        <p:spPr>
          <a:xfrm>
            <a:off x="20" y="2"/>
            <a:ext cx="12191980" cy="3418853"/>
          </a:xfrm>
          <a:custGeom>
            <a:avLst/>
            <a:gdLst/>
            <a:ahLst/>
            <a:cxnLst/>
            <a:rect l="l" t="t" r="r" b="b"/>
            <a:pathLst>
              <a:path w="12192000" h="3418853">
                <a:moveTo>
                  <a:pt x="0" y="0"/>
                </a:moveTo>
                <a:lnTo>
                  <a:pt x="12192000" y="0"/>
                </a:lnTo>
                <a:lnTo>
                  <a:pt x="12192000" y="227978"/>
                </a:lnTo>
                <a:lnTo>
                  <a:pt x="12192000" y="2065168"/>
                </a:lnTo>
                <a:lnTo>
                  <a:pt x="12192000" y="3342653"/>
                </a:lnTo>
                <a:lnTo>
                  <a:pt x="9439275" y="3418853"/>
                </a:lnTo>
                <a:lnTo>
                  <a:pt x="5572127" y="3171203"/>
                </a:lnTo>
                <a:lnTo>
                  <a:pt x="0" y="3342653"/>
                </a:lnTo>
                <a:lnTo>
                  <a:pt x="0" y="2065168"/>
                </a:lnTo>
                <a:lnTo>
                  <a:pt x="0" y="227978"/>
                </a:lnTo>
                <a:close/>
              </a:path>
            </a:pathLst>
          </a:custGeom>
        </p:spPr>
      </p:pic>
      <p:grpSp>
        <p:nvGrpSpPr>
          <p:cNvPr id="19" name="Group 11">
            <a:extLst>
              <a:ext uri="{FF2B5EF4-FFF2-40B4-BE49-F238E27FC236}">
                <a16:creationId xmlns:a16="http://schemas.microsoft.com/office/drawing/2014/main" id="{37EA779C-87BF-454F-919D-A3DA98FD8A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59818"/>
            <a:ext cx="12192000" cy="757168"/>
            <a:chOff x="0" y="2959818"/>
            <a:chExt cx="12192000" cy="757168"/>
          </a:xfrm>
        </p:grpSpPr>
        <p:sp>
          <p:nvSpPr>
            <p:cNvPr id="13" name="Freeform: Shape 12">
              <a:extLst>
                <a:ext uri="{FF2B5EF4-FFF2-40B4-BE49-F238E27FC236}">
                  <a16:creationId xmlns:a16="http://schemas.microsoft.com/office/drawing/2014/main" id="{D8C2E702-9A3E-420B-81FC-693685CAF6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3">
              <a:extLst>
                <a:ext uri="{FF2B5EF4-FFF2-40B4-BE49-F238E27FC236}">
                  <a16:creationId xmlns:a16="http://schemas.microsoft.com/office/drawing/2014/main" id="{6AA40418-2F7D-4A2A-84C0-1A72B0307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3">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E9BAD367-5A27-1F4F-AD31-B9354BAA0155}"/>
              </a:ext>
            </a:extLst>
          </p:cNvPr>
          <p:cNvSpPr>
            <a:spLocks noGrp="1"/>
          </p:cNvSpPr>
          <p:nvPr>
            <p:ph idx="1"/>
          </p:nvPr>
        </p:nvSpPr>
        <p:spPr>
          <a:xfrm>
            <a:off x="5490557" y="4197094"/>
            <a:ext cx="6238498" cy="1648849"/>
          </a:xfrm>
        </p:spPr>
        <p:txBody>
          <a:bodyPr>
            <a:noAutofit/>
          </a:bodyPr>
          <a:lstStyle/>
          <a:p>
            <a:pPr marL="514350" indent="-514350">
              <a:buAutoNum type="arabicPeriod"/>
            </a:pPr>
            <a:r>
              <a:rPr lang="en-US" sz="3200" dirty="0">
                <a:solidFill>
                  <a:schemeClr val="bg1">
                    <a:alpha val="80000"/>
                  </a:schemeClr>
                </a:solidFill>
              </a:rPr>
              <a:t>Holy Habits, Rhythms &amp; Routines</a:t>
            </a:r>
          </a:p>
          <a:p>
            <a:pPr marL="514350" indent="-514350">
              <a:buAutoNum type="arabicPeriod"/>
            </a:pPr>
            <a:r>
              <a:rPr lang="en-US" sz="3200" dirty="0">
                <a:solidFill>
                  <a:schemeClr val="bg1">
                    <a:alpha val="80000"/>
                  </a:schemeClr>
                </a:solidFill>
              </a:rPr>
              <a:t>Following Jesus with the Church</a:t>
            </a:r>
          </a:p>
        </p:txBody>
      </p:sp>
    </p:spTree>
    <p:extLst>
      <p:ext uri="{BB962C8B-B14F-4D97-AF65-F5344CB8AC3E}">
        <p14:creationId xmlns:p14="http://schemas.microsoft.com/office/powerpoint/2010/main" val="1357475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AE1C637-FEBB-CF4F-AA29-4D5F22006292}"/>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useBgFill="1">
        <p:nvSpPr>
          <p:cNvPr id="18" name="Rectangle 9">
            <a:extLst>
              <a:ext uri="{FF2B5EF4-FFF2-40B4-BE49-F238E27FC236}">
                <a16:creationId xmlns:a16="http://schemas.microsoft.com/office/drawing/2014/main" id="{305265DC-CF6B-4AE8-B3F3-2A7A16374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801C6C-F63F-B247-B7A1-7744850831B2}"/>
              </a:ext>
            </a:extLst>
          </p:cNvPr>
          <p:cNvSpPr>
            <a:spLocks noGrp="1"/>
          </p:cNvSpPr>
          <p:nvPr>
            <p:ph type="title"/>
          </p:nvPr>
        </p:nvSpPr>
        <p:spPr>
          <a:xfrm>
            <a:off x="636588" y="4197093"/>
            <a:ext cx="4391024" cy="1648850"/>
          </a:xfrm>
        </p:spPr>
        <p:txBody>
          <a:bodyPr anchor="t">
            <a:normAutofit/>
          </a:bodyPr>
          <a:lstStyle/>
          <a:p>
            <a:r>
              <a:rPr lang="en-US" sz="4000" dirty="0">
                <a:solidFill>
                  <a:schemeClr val="bg1"/>
                </a:solidFill>
              </a:rPr>
              <a:t>What Does Loving Your God Look Like?</a:t>
            </a:r>
          </a:p>
        </p:txBody>
      </p:sp>
      <p:pic>
        <p:nvPicPr>
          <p:cNvPr id="5" name="Picture 4" descr="Logo&#10;&#10;Description automatically generated">
            <a:extLst>
              <a:ext uri="{FF2B5EF4-FFF2-40B4-BE49-F238E27FC236}">
                <a16:creationId xmlns:a16="http://schemas.microsoft.com/office/drawing/2014/main" id="{DB9FFBEA-135C-2C45-94F1-4078979385FC}"/>
              </a:ext>
            </a:extLst>
          </p:cNvPr>
          <p:cNvPicPr>
            <a:picLocks noChangeAspect="1"/>
          </p:cNvPicPr>
          <p:nvPr/>
        </p:nvPicPr>
        <p:blipFill rotWithShape="1">
          <a:blip r:embed="rId3"/>
          <a:srcRect t="28395" b="26738"/>
          <a:stretch/>
        </p:blipFill>
        <p:spPr>
          <a:xfrm>
            <a:off x="20" y="2"/>
            <a:ext cx="12191980" cy="3418853"/>
          </a:xfrm>
          <a:custGeom>
            <a:avLst/>
            <a:gdLst/>
            <a:ahLst/>
            <a:cxnLst/>
            <a:rect l="l" t="t" r="r" b="b"/>
            <a:pathLst>
              <a:path w="12192000" h="3418853">
                <a:moveTo>
                  <a:pt x="0" y="0"/>
                </a:moveTo>
                <a:lnTo>
                  <a:pt x="12192000" y="0"/>
                </a:lnTo>
                <a:lnTo>
                  <a:pt x="12192000" y="227978"/>
                </a:lnTo>
                <a:lnTo>
                  <a:pt x="12192000" y="2065168"/>
                </a:lnTo>
                <a:lnTo>
                  <a:pt x="12192000" y="3342653"/>
                </a:lnTo>
                <a:lnTo>
                  <a:pt x="9439275" y="3418853"/>
                </a:lnTo>
                <a:lnTo>
                  <a:pt x="5572127" y="3171203"/>
                </a:lnTo>
                <a:lnTo>
                  <a:pt x="0" y="3342653"/>
                </a:lnTo>
                <a:lnTo>
                  <a:pt x="0" y="2065168"/>
                </a:lnTo>
                <a:lnTo>
                  <a:pt x="0" y="227978"/>
                </a:lnTo>
                <a:close/>
              </a:path>
            </a:pathLst>
          </a:custGeom>
        </p:spPr>
      </p:pic>
      <p:grpSp>
        <p:nvGrpSpPr>
          <p:cNvPr id="19" name="Group 11">
            <a:extLst>
              <a:ext uri="{FF2B5EF4-FFF2-40B4-BE49-F238E27FC236}">
                <a16:creationId xmlns:a16="http://schemas.microsoft.com/office/drawing/2014/main" id="{37EA779C-87BF-454F-919D-A3DA98FD8A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59818"/>
            <a:ext cx="12192000" cy="757168"/>
            <a:chOff x="0" y="2959818"/>
            <a:chExt cx="12192000" cy="757168"/>
          </a:xfrm>
        </p:grpSpPr>
        <p:sp>
          <p:nvSpPr>
            <p:cNvPr id="13" name="Freeform: Shape 12">
              <a:extLst>
                <a:ext uri="{FF2B5EF4-FFF2-40B4-BE49-F238E27FC236}">
                  <a16:creationId xmlns:a16="http://schemas.microsoft.com/office/drawing/2014/main" id="{D8C2E702-9A3E-420B-81FC-693685CAF6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3">
              <a:extLst>
                <a:ext uri="{FF2B5EF4-FFF2-40B4-BE49-F238E27FC236}">
                  <a16:creationId xmlns:a16="http://schemas.microsoft.com/office/drawing/2014/main" id="{6AA40418-2F7D-4A2A-84C0-1A72B0307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4">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E9BAD367-5A27-1F4F-AD31-B9354BAA0155}"/>
              </a:ext>
            </a:extLst>
          </p:cNvPr>
          <p:cNvSpPr>
            <a:spLocks noGrp="1"/>
          </p:cNvSpPr>
          <p:nvPr>
            <p:ph idx="1"/>
          </p:nvPr>
        </p:nvSpPr>
        <p:spPr>
          <a:xfrm>
            <a:off x="5490557" y="4197094"/>
            <a:ext cx="6238498" cy="1648849"/>
          </a:xfrm>
        </p:spPr>
        <p:txBody>
          <a:bodyPr>
            <a:noAutofit/>
          </a:bodyPr>
          <a:lstStyle/>
          <a:p>
            <a:pPr marL="514350" indent="-514350">
              <a:buAutoNum type="arabicPeriod"/>
            </a:pPr>
            <a:r>
              <a:rPr lang="en-US" sz="3200" dirty="0">
                <a:solidFill>
                  <a:schemeClr val="bg1">
                    <a:alpha val="80000"/>
                  </a:schemeClr>
                </a:solidFill>
              </a:rPr>
              <a:t>Holy Habits, Rhythms &amp; Routines</a:t>
            </a:r>
          </a:p>
          <a:p>
            <a:pPr marL="514350" indent="-514350">
              <a:buAutoNum type="arabicPeriod"/>
            </a:pPr>
            <a:r>
              <a:rPr lang="en-US" sz="3200" dirty="0">
                <a:solidFill>
                  <a:schemeClr val="bg1">
                    <a:alpha val="80000"/>
                  </a:schemeClr>
                </a:solidFill>
              </a:rPr>
              <a:t>Following Jesus with the Church</a:t>
            </a:r>
          </a:p>
          <a:p>
            <a:pPr marL="514350" indent="-514350">
              <a:buAutoNum type="arabicPeriod"/>
            </a:pPr>
            <a:r>
              <a:rPr lang="en-US" sz="3200" dirty="0">
                <a:solidFill>
                  <a:schemeClr val="bg1">
                    <a:alpha val="80000"/>
                  </a:schemeClr>
                </a:solidFill>
              </a:rPr>
              <a:t>Loving Others</a:t>
            </a:r>
          </a:p>
        </p:txBody>
      </p:sp>
    </p:spTree>
    <p:extLst>
      <p:ext uri="{BB962C8B-B14F-4D97-AF65-F5344CB8AC3E}">
        <p14:creationId xmlns:p14="http://schemas.microsoft.com/office/powerpoint/2010/main" val="4291532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Logo&#10;&#10;Description automatically generated">
            <a:extLst>
              <a:ext uri="{FF2B5EF4-FFF2-40B4-BE49-F238E27FC236}">
                <a16:creationId xmlns:a16="http://schemas.microsoft.com/office/drawing/2014/main" id="{705EF1BD-CE3B-CA4F-B3B2-C918DFE31290}"/>
              </a:ext>
            </a:extLst>
          </p:cNvPr>
          <p:cNvPicPr>
            <a:picLocks noChangeAspect="1"/>
          </p:cNvPicPr>
          <p:nvPr/>
        </p:nvPicPr>
        <p:blipFill>
          <a:blip r:embed="rId3"/>
          <a:stretch>
            <a:fillRect/>
          </a:stretch>
        </p:blipFill>
        <p:spPr>
          <a:xfrm>
            <a:off x="0" y="0"/>
            <a:ext cx="12190476" cy="6858000"/>
          </a:xfrm>
          <a:prstGeom prst="rect">
            <a:avLst/>
          </a:prstGeom>
        </p:spPr>
      </p:pic>
    </p:spTree>
    <p:extLst>
      <p:ext uri="{BB962C8B-B14F-4D97-AF65-F5344CB8AC3E}">
        <p14:creationId xmlns:p14="http://schemas.microsoft.com/office/powerpoint/2010/main" val="42943482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E5294-A577-8B48-B838-E56DF1D41D8A}"/>
              </a:ext>
            </a:extLst>
          </p:cNvPr>
          <p:cNvSpPr txBox="1"/>
          <p:nvPr/>
        </p:nvSpPr>
        <p:spPr>
          <a:xfrm>
            <a:off x="0" y="0"/>
            <a:ext cx="12192000" cy="6858000"/>
          </a:xfrm>
          <a:prstGeom prst="rect">
            <a:avLst/>
          </a:prstGeom>
          <a:solidFill>
            <a:schemeClr val="bg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896594" y="1232330"/>
            <a:ext cx="10398811" cy="4393339"/>
          </a:xfrm>
        </p:spPr>
        <p:txBody>
          <a:bodyPr>
            <a:normAutofit/>
          </a:bodyPr>
          <a:lstStyle/>
          <a:p>
            <a:pPr marL="0" indent="0">
              <a:buNone/>
            </a:pPr>
            <a:r>
              <a:rPr lang="en-US" sz="3600" b="1" dirty="0"/>
              <a:t>Matthew 22:36-40 NIV</a:t>
            </a:r>
          </a:p>
          <a:p>
            <a:pPr marL="0" indent="0">
              <a:buNone/>
            </a:pPr>
            <a:r>
              <a:rPr lang="en-US" sz="3600" b="1" baseline="30000" dirty="0"/>
              <a:t>36</a:t>
            </a:r>
            <a:r>
              <a:rPr lang="en-US" sz="3600" b="1" baseline="30000" dirty="0">
                <a:solidFill>
                  <a:srgbClr val="FF0000"/>
                </a:solidFill>
              </a:rPr>
              <a:t> </a:t>
            </a:r>
            <a:r>
              <a:rPr lang="en-US" sz="3600" dirty="0"/>
              <a:t>“Teacher, which is the most important commandment in the law of Moses?” Jesus replied, </a:t>
            </a:r>
            <a:br>
              <a:rPr lang="en-US" sz="3600" dirty="0"/>
            </a:br>
            <a:r>
              <a:rPr lang="en-US" sz="3600" b="1" baseline="30000" dirty="0">
                <a:solidFill>
                  <a:srgbClr val="FF0000"/>
                </a:solidFill>
              </a:rPr>
              <a:t>37 </a:t>
            </a:r>
            <a:r>
              <a:rPr lang="en-US" sz="3600" dirty="0">
                <a:solidFill>
                  <a:srgbClr val="FF0000"/>
                </a:solidFill>
              </a:rPr>
              <a:t>“‘</a:t>
            </a:r>
            <a:r>
              <a:rPr lang="en-US" sz="3600" dirty="0">
                <a:solidFill>
                  <a:srgbClr val="FF0000"/>
                </a:solidFill>
                <a:highlight>
                  <a:srgbClr val="FFFF00"/>
                </a:highlight>
              </a:rPr>
              <a:t>Love the Lord your God </a:t>
            </a:r>
            <a:r>
              <a:rPr lang="en-US" sz="3600" dirty="0">
                <a:solidFill>
                  <a:srgbClr val="FF0000"/>
                </a:solidFill>
              </a:rPr>
              <a:t>with all your heart and with all your soul and with all your mind.’</a:t>
            </a:r>
            <a:r>
              <a:rPr lang="en-US" sz="3600" baseline="30000" dirty="0">
                <a:solidFill>
                  <a:srgbClr val="FF0000"/>
                </a:solidFill>
              </a:rPr>
              <a:t> </a:t>
            </a:r>
            <a:r>
              <a:rPr lang="en-US" sz="3600" b="1" baseline="30000" dirty="0">
                <a:solidFill>
                  <a:srgbClr val="FF0000"/>
                </a:solidFill>
              </a:rPr>
              <a:t>38 </a:t>
            </a:r>
            <a:r>
              <a:rPr lang="en-US" sz="3600" dirty="0">
                <a:solidFill>
                  <a:srgbClr val="FF0000"/>
                </a:solidFill>
              </a:rPr>
              <a:t>This is the first and greatest commandment. </a:t>
            </a:r>
            <a:r>
              <a:rPr lang="en-US" sz="3600" b="1" baseline="30000" dirty="0">
                <a:solidFill>
                  <a:srgbClr val="FF0000"/>
                </a:solidFill>
              </a:rPr>
              <a:t>39 </a:t>
            </a:r>
            <a:r>
              <a:rPr lang="en-US" sz="3600" dirty="0">
                <a:solidFill>
                  <a:srgbClr val="FF0000"/>
                </a:solidFill>
              </a:rPr>
              <a:t>And the second is like it: ‘</a:t>
            </a:r>
            <a:r>
              <a:rPr lang="en-US" sz="3600" dirty="0">
                <a:solidFill>
                  <a:srgbClr val="FF0000"/>
                </a:solidFill>
                <a:highlight>
                  <a:srgbClr val="FFFF00"/>
                </a:highlight>
              </a:rPr>
              <a:t>Love your neighbor </a:t>
            </a:r>
            <a:r>
              <a:rPr lang="en-US" sz="3600" dirty="0">
                <a:solidFill>
                  <a:srgbClr val="FF0000"/>
                </a:solidFill>
              </a:rPr>
              <a:t>as yourself.’ </a:t>
            </a:r>
            <a:r>
              <a:rPr lang="en-US" sz="3600" b="1" baseline="30000" dirty="0">
                <a:solidFill>
                  <a:srgbClr val="FF0000"/>
                </a:solidFill>
              </a:rPr>
              <a:t>40 </a:t>
            </a:r>
            <a:r>
              <a:rPr lang="en-US" sz="3600" dirty="0">
                <a:solidFill>
                  <a:srgbClr val="FF0000"/>
                </a:solidFill>
              </a:rPr>
              <a:t>All the Law and the Prophets hang on these two commandments</a:t>
            </a:r>
            <a:r>
              <a:rPr lang="en-US" sz="3600" dirty="0">
                <a:solidFill>
                  <a:schemeClr val="bg1"/>
                </a:solidFill>
              </a:rPr>
              <a:t>.”</a:t>
            </a:r>
          </a:p>
        </p:txBody>
      </p:sp>
    </p:spTree>
    <p:extLst>
      <p:ext uri="{BB962C8B-B14F-4D97-AF65-F5344CB8AC3E}">
        <p14:creationId xmlns:p14="http://schemas.microsoft.com/office/powerpoint/2010/main" val="4064998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Logo&#10;&#10;Description automatically generated">
            <a:extLst>
              <a:ext uri="{FF2B5EF4-FFF2-40B4-BE49-F238E27FC236}">
                <a16:creationId xmlns:a16="http://schemas.microsoft.com/office/drawing/2014/main" id="{705EF1BD-CE3B-CA4F-B3B2-C918DFE31290}"/>
              </a:ext>
            </a:extLst>
          </p:cNvPr>
          <p:cNvPicPr>
            <a:picLocks noChangeAspect="1"/>
          </p:cNvPicPr>
          <p:nvPr/>
        </p:nvPicPr>
        <p:blipFill>
          <a:blip r:embed="rId3"/>
          <a:stretch>
            <a:fillRect/>
          </a:stretch>
        </p:blipFill>
        <p:spPr>
          <a:xfrm>
            <a:off x="0" y="0"/>
            <a:ext cx="12190476" cy="6858000"/>
          </a:xfrm>
          <a:prstGeom prst="rect">
            <a:avLst/>
          </a:prstGeom>
        </p:spPr>
      </p:pic>
    </p:spTree>
    <p:extLst>
      <p:ext uri="{BB962C8B-B14F-4D97-AF65-F5344CB8AC3E}">
        <p14:creationId xmlns:p14="http://schemas.microsoft.com/office/powerpoint/2010/main" val="19423282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indoor, person, wall&#10;&#10;Description automatically generated">
            <a:extLst>
              <a:ext uri="{FF2B5EF4-FFF2-40B4-BE49-F238E27FC236}">
                <a16:creationId xmlns:a16="http://schemas.microsoft.com/office/drawing/2014/main" id="{4E3211E4-7867-EA4C-A48C-1245237D8F85}"/>
              </a:ext>
            </a:extLst>
          </p:cNvPr>
          <p:cNvPicPr>
            <a:picLocks noChangeAspect="1"/>
          </p:cNvPicPr>
          <p:nvPr/>
        </p:nvPicPr>
        <p:blipFill rotWithShape="1">
          <a:blip r:embed="rId3"/>
          <a:srcRect b="19"/>
          <a:stretch/>
        </p:blipFill>
        <p:spPr>
          <a:xfrm>
            <a:off x="0" y="0"/>
            <a:ext cx="12192000" cy="6858000"/>
          </a:xfrm>
          <a:prstGeom prst="rect">
            <a:avLst/>
          </a:prstGeom>
        </p:spPr>
      </p:pic>
    </p:spTree>
    <p:extLst>
      <p:ext uri="{BB962C8B-B14F-4D97-AF65-F5344CB8AC3E}">
        <p14:creationId xmlns:p14="http://schemas.microsoft.com/office/powerpoint/2010/main" val="4120682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7A6793A5-793C-BE4A-B223-5325AADF55BA}"/>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1523915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E5294-A577-8B48-B838-E56DF1D41D8A}"/>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2092271" y="2409371"/>
            <a:ext cx="7315199" cy="2039257"/>
          </a:xfrm>
        </p:spPr>
        <p:txBody>
          <a:bodyPr>
            <a:noAutofit/>
          </a:bodyPr>
          <a:lstStyle/>
          <a:p>
            <a:pPr marL="0" indent="0" algn="r">
              <a:buNone/>
            </a:pPr>
            <a:r>
              <a:rPr lang="en-US" sz="3600" dirty="0">
                <a:solidFill>
                  <a:schemeClr val="bg1"/>
                </a:solidFill>
              </a:rPr>
              <a:t>Above all else, guard your heart,</a:t>
            </a:r>
            <a:br>
              <a:rPr lang="en-US" sz="3600" dirty="0">
                <a:solidFill>
                  <a:schemeClr val="bg1"/>
                </a:solidFill>
              </a:rPr>
            </a:br>
            <a:r>
              <a:rPr lang="en-US" sz="3600" dirty="0">
                <a:solidFill>
                  <a:schemeClr val="bg1"/>
                </a:solidFill>
              </a:rPr>
              <a:t>for everything you do flows from it.</a:t>
            </a:r>
          </a:p>
          <a:p>
            <a:pPr marL="0" indent="0" algn="r">
              <a:buNone/>
            </a:pPr>
            <a:r>
              <a:rPr lang="en-US" sz="3600" b="1" dirty="0">
                <a:solidFill>
                  <a:schemeClr val="bg1"/>
                </a:solidFill>
              </a:rPr>
              <a:t>Proverbs 4:23 NIV </a:t>
            </a:r>
          </a:p>
          <a:p>
            <a:pPr marL="0" indent="0">
              <a:buNone/>
            </a:pPr>
            <a:endParaRPr lang="en-US" sz="3600" b="1" dirty="0">
              <a:solidFill>
                <a:schemeClr val="bg1"/>
              </a:solidFill>
            </a:endParaRPr>
          </a:p>
        </p:txBody>
      </p:sp>
    </p:spTree>
    <p:extLst>
      <p:ext uri="{BB962C8B-B14F-4D97-AF65-F5344CB8AC3E}">
        <p14:creationId xmlns:p14="http://schemas.microsoft.com/office/powerpoint/2010/main" val="1059440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Text&#10;&#10;Description automatically generated">
            <a:extLst>
              <a:ext uri="{FF2B5EF4-FFF2-40B4-BE49-F238E27FC236}">
                <a16:creationId xmlns:a16="http://schemas.microsoft.com/office/drawing/2014/main" id="{3C2D66C4-7227-9A4D-93C8-5ECE290EB05C}"/>
              </a:ext>
            </a:extLst>
          </p:cNvPr>
          <p:cNvPicPr>
            <a:picLocks noChangeAspect="1"/>
          </p:cNvPicPr>
          <p:nvPr/>
        </p:nvPicPr>
        <p:blipFill>
          <a:blip r:embed="rId3"/>
          <a:stretch>
            <a:fillRect/>
          </a:stretch>
        </p:blipFill>
        <p:spPr>
          <a:xfrm>
            <a:off x="480060" y="783233"/>
            <a:ext cx="3425957" cy="5291053"/>
          </a:xfrm>
          <a:prstGeom prst="rect">
            <a:avLst/>
          </a:prstGeom>
        </p:spPr>
      </p:pic>
      <p:sp>
        <p:nvSpPr>
          <p:cNvPr id="5" name="Content Placeholder 4">
            <a:extLst>
              <a:ext uri="{FF2B5EF4-FFF2-40B4-BE49-F238E27FC236}">
                <a16:creationId xmlns:a16="http://schemas.microsoft.com/office/drawing/2014/main" id="{6685E1F3-AF1B-5040-B767-C1B0567BC0F7}"/>
              </a:ext>
            </a:extLst>
          </p:cNvPr>
          <p:cNvSpPr>
            <a:spLocks noGrp="1"/>
          </p:cNvSpPr>
          <p:nvPr>
            <p:ph idx="1"/>
          </p:nvPr>
        </p:nvSpPr>
        <p:spPr>
          <a:xfrm>
            <a:off x="4387515" y="783233"/>
            <a:ext cx="7161017" cy="5393729"/>
          </a:xfrm>
        </p:spPr>
        <p:txBody>
          <a:bodyPr>
            <a:noAutofit/>
          </a:bodyPr>
          <a:lstStyle/>
          <a:p>
            <a:pPr marL="0" indent="0">
              <a:buNone/>
            </a:pPr>
            <a:r>
              <a:rPr lang="en-US" sz="3000" dirty="0">
                <a:latin typeface="+mj-lt"/>
              </a:rPr>
              <a:t>“What if, instead of starting from the assumption that human beings are thinking things, we started from the conviction that human beings are first and foremost </a:t>
            </a:r>
            <a:r>
              <a:rPr lang="en-US" sz="3000" i="1" dirty="0">
                <a:latin typeface="+mj-lt"/>
              </a:rPr>
              <a:t>lovers</a:t>
            </a:r>
            <a:r>
              <a:rPr lang="en-US" sz="3000" dirty="0">
                <a:latin typeface="+mj-lt"/>
              </a:rPr>
              <a:t>? What if you are defined not by what you know but by what you </a:t>
            </a:r>
            <a:r>
              <a:rPr lang="en-US" sz="3000" i="1" dirty="0">
                <a:latin typeface="+mj-lt"/>
              </a:rPr>
              <a:t>desire</a:t>
            </a:r>
            <a:r>
              <a:rPr lang="en-US" sz="3000" dirty="0">
                <a:latin typeface="+mj-lt"/>
              </a:rPr>
              <a:t>? What if the center and seat of the human person is found not in the heady regions of the intellect but in the gut-level regions of the heart? How would that change our approach to discipleship and Christian formation?</a:t>
            </a:r>
          </a:p>
          <a:p>
            <a:pPr marL="0" indent="0">
              <a:buNone/>
            </a:pPr>
            <a:r>
              <a:rPr lang="en-US" sz="3000" b="1" dirty="0"/>
              <a:t>James K.A. Smith</a:t>
            </a:r>
            <a:r>
              <a:rPr lang="en-US" sz="3000" dirty="0"/>
              <a:t>, </a:t>
            </a:r>
            <a:r>
              <a:rPr lang="en-US" sz="3000" i="1" dirty="0"/>
              <a:t>You Are What You Love: The Spiritual Power of Habit</a:t>
            </a:r>
          </a:p>
        </p:txBody>
      </p:sp>
    </p:spTree>
    <p:extLst>
      <p:ext uri="{BB962C8B-B14F-4D97-AF65-F5344CB8AC3E}">
        <p14:creationId xmlns:p14="http://schemas.microsoft.com/office/powerpoint/2010/main" val="2899674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E5294-A577-8B48-B838-E56DF1D41D8A}"/>
              </a:ext>
            </a:extLst>
          </p:cNvPr>
          <p:cNvSpPr txBox="1"/>
          <p:nvPr/>
        </p:nvSpPr>
        <p:spPr>
          <a:xfrm>
            <a:off x="0" y="0"/>
            <a:ext cx="12192000" cy="6858000"/>
          </a:xfrm>
          <a:prstGeom prst="rect">
            <a:avLst/>
          </a:prstGeom>
          <a:solidFill>
            <a:schemeClr val="bg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533923" y="1859797"/>
            <a:ext cx="11124154" cy="3130226"/>
          </a:xfrm>
        </p:spPr>
        <p:txBody>
          <a:bodyPr>
            <a:normAutofit/>
          </a:bodyPr>
          <a:lstStyle/>
          <a:p>
            <a:pPr marL="0" indent="0">
              <a:buNone/>
            </a:pPr>
            <a:r>
              <a:rPr lang="en-US" sz="3600" b="1" dirty="0"/>
              <a:t>John 1:36-38 NIV </a:t>
            </a:r>
          </a:p>
          <a:p>
            <a:pPr marL="0" indent="0">
              <a:buNone/>
            </a:pPr>
            <a:r>
              <a:rPr lang="en-US" sz="3600" b="1" baseline="30000" dirty="0"/>
              <a:t>36 </a:t>
            </a:r>
            <a:r>
              <a:rPr lang="en-US" sz="3600" dirty="0"/>
              <a:t>When he [John the Baptist] saw Jesus passing by, he said, “Look, the Lamb of God!” </a:t>
            </a:r>
            <a:r>
              <a:rPr lang="en-US" sz="3600" b="1" baseline="30000" dirty="0"/>
              <a:t>37 </a:t>
            </a:r>
            <a:r>
              <a:rPr lang="en-US" sz="3600" dirty="0"/>
              <a:t>When the two disciples heard him say this, they followed Jesus. </a:t>
            </a:r>
            <a:r>
              <a:rPr lang="en-US" sz="3600" b="1" baseline="30000" dirty="0"/>
              <a:t>38 </a:t>
            </a:r>
            <a:r>
              <a:rPr lang="en-US" sz="3600" dirty="0"/>
              <a:t>Turning around, Jesus saw them following and asked, </a:t>
            </a:r>
            <a:r>
              <a:rPr lang="en-US" sz="3600" dirty="0">
                <a:solidFill>
                  <a:srgbClr val="FF0000"/>
                </a:solidFill>
              </a:rPr>
              <a:t>“What do you want?”</a:t>
            </a:r>
          </a:p>
          <a:p>
            <a:pPr marL="0" indent="0">
              <a:buNone/>
            </a:pPr>
            <a:endParaRPr lang="en-US" sz="3600" b="1" dirty="0">
              <a:solidFill>
                <a:schemeClr val="bg1"/>
              </a:solidFill>
            </a:endParaRPr>
          </a:p>
        </p:txBody>
      </p:sp>
    </p:spTree>
    <p:extLst>
      <p:ext uri="{BB962C8B-B14F-4D97-AF65-F5344CB8AC3E}">
        <p14:creationId xmlns:p14="http://schemas.microsoft.com/office/powerpoint/2010/main" val="274058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8B960EF-7230-294D-979A-2C9F5B7EBDF0}"/>
              </a:ext>
            </a:extLst>
          </p:cNvPr>
          <p:cNvPicPr>
            <a:picLocks noChangeAspect="1"/>
          </p:cNvPicPr>
          <p:nvPr/>
        </p:nvPicPr>
        <p:blipFill>
          <a:blip r:embed="rId3">
            <a:alphaModFix amt="41000"/>
          </a:blip>
          <a:stretch>
            <a:fillRect/>
          </a:stretch>
        </p:blipFill>
        <p:spPr>
          <a:xfrm>
            <a:off x="1524000" y="290512"/>
            <a:ext cx="9144000" cy="5886450"/>
          </a:xfrm>
          <a:prstGeom prst="rect">
            <a:avLst/>
          </a:prstGeom>
        </p:spPr>
      </p:pic>
      <p:sp>
        <p:nvSpPr>
          <p:cNvPr id="4" name="Title 3">
            <a:extLst>
              <a:ext uri="{FF2B5EF4-FFF2-40B4-BE49-F238E27FC236}">
                <a16:creationId xmlns:a16="http://schemas.microsoft.com/office/drawing/2014/main" id="{BB521CA8-E457-BD45-86AF-DBCFB56DF969}"/>
              </a:ext>
            </a:extLst>
          </p:cNvPr>
          <p:cNvSpPr>
            <a:spLocks noGrp="1"/>
          </p:cNvSpPr>
          <p:nvPr>
            <p:ph type="title"/>
          </p:nvPr>
        </p:nvSpPr>
        <p:spPr/>
        <p:txBody>
          <a:bodyPr>
            <a:noAutofit/>
          </a:bodyPr>
          <a:lstStyle/>
          <a:p>
            <a:pPr algn="ctr"/>
            <a:r>
              <a:rPr lang="en-US" dirty="0">
                <a:solidFill>
                  <a:schemeClr val="bg1"/>
                </a:solidFill>
                <a:effectLst>
                  <a:outerShdw blurRad="50800" dist="38100" dir="2700000" algn="tl" rotWithShape="0">
                    <a:prstClr val="black">
                      <a:alpha val="40000"/>
                    </a:prstClr>
                  </a:outerShdw>
                </a:effectLst>
              </a:rPr>
              <a:t>Our American Loves (Idols) &amp; Liturgies </a:t>
            </a:r>
          </a:p>
        </p:txBody>
      </p:sp>
      <p:sp>
        <p:nvSpPr>
          <p:cNvPr id="5" name="Content Placeholder 4">
            <a:extLst>
              <a:ext uri="{FF2B5EF4-FFF2-40B4-BE49-F238E27FC236}">
                <a16:creationId xmlns:a16="http://schemas.microsoft.com/office/drawing/2014/main" id="{6685E1F3-AF1B-5040-B767-C1B0567BC0F7}"/>
              </a:ext>
            </a:extLst>
          </p:cNvPr>
          <p:cNvSpPr>
            <a:spLocks noGrp="1"/>
          </p:cNvSpPr>
          <p:nvPr>
            <p:ph sz="half" idx="1"/>
          </p:nvPr>
        </p:nvSpPr>
        <p:spPr>
          <a:xfrm>
            <a:off x="2524125" y="1779292"/>
            <a:ext cx="3886200" cy="4577862"/>
          </a:xfrm>
        </p:spPr>
        <p:txBody>
          <a:bodyPr>
            <a:normAutofit/>
          </a:bodyPr>
          <a:lstStyle/>
          <a:p>
            <a:r>
              <a:rPr lang="en-US" sz="3000" dirty="0">
                <a:solidFill>
                  <a:schemeClr val="bg1"/>
                </a:solidFill>
                <a:effectLst>
                  <a:outerShdw blurRad="50800" dist="38100" dir="2700000" algn="tl" rotWithShape="0">
                    <a:prstClr val="black">
                      <a:alpha val="40000"/>
                    </a:prstClr>
                  </a:outerShdw>
                </a:effectLst>
              </a:rPr>
              <a:t>Career </a:t>
            </a:r>
          </a:p>
          <a:p>
            <a:r>
              <a:rPr lang="en-US" sz="3000" dirty="0">
                <a:solidFill>
                  <a:schemeClr val="bg1"/>
                </a:solidFill>
                <a:effectLst>
                  <a:outerShdw blurRad="50800" dist="38100" dir="2700000" algn="tl" rotWithShape="0">
                    <a:prstClr val="black">
                      <a:alpha val="40000"/>
                    </a:prstClr>
                  </a:outerShdw>
                </a:effectLst>
              </a:rPr>
              <a:t>Hobbies</a:t>
            </a:r>
          </a:p>
          <a:p>
            <a:r>
              <a:rPr lang="en-US" sz="3000" dirty="0">
                <a:solidFill>
                  <a:schemeClr val="bg1"/>
                </a:solidFill>
                <a:effectLst>
                  <a:outerShdw blurRad="50800" dist="38100" dir="2700000" algn="tl" rotWithShape="0">
                    <a:prstClr val="black">
                      <a:alpha val="40000"/>
                    </a:prstClr>
                  </a:outerShdw>
                </a:effectLst>
              </a:rPr>
              <a:t>Sports</a:t>
            </a:r>
          </a:p>
          <a:p>
            <a:r>
              <a:rPr lang="en-US" sz="3000" dirty="0">
                <a:solidFill>
                  <a:schemeClr val="bg1"/>
                </a:solidFill>
                <a:effectLst>
                  <a:outerShdw blurRad="50800" dist="38100" dir="2700000" algn="tl" rotWithShape="0">
                    <a:prstClr val="black">
                      <a:alpha val="40000"/>
                    </a:prstClr>
                  </a:outerShdw>
                </a:effectLst>
              </a:rPr>
              <a:t>Sex</a:t>
            </a:r>
          </a:p>
          <a:p>
            <a:r>
              <a:rPr lang="en-US" sz="3000" dirty="0">
                <a:solidFill>
                  <a:schemeClr val="bg1"/>
                </a:solidFill>
                <a:effectLst>
                  <a:outerShdw blurRad="50800" dist="38100" dir="2700000" algn="tl" rotWithShape="0">
                    <a:prstClr val="black">
                      <a:alpha val="40000"/>
                    </a:prstClr>
                  </a:outerShdw>
                </a:effectLst>
              </a:rPr>
              <a:t>Entertainment</a:t>
            </a:r>
          </a:p>
          <a:p>
            <a:r>
              <a:rPr lang="en-US" sz="3000" dirty="0">
                <a:solidFill>
                  <a:schemeClr val="bg1"/>
                </a:solidFill>
                <a:effectLst>
                  <a:outerShdw blurRad="50800" dist="38100" dir="2700000" algn="tl" rotWithShape="0">
                    <a:prstClr val="black">
                      <a:alpha val="40000"/>
                    </a:prstClr>
                  </a:outerShdw>
                </a:effectLst>
              </a:rPr>
              <a:t>24/7 News</a:t>
            </a:r>
          </a:p>
          <a:p>
            <a:r>
              <a:rPr lang="en-US" sz="3000" dirty="0">
                <a:solidFill>
                  <a:schemeClr val="bg1"/>
                </a:solidFill>
                <a:effectLst>
                  <a:outerShdw blurRad="50800" dist="38100" dir="2700000" algn="tl" rotWithShape="0">
                    <a:prstClr val="black">
                      <a:alpha val="40000"/>
                    </a:prstClr>
                  </a:outerShdw>
                </a:effectLst>
              </a:rPr>
              <a:t>Food</a:t>
            </a:r>
          </a:p>
          <a:p>
            <a:endParaRPr lang="en-US" sz="3000" dirty="0">
              <a:solidFill>
                <a:schemeClr val="bg1"/>
              </a:solidFill>
              <a:effectLst>
                <a:outerShdw blurRad="50800" dist="38100" dir="2700000" algn="tl" rotWithShape="0">
                  <a:prstClr val="black">
                    <a:alpha val="40000"/>
                  </a:prstClr>
                </a:outerShdw>
              </a:effectLst>
            </a:endParaRPr>
          </a:p>
        </p:txBody>
      </p:sp>
      <p:sp>
        <p:nvSpPr>
          <p:cNvPr id="2" name="Content Placeholder 1">
            <a:extLst>
              <a:ext uri="{FF2B5EF4-FFF2-40B4-BE49-F238E27FC236}">
                <a16:creationId xmlns:a16="http://schemas.microsoft.com/office/drawing/2014/main" id="{FC0E56F0-C3E7-BD4F-86E7-2F3130CE1A7A}"/>
              </a:ext>
            </a:extLst>
          </p:cNvPr>
          <p:cNvSpPr>
            <a:spLocks noGrp="1"/>
          </p:cNvSpPr>
          <p:nvPr>
            <p:ph sz="half" idx="2"/>
          </p:nvPr>
        </p:nvSpPr>
        <p:spPr>
          <a:xfrm>
            <a:off x="6410325" y="1765299"/>
            <a:ext cx="3886200" cy="4577864"/>
          </a:xfrm>
        </p:spPr>
        <p:txBody>
          <a:bodyPr>
            <a:normAutofit/>
          </a:bodyPr>
          <a:lstStyle/>
          <a:p>
            <a:r>
              <a:rPr lang="en-US" sz="3000" dirty="0">
                <a:solidFill>
                  <a:schemeClr val="bg1"/>
                </a:solidFill>
                <a:effectLst>
                  <a:outerShdw blurRad="50800" dist="38100" dir="2700000" algn="tl" rotWithShape="0">
                    <a:prstClr val="black">
                      <a:alpha val="40000"/>
                    </a:prstClr>
                  </a:outerShdw>
                </a:effectLst>
              </a:rPr>
              <a:t>Parenting</a:t>
            </a:r>
          </a:p>
          <a:p>
            <a:r>
              <a:rPr lang="en-US" sz="3000" dirty="0">
                <a:solidFill>
                  <a:schemeClr val="bg1"/>
                </a:solidFill>
                <a:effectLst>
                  <a:outerShdw blurRad="50800" dist="38100" dir="2700000" algn="tl" rotWithShape="0">
                    <a:prstClr val="black">
                      <a:alpha val="40000"/>
                    </a:prstClr>
                  </a:outerShdw>
                </a:effectLst>
              </a:rPr>
              <a:t>Technology</a:t>
            </a:r>
          </a:p>
          <a:p>
            <a:r>
              <a:rPr lang="en-US" sz="3000" dirty="0">
                <a:solidFill>
                  <a:schemeClr val="bg1"/>
                </a:solidFill>
                <a:effectLst>
                  <a:outerShdw blurRad="50800" dist="38100" dir="2700000" algn="tl" rotWithShape="0">
                    <a:prstClr val="black">
                      <a:alpha val="40000"/>
                    </a:prstClr>
                  </a:outerShdw>
                </a:effectLst>
              </a:rPr>
              <a:t>Consumerism</a:t>
            </a:r>
          </a:p>
          <a:p>
            <a:r>
              <a:rPr lang="en-US" sz="3000" dirty="0">
                <a:solidFill>
                  <a:schemeClr val="bg1"/>
                </a:solidFill>
                <a:effectLst>
                  <a:outerShdw blurRad="50800" dist="38100" dir="2700000" algn="tl" rotWithShape="0">
                    <a:prstClr val="black">
                      <a:alpha val="40000"/>
                    </a:prstClr>
                  </a:outerShdw>
                </a:effectLst>
              </a:rPr>
              <a:t>War &amp; Violence</a:t>
            </a:r>
          </a:p>
          <a:p>
            <a:r>
              <a:rPr lang="en-US" sz="3000" dirty="0">
                <a:solidFill>
                  <a:schemeClr val="bg1"/>
                </a:solidFill>
                <a:effectLst>
                  <a:outerShdw blurRad="50800" dist="38100" dir="2700000" algn="tl" rotWithShape="0">
                    <a:prstClr val="black">
                      <a:alpha val="40000"/>
                    </a:prstClr>
                  </a:outerShdw>
                </a:effectLst>
              </a:rPr>
              <a:t>Nationalism</a:t>
            </a:r>
          </a:p>
          <a:p>
            <a:r>
              <a:rPr lang="en-US" sz="3000" dirty="0">
                <a:solidFill>
                  <a:schemeClr val="bg1"/>
                </a:solidFill>
                <a:effectLst>
                  <a:outerShdw blurRad="50800" dist="38100" dir="2700000" algn="tl" rotWithShape="0">
                    <a:prstClr val="black">
                      <a:alpha val="40000"/>
                    </a:prstClr>
                  </a:outerShdw>
                </a:effectLst>
              </a:rPr>
              <a:t>Partisan Politics</a:t>
            </a:r>
          </a:p>
          <a:p>
            <a:r>
              <a:rPr lang="en-US" sz="3000" dirty="0">
                <a:solidFill>
                  <a:schemeClr val="bg1"/>
                </a:solidFill>
                <a:effectLst>
                  <a:outerShdw blurRad="50800" dist="38100" dir="2700000" algn="tl" rotWithShape="0">
                    <a:prstClr val="black">
                      <a:alpha val="40000"/>
                    </a:prstClr>
                  </a:outerShdw>
                </a:effectLst>
              </a:rPr>
              <a:t>Social Activism</a:t>
            </a:r>
          </a:p>
        </p:txBody>
      </p:sp>
    </p:spTree>
    <p:extLst>
      <p:ext uri="{BB962C8B-B14F-4D97-AF65-F5344CB8AC3E}">
        <p14:creationId xmlns:p14="http://schemas.microsoft.com/office/powerpoint/2010/main" val="3634028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2753</TotalTime>
  <Words>3448</Words>
  <Application>Microsoft Macintosh PowerPoint</Application>
  <PresentationFormat>Widescreen</PresentationFormat>
  <Paragraphs>158</Paragraphs>
  <Slides>19</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Our American Loves (Idols) &amp; Liturgies </vt:lpstr>
      <vt:lpstr>What is religion?</vt:lpstr>
      <vt:lpstr>The Purpose of the Christian Religion</vt:lpstr>
      <vt:lpstr>PowerPoint Presentation</vt:lpstr>
      <vt:lpstr>PowerPoint Presentation</vt:lpstr>
      <vt:lpstr>PowerPoint Presentation</vt:lpstr>
      <vt:lpstr>What Does Loving Your God Look Like?</vt:lpstr>
      <vt:lpstr>What Does Loving Your God Look Like?</vt:lpstr>
      <vt:lpstr>What Does Loving Your God Look Like?</vt:lpstr>
      <vt:lpstr>What Does Loving Your God Look Like?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Flowers, David</dc:creator>
  <cp:lastModifiedBy>Flowers, David</cp:lastModifiedBy>
  <cp:revision>118</cp:revision>
  <cp:lastPrinted>2020-12-23T15:09:50Z</cp:lastPrinted>
  <dcterms:created xsi:type="dcterms:W3CDTF">2020-12-22T19:47:34Z</dcterms:created>
  <dcterms:modified xsi:type="dcterms:W3CDTF">2021-02-05T18:39:42Z</dcterms:modified>
</cp:coreProperties>
</file>