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503" r:id="rId3"/>
    <p:sldId id="527" r:id="rId4"/>
    <p:sldId id="536" r:id="rId5"/>
    <p:sldId id="539" r:id="rId6"/>
    <p:sldId id="534" r:id="rId7"/>
    <p:sldId id="538" r:id="rId8"/>
    <p:sldId id="263" r:id="rId9"/>
    <p:sldId id="270" r:id="rId10"/>
    <p:sldId id="261" r:id="rId11"/>
    <p:sldId id="543" r:id="rId12"/>
    <p:sldId id="269" r:id="rId13"/>
    <p:sldId id="537" r:id="rId14"/>
    <p:sldId id="544" r:id="rId15"/>
    <p:sldId id="545" r:id="rId16"/>
    <p:sldId id="546" r:id="rId17"/>
    <p:sldId id="521" r:id="rId18"/>
    <p:sldId id="540" r:id="rId19"/>
    <p:sldId id="541" r:id="rId20"/>
    <p:sldId id="542" r:id="rId21"/>
    <p:sldId id="45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78"/>
    <p:restoredTop sz="73575"/>
  </p:normalViewPr>
  <p:slideViewPr>
    <p:cSldViewPr snapToGrid="0">
      <p:cViewPr varScale="1">
        <p:scale>
          <a:sx n="80" d="100"/>
          <a:sy n="80" d="100"/>
        </p:scale>
        <p:origin x="1272" y="192"/>
      </p:cViewPr>
      <p:guideLst/>
    </p:cSldViewPr>
  </p:slideViewPr>
  <p:notesTextViewPr>
    <p:cViewPr>
      <p:scale>
        <a:sx n="130" d="100"/>
        <a:sy n="130" d="100"/>
      </p:scale>
      <p:origin x="0" y="-180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25767D7A-3BB9-5347-AA08-7631002849C8}" type="datetimeFigureOut">
              <a:rPr lang="en-US" smtClean="0"/>
              <a:t>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3CF1B-73C8-EF43-B866-E6D3D386158B}" type="slidenum">
              <a:rPr lang="en-US" smtClean="0"/>
              <a:t>‹#›</a:t>
            </a:fld>
            <a:endParaRPr lang="en-US"/>
          </a:p>
        </p:txBody>
      </p:sp>
    </p:spTree>
    <p:extLst>
      <p:ext uri="{BB962C8B-B14F-4D97-AF65-F5344CB8AC3E}">
        <p14:creationId xmlns:p14="http://schemas.microsoft.com/office/powerpoint/2010/main" val="3954691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I’m addressing the most repeated responses we received from a congregational exercise at the end of last year: “With God’s help in 2024, I will stop… I will start…”</a:t>
            </a:r>
          </a:p>
          <a:p>
            <a:pPr marL="171450" indent="-171450">
              <a:buFont typeface="Arial" panose="020B0604020202020204" pitchFamily="34" charset="0"/>
              <a:buChar char="•"/>
            </a:pPr>
            <a:r>
              <a:rPr lang="en-US" dirty="0"/>
              <a:t>So far, we’ve looked at worry and anxiety, work &amp; rest, and today I’m addressing another response that was listed more than others -- “I want to stop being so critical and judgmental.”</a:t>
            </a:r>
          </a:p>
          <a:p>
            <a:pPr marL="0" indent="0">
              <a:buFont typeface="Arial" panose="020B0604020202020204" pitchFamily="34" charset="0"/>
              <a:buNone/>
            </a:pPr>
            <a:endParaRPr lang="en-US" i="1" dirty="0"/>
          </a:p>
          <a:p>
            <a:pPr marL="0" indent="0">
              <a:buFont typeface="Arial" panose="020B0604020202020204" pitchFamily="34" charset="0"/>
              <a:buNone/>
            </a:pPr>
            <a:r>
              <a:rPr lang="en-US" b="0" i="0" dirty="0"/>
              <a:t>As the sermon summary reads in your bulletin… It’s not just our upbringing and experiences that make us critical and judgmental of others. The inclination to accuse and assume the worst about others, and to judge them in your heart, is rooted in our fallen human nature. And so, as disciples of Jesus, we’re called to resist those evil impulses and choose love over judgment. Because, as we will see this morning, you can’t love people and judge them at the same time. Therefore, with the Lord’s help, I’m going to invite us this morning to overcome a critical and judgmental spirit with the love of Jesus. But before we go any further, let’s go to God in prayer.</a:t>
            </a:r>
          </a:p>
          <a:p>
            <a:endParaRPr lang="en-US" dirty="0"/>
          </a:p>
          <a:p>
            <a:r>
              <a:rPr lang="en-US" dirty="0"/>
              <a:t>[BRIEF PRAYER]</a:t>
            </a:r>
          </a:p>
          <a:p>
            <a:endParaRPr lang="en-US" dirty="0"/>
          </a:p>
          <a:p>
            <a:r>
              <a:rPr lang="en-US" dirty="0"/>
              <a:t>If you have a Bible, please open up to our main Scripture reading… [NEXT SLIDE]</a:t>
            </a:r>
          </a:p>
        </p:txBody>
      </p:sp>
      <p:sp>
        <p:nvSpPr>
          <p:cNvPr id="4" name="Slide Number Placeholder 3"/>
          <p:cNvSpPr>
            <a:spLocks noGrp="1"/>
          </p:cNvSpPr>
          <p:nvPr>
            <p:ph type="sldNum" sz="quarter" idx="5"/>
          </p:nvPr>
        </p:nvSpPr>
        <p:spPr/>
        <p:txBody>
          <a:bodyPr/>
          <a:lstStyle/>
          <a:p>
            <a:fld id="{5CA3CF1B-73C8-EF43-B866-E6D3D386158B}" type="slidenum">
              <a:rPr lang="en-US" smtClean="0"/>
              <a:t>1</a:t>
            </a:fld>
            <a:endParaRPr lang="en-US"/>
          </a:p>
        </p:txBody>
      </p:sp>
    </p:spTree>
    <p:extLst>
      <p:ext uri="{BB962C8B-B14F-4D97-AF65-F5344CB8AC3E}">
        <p14:creationId xmlns:p14="http://schemas.microsoft.com/office/powerpoint/2010/main" val="720994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&amp; COMMENT ON EACH POINT]</a:t>
            </a:r>
          </a:p>
          <a:p>
            <a:endParaRPr lang="en-US" dirty="0"/>
          </a:p>
          <a:p>
            <a:r>
              <a:rPr lang="en-US" dirty="0"/>
              <a:t>So, judging or condemning people is wrong. But judging or “discerning” good and evil things is right. A prime example of that is found in Matthew 7:17-20 (in the same chapter!) when Jesus says, “Likewise, every good tree bears good fruit, but a bad tree bears bad fruit. A good tree cannot bear bad fruit, and a bad tree cannot bear good fruit. Every tree that does not bear good fruit is cut down and thrown into the fire. Thus, by their fruit you will recognize them.”</a:t>
            </a:r>
          </a:p>
          <a:p>
            <a:endParaRPr lang="en-US" dirty="0"/>
          </a:p>
          <a:p>
            <a:r>
              <a:rPr lang="en-US" dirty="0"/>
              <a:t>Jesus is saying that we can judge a tree by its fruit, but judgment of the tree itself is for God alone to do. In other words, we can discern what is good and evil without cursing or condemning others.</a:t>
            </a:r>
          </a:p>
          <a:p>
            <a:endParaRPr lang="en-US" dirty="0"/>
          </a:p>
          <a:p>
            <a:r>
              <a:rPr lang="en-US" dirty="0"/>
              <a:t>Furthermore, listen to what Paul writes to the Christians in Rome… [NEXT SLIDE]</a:t>
            </a:r>
          </a:p>
        </p:txBody>
      </p:sp>
      <p:sp>
        <p:nvSpPr>
          <p:cNvPr id="4" name="Slide Number Placeholder 3"/>
          <p:cNvSpPr>
            <a:spLocks noGrp="1"/>
          </p:cNvSpPr>
          <p:nvPr>
            <p:ph type="sldNum" sz="quarter" idx="10"/>
          </p:nvPr>
        </p:nvSpPr>
        <p:spPr/>
        <p:txBody>
          <a:bodyPr/>
          <a:lstStyle/>
          <a:p>
            <a:fld id="{6FD7535E-3641-3040-B169-66BDAD66CFA5}" type="slidenum">
              <a:rPr lang="en-US" smtClean="0"/>
              <a:t>10</a:t>
            </a:fld>
            <a:endParaRPr lang="en-US"/>
          </a:p>
        </p:txBody>
      </p:sp>
    </p:spTree>
    <p:extLst>
      <p:ext uri="{BB962C8B-B14F-4D97-AF65-F5344CB8AC3E}">
        <p14:creationId xmlns:p14="http://schemas.microsoft.com/office/powerpoint/2010/main" val="201905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F8849-9D33-D638-4CA8-058339DCD6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730A15-4C6E-CA90-0470-9977812426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C5F4C-4565-3436-5362-923B9E073F49}"/>
              </a:ext>
            </a:extLst>
          </p:cNvPr>
          <p:cNvSpPr>
            <a:spLocks noGrp="1"/>
          </p:cNvSpPr>
          <p:nvPr>
            <p:ph type="body" idx="1"/>
          </p:nvPr>
        </p:nvSpPr>
        <p:spPr/>
        <p:txBody>
          <a:bodyPr/>
          <a:lstStyle/>
          <a:p>
            <a:r>
              <a:rPr lang="en-US" dirty="0"/>
              <a:t>[READ &amp; COMMENT]</a:t>
            </a:r>
          </a:p>
          <a:p>
            <a:endParaRPr lang="en-US" dirty="0"/>
          </a:p>
          <a:p>
            <a:r>
              <a:rPr lang="en-US" dirty="0"/>
              <a:t>So, how can we pump the brakes, or stop completely, before running someone over with our thoughts and words? Well, the Apostle Paul said it begins with the way you see yourself.</a:t>
            </a:r>
          </a:p>
          <a:p>
            <a:endParaRPr lang="en-US" dirty="0"/>
          </a:p>
          <a:p>
            <a:r>
              <a:rPr lang="en-US" dirty="0"/>
              <a:t>To his young padawan learner, Timothy, Paul wrote this… [NEXT SLIDE]</a:t>
            </a:r>
          </a:p>
        </p:txBody>
      </p:sp>
      <p:sp>
        <p:nvSpPr>
          <p:cNvPr id="4" name="Slide Number Placeholder 3">
            <a:extLst>
              <a:ext uri="{FF2B5EF4-FFF2-40B4-BE49-F238E27FC236}">
                <a16:creationId xmlns:a16="http://schemas.microsoft.com/office/drawing/2014/main" id="{8202062D-4825-7C20-F7F1-403A7DBEE01D}"/>
              </a:ext>
            </a:extLst>
          </p:cNvPr>
          <p:cNvSpPr>
            <a:spLocks noGrp="1"/>
          </p:cNvSpPr>
          <p:nvPr>
            <p:ph type="sldNum" sz="quarter" idx="10"/>
          </p:nvPr>
        </p:nvSpPr>
        <p:spPr/>
        <p:txBody>
          <a:bodyPr/>
          <a:lstStyle/>
          <a:p>
            <a:fld id="{6FD7535E-3641-3040-B169-66BDAD66CFA5}" type="slidenum">
              <a:rPr lang="en-US" smtClean="0"/>
              <a:t>11</a:t>
            </a:fld>
            <a:endParaRPr lang="en-US"/>
          </a:p>
        </p:txBody>
      </p:sp>
    </p:spTree>
    <p:extLst>
      <p:ext uri="{BB962C8B-B14F-4D97-AF65-F5344CB8AC3E}">
        <p14:creationId xmlns:p14="http://schemas.microsoft.com/office/powerpoint/2010/main" val="2387616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&amp; COMMENT]</a:t>
            </a:r>
          </a:p>
          <a:p>
            <a:endParaRPr lang="en-US" dirty="0"/>
          </a:p>
          <a:p>
            <a:r>
              <a:rPr lang="en-US" dirty="0"/>
              <a:t>And how would having this view of yourself be helpful? Afterall, if you haven’t noticed, we’re living in a narcistic, self-centered, hyper individualistic culture that likely hears this verse promoting self-loathing, self-hatred, or something worse. And we should acknowledge, this view of oneself that Paul is espousing, and encouraging us to espouse, is radically counter-cultural in American society and culture today. No doubt. And so, let’s get this right. </a:t>
            </a:r>
          </a:p>
          <a:p>
            <a:endParaRPr lang="en-US" dirty="0"/>
          </a:p>
          <a:p>
            <a:r>
              <a:rPr lang="en-US" dirty="0"/>
              <a:t>Because this is how we begin to overcome a critical and judgmental spirit… [NEXT SLIDE]</a:t>
            </a:r>
          </a:p>
        </p:txBody>
      </p:sp>
      <p:sp>
        <p:nvSpPr>
          <p:cNvPr id="4" name="Slide Number Placeholder 3"/>
          <p:cNvSpPr>
            <a:spLocks noGrp="1"/>
          </p:cNvSpPr>
          <p:nvPr>
            <p:ph type="sldNum" sz="quarter" idx="5"/>
          </p:nvPr>
        </p:nvSpPr>
        <p:spPr/>
        <p:txBody>
          <a:bodyPr/>
          <a:lstStyle/>
          <a:p>
            <a:fld id="{5CA3CF1B-73C8-EF43-B866-E6D3D386158B}" type="slidenum">
              <a:rPr lang="en-US" smtClean="0"/>
              <a:t>12</a:t>
            </a:fld>
            <a:endParaRPr lang="en-US"/>
          </a:p>
        </p:txBody>
      </p:sp>
    </p:spTree>
    <p:extLst>
      <p:ext uri="{BB962C8B-B14F-4D97-AF65-F5344CB8AC3E}">
        <p14:creationId xmlns:p14="http://schemas.microsoft.com/office/powerpoint/2010/main" val="3026978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F5AA1-D840-4B63-6B47-38F0F6697F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DBBE90-42B7-B7D3-182E-19723491CB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1775B8-3F4D-8412-9DCF-7AC4B52A2A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7AD51A-F5DA-1F63-A19D-921BE90071E7}"/>
              </a:ext>
            </a:extLst>
          </p:cNvPr>
          <p:cNvSpPr>
            <a:spLocks noGrp="1"/>
          </p:cNvSpPr>
          <p:nvPr>
            <p:ph type="sldNum" sz="quarter" idx="5"/>
          </p:nvPr>
        </p:nvSpPr>
        <p:spPr/>
        <p:txBody>
          <a:bodyPr/>
          <a:lstStyle/>
          <a:p>
            <a:fld id="{5CA3CF1B-73C8-EF43-B866-E6D3D386158B}" type="slidenum">
              <a:rPr lang="en-US" smtClean="0"/>
              <a:t>13</a:t>
            </a:fld>
            <a:endParaRPr lang="en-US"/>
          </a:p>
        </p:txBody>
      </p:sp>
    </p:spTree>
    <p:extLst>
      <p:ext uri="{BB962C8B-B14F-4D97-AF65-F5344CB8AC3E}">
        <p14:creationId xmlns:p14="http://schemas.microsoft.com/office/powerpoint/2010/main" val="3429343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8CF18-A24B-B1D4-A3F0-3354144D7C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2C4CE1-AE62-72EA-8CD4-DE3D8BEE36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15C096-7CA2-7171-D874-21228F2B53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D3A61E-5420-6175-E6B0-74B77EF14104}"/>
              </a:ext>
            </a:extLst>
          </p:cNvPr>
          <p:cNvSpPr>
            <a:spLocks noGrp="1"/>
          </p:cNvSpPr>
          <p:nvPr>
            <p:ph type="sldNum" sz="quarter" idx="5"/>
          </p:nvPr>
        </p:nvSpPr>
        <p:spPr/>
        <p:txBody>
          <a:bodyPr/>
          <a:lstStyle/>
          <a:p>
            <a:fld id="{5CA3CF1B-73C8-EF43-B866-E6D3D386158B}" type="slidenum">
              <a:rPr lang="en-US" smtClean="0"/>
              <a:t>14</a:t>
            </a:fld>
            <a:endParaRPr lang="en-US"/>
          </a:p>
        </p:txBody>
      </p:sp>
    </p:spTree>
    <p:extLst>
      <p:ext uri="{BB962C8B-B14F-4D97-AF65-F5344CB8AC3E}">
        <p14:creationId xmlns:p14="http://schemas.microsoft.com/office/powerpoint/2010/main" val="4181666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1BCFD-3D31-75BE-FAF0-858345AB09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E99BF-5F6B-42A9-D5EB-1743CB058E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5FE73-91F0-2E9C-F2AB-2ECB38EA5C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B6D551-0FDF-A509-5275-234410E52FD8}"/>
              </a:ext>
            </a:extLst>
          </p:cNvPr>
          <p:cNvSpPr>
            <a:spLocks noGrp="1"/>
          </p:cNvSpPr>
          <p:nvPr>
            <p:ph type="sldNum" sz="quarter" idx="5"/>
          </p:nvPr>
        </p:nvSpPr>
        <p:spPr/>
        <p:txBody>
          <a:bodyPr/>
          <a:lstStyle/>
          <a:p>
            <a:fld id="{5CA3CF1B-73C8-EF43-B866-E6D3D386158B}" type="slidenum">
              <a:rPr lang="en-US" smtClean="0"/>
              <a:t>15</a:t>
            </a:fld>
            <a:endParaRPr lang="en-US"/>
          </a:p>
        </p:txBody>
      </p:sp>
    </p:spTree>
    <p:extLst>
      <p:ext uri="{BB962C8B-B14F-4D97-AF65-F5344CB8AC3E}">
        <p14:creationId xmlns:p14="http://schemas.microsoft.com/office/powerpoint/2010/main" val="1872992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C5517-9BBE-C802-1B7B-655EB2BBD2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71841B-B789-3E84-9D2C-D623BE303B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BB2812-AFD9-2B67-79D0-1B58DD2B2B3A}"/>
              </a:ext>
            </a:extLst>
          </p:cNvPr>
          <p:cNvSpPr>
            <a:spLocks noGrp="1"/>
          </p:cNvSpPr>
          <p:nvPr>
            <p:ph type="body" idx="1"/>
          </p:nvPr>
        </p:nvSpPr>
        <p:spPr/>
        <p:txBody>
          <a:bodyPr/>
          <a:lstStyle/>
          <a:p>
            <a:r>
              <a:rPr lang="en-US" dirty="0"/>
              <a:t>[BRIEF COMMENT ON EACH POINT]</a:t>
            </a:r>
          </a:p>
          <a:p>
            <a:pPr marL="228600" indent="-228600">
              <a:buFont typeface="+mj-lt"/>
              <a:buAutoNum type="arabicPeriod"/>
            </a:pPr>
            <a:r>
              <a:rPr lang="en-US" b="1" dirty="0"/>
              <a:t>Get in touch with your own sinfulness and </a:t>
            </a:r>
            <a:r>
              <a:rPr lang="en-US" b="1" dirty="0" err="1"/>
              <a:t>belovedness</a:t>
            </a:r>
            <a:r>
              <a:rPr lang="en-US" b="1" dirty="0"/>
              <a:t>.</a:t>
            </a:r>
            <a:br>
              <a:rPr lang="en-US" dirty="0"/>
            </a:br>
            <a:r>
              <a:rPr lang="en-US" dirty="0"/>
              <a:t>Regularly confess your sins and receive God’s grace and forgiveness.</a:t>
            </a:r>
          </a:p>
          <a:p>
            <a:pPr marL="228600" indent="-228600">
              <a:buFont typeface="+mj-lt"/>
              <a:buAutoNum type="arabicPeriod"/>
            </a:pPr>
            <a:r>
              <a:rPr lang="en-US" b="1" dirty="0"/>
              <a:t>Get in tune with God’s heart for your neighbors and enemies.</a:t>
            </a:r>
            <a:br>
              <a:rPr lang="en-US" dirty="0"/>
            </a:br>
            <a:r>
              <a:rPr lang="en-US" dirty="0"/>
              <a:t>Pray for the one you’re upset with, critical of, and judging in your heart.</a:t>
            </a:r>
          </a:p>
          <a:p>
            <a:pPr marL="228600" indent="-228600">
              <a:buFont typeface="+mj-lt"/>
              <a:buAutoNum type="arabicPeriod"/>
            </a:pPr>
            <a:r>
              <a:rPr lang="en-US" b="1" dirty="0"/>
              <a:t>Get going with discernment, but leave judgment with God.</a:t>
            </a:r>
            <a:br>
              <a:rPr lang="en-US" dirty="0"/>
            </a:br>
            <a:r>
              <a:rPr lang="en-US" dirty="0"/>
              <a:t>Take your thoughts captive; separate things, not people; and trust the Lord.</a:t>
            </a:r>
          </a:p>
          <a:p>
            <a:endParaRPr lang="en-US" dirty="0"/>
          </a:p>
          <a:p>
            <a:r>
              <a:rPr lang="en-US" dirty="0"/>
              <a:t>Finally, here are some questions for reflection and to help us respond… [NEXT SLIDE]</a:t>
            </a:r>
          </a:p>
        </p:txBody>
      </p:sp>
      <p:sp>
        <p:nvSpPr>
          <p:cNvPr id="4" name="Slide Number Placeholder 3">
            <a:extLst>
              <a:ext uri="{FF2B5EF4-FFF2-40B4-BE49-F238E27FC236}">
                <a16:creationId xmlns:a16="http://schemas.microsoft.com/office/drawing/2014/main" id="{68573BF2-13E5-18DB-772C-C80BE2E0D0C6}"/>
              </a:ext>
            </a:extLst>
          </p:cNvPr>
          <p:cNvSpPr>
            <a:spLocks noGrp="1"/>
          </p:cNvSpPr>
          <p:nvPr>
            <p:ph type="sldNum" sz="quarter" idx="5"/>
          </p:nvPr>
        </p:nvSpPr>
        <p:spPr/>
        <p:txBody>
          <a:bodyPr/>
          <a:lstStyle/>
          <a:p>
            <a:fld id="{5CA3CF1B-73C8-EF43-B866-E6D3D386158B}" type="slidenum">
              <a:rPr lang="en-US" smtClean="0"/>
              <a:t>16</a:t>
            </a:fld>
            <a:endParaRPr lang="en-US"/>
          </a:p>
        </p:txBody>
      </p:sp>
    </p:spTree>
    <p:extLst>
      <p:ext uri="{BB962C8B-B14F-4D97-AF65-F5344CB8AC3E}">
        <p14:creationId xmlns:p14="http://schemas.microsoft.com/office/powerpoint/2010/main" val="465493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10F06-2808-4BB1-C63E-F45BE0652A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9850FA-2C40-B7CF-EF49-A695A7C24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F9A31F-A6FD-CC17-837F-69FA76AE01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BC72E9-9D41-1B2F-90E7-CD7DA827418A}"/>
              </a:ext>
            </a:extLst>
          </p:cNvPr>
          <p:cNvSpPr>
            <a:spLocks noGrp="1"/>
          </p:cNvSpPr>
          <p:nvPr>
            <p:ph type="sldNum" sz="quarter" idx="5"/>
          </p:nvPr>
        </p:nvSpPr>
        <p:spPr/>
        <p:txBody>
          <a:bodyPr/>
          <a:lstStyle/>
          <a:p>
            <a:fld id="{5CA3CF1B-73C8-EF43-B866-E6D3D386158B}" type="slidenum">
              <a:rPr lang="en-US" smtClean="0"/>
              <a:t>17</a:t>
            </a:fld>
            <a:endParaRPr lang="en-US"/>
          </a:p>
        </p:txBody>
      </p:sp>
    </p:spTree>
    <p:extLst>
      <p:ext uri="{BB962C8B-B14F-4D97-AF65-F5344CB8AC3E}">
        <p14:creationId xmlns:p14="http://schemas.microsoft.com/office/powerpoint/2010/main" val="1620636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16D8B-A5D3-B9FF-AF10-B674CFC2A5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3EBB94-58FD-090D-395F-E893214B8B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469A50-662D-C1C2-5085-0BB337B2DE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BCDE42-87CF-CE93-A460-CECD9F81B056}"/>
              </a:ext>
            </a:extLst>
          </p:cNvPr>
          <p:cNvSpPr>
            <a:spLocks noGrp="1"/>
          </p:cNvSpPr>
          <p:nvPr>
            <p:ph type="sldNum" sz="quarter" idx="5"/>
          </p:nvPr>
        </p:nvSpPr>
        <p:spPr/>
        <p:txBody>
          <a:bodyPr/>
          <a:lstStyle/>
          <a:p>
            <a:fld id="{5CA3CF1B-73C8-EF43-B866-E6D3D386158B}" type="slidenum">
              <a:rPr lang="en-US" smtClean="0"/>
              <a:t>18</a:t>
            </a:fld>
            <a:endParaRPr lang="en-US"/>
          </a:p>
        </p:txBody>
      </p:sp>
    </p:spTree>
    <p:extLst>
      <p:ext uri="{BB962C8B-B14F-4D97-AF65-F5344CB8AC3E}">
        <p14:creationId xmlns:p14="http://schemas.microsoft.com/office/powerpoint/2010/main" val="3092928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44991-A9EA-1E4F-7577-054A443C0C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43CF3A-0FE3-4669-A554-ED9EB90CAE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B0315A-D063-1DA7-7B4D-B2259A7272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9D4C00-4522-BB31-C852-97D22F2E4F96}"/>
              </a:ext>
            </a:extLst>
          </p:cNvPr>
          <p:cNvSpPr>
            <a:spLocks noGrp="1"/>
          </p:cNvSpPr>
          <p:nvPr>
            <p:ph type="sldNum" sz="quarter" idx="5"/>
          </p:nvPr>
        </p:nvSpPr>
        <p:spPr/>
        <p:txBody>
          <a:bodyPr/>
          <a:lstStyle/>
          <a:p>
            <a:fld id="{5CA3CF1B-73C8-EF43-B866-E6D3D386158B}" type="slidenum">
              <a:rPr lang="en-US" smtClean="0"/>
              <a:t>19</a:t>
            </a:fld>
            <a:endParaRPr lang="en-US"/>
          </a:p>
        </p:txBody>
      </p:sp>
    </p:spTree>
    <p:extLst>
      <p:ext uri="{BB962C8B-B14F-4D97-AF65-F5344CB8AC3E}">
        <p14:creationId xmlns:p14="http://schemas.microsoft.com/office/powerpoint/2010/main" val="2310005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[INVITE CONGREGATION TO STAND FOR SCRIPTURE READING]</a:t>
            </a:r>
          </a:p>
          <a:p>
            <a:endParaRPr lang="en-US" dirty="0"/>
          </a:p>
          <a:p>
            <a:r>
              <a:rPr lang="en-US" dirty="0"/>
              <a:t>[READ PASSAGE]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Word of the Lord…. You may be seated.”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Several years ago, in a similar message on today’s topic, I referenced this character… [NEXT SLIDE]</a:t>
            </a:r>
          </a:p>
        </p:txBody>
      </p:sp>
      <p:sp>
        <p:nvSpPr>
          <p:cNvPr id="4" name="Slide Number Placeholder 3"/>
          <p:cNvSpPr>
            <a:spLocks noGrp="1"/>
          </p:cNvSpPr>
          <p:nvPr>
            <p:ph type="sldNum" sz="quarter" idx="5"/>
          </p:nvPr>
        </p:nvSpPr>
        <p:spPr/>
        <p:txBody>
          <a:bodyPr/>
          <a:lstStyle/>
          <a:p>
            <a:fld id="{5CA3CF1B-73C8-EF43-B866-E6D3D386158B}" type="slidenum">
              <a:rPr lang="en-US" smtClean="0"/>
              <a:t>2</a:t>
            </a:fld>
            <a:endParaRPr lang="en-US"/>
          </a:p>
        </p:txBody>
      </p:sp>
    </p:spTree>
    <p:extLst>
      <p:ext uri="{BB962C8B-B14F-4D97-AF65-F5344CB8AC3E}">
        <p14:creationId xmlns:p14="http://schemas.microsoft.com/office/powerpoint/2010/main" val="2714755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19093-1CC3-5D99-68BC-9F7AD47DD9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506802-68BA-AA0B-7601-CC6A7B9207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BEA30E-1FD0-9EE8-77A7-641E55320228}"/>
              </a:ext>
            </a:extLst>
          </p:cNvPr>
          <p:cNvSpPr>
            <a:spLocks noGrp="1"/>
          </p:cNvSpPr>
          <p:nvPr>
            <p:ph type="body" idx="1"/>
          </p:nvPr>
        </p:nvSpPr>
        <p:spPr/>
        <p:txBody>
          <a:bodyPr/>
          <a:lstStyle/>
          <a:p>
            <a:r>
              <a:rPr lang="en-US" dirty="0"/>
              <a:t>[READ &amp; COMMENT ON EACH QUESTION]</a:t>
            </a:r>
          </a:p>
          <a:p>
            <a:pPr marL="228600" indent="-228600">
              <a:buFont typeface="+mj-lt"/>
              <a:buAutoNum type="arabicPeriod"/>
            </a:pPr>
            <a:r>
              <a:rPr lang="en-US" dirty="0"/>
              <a:t>Have I been critical and judgmental of others? Have my thoughts and words condemned or demeaned anyone?</a:t>
            </a:r>
          </a:p>
          <a:p>
            <a:pPr marL="228600" indent="-228600">
              <a:buFont typeface="+mj-lt"/>
              <a:buAutoNum type="arabicPeriod"/>
            </a:pPr>
            <a:r>
              <a:rPr lang="en-US" dirty="0"/>
              <a:t>Am I in touch with my own sinfulness? Do I regularly confess my sins to God and receive his forgiveness?</a:t>
            </a:r>
          </a:p>
          <a:p>
            <a:pPr marL="228600" indent="-228600">
              <a:buFont typeface="+mj-lt"/>
              <a:buAutoNum type="arabicPeriod"/>
            </a:pPr>
            <a:r>
              <a:rPr lang="en-US" dirty="0"/>
              <a:t>How is the Spirit speaking to me about taking my thoughts captive, being discerning, and leaving judgment with him?</a:t>
            </a:r>
          </a:p>
          <a:p>
            <a:pPr marL="0" indent="0">
              <a:buFont typeface="+mj-lt"/>
              <a:buNone/>
            </a:pPr>
            <a:endParaRPr lang="en-US" dirty="0"/>
          </a:p>
          <a:p>
            <a:pPr marL="0" indent="0">
              <a:buFont typeface="+mj-lt"/>
              <a:buNone/>
            </a:pPr>
            <a:r>
              <a:rPr lang="en-US" dirty="0"/>
              <a:t>Let’s pray…  [NEXT SLIDE FOR CLOSING PRAYER]</a:t>
            </a:r>
          </a:p>
        </p:txBody>
      </p:sp>
      <p:sp>
        <p:nvSpPr>
          <p:cNvPr id="4" name="Slide Number Placeholder 3">
            <a:extLst>
              <a:ext uri="{FF2B5EF4-FFF2-40B4-BE49-F238E27FC236}">
                <a16:creationId xmlns:a16="http://schemas.microsoft.com/office/drawing/2014/main" id="{3A03A940-CAC9-94ED-2865-5EC50D87D92D}"/>
              </a:ext>
            </a:extLst>
          </p:cNvPr>
          <p:cNvSpPr>
            <a:spLocks noGrp="1"/>
          </p:cNvSpPr>
          <p:nvPr>
            <p:ph type="sldNum" sz="quarter" idx="5"/>
          </p:nvPr>
        </p:nvSpPr>
        <p:spPr/>
        <p:txBody>
          <a:bodyPr/>
          <a:lstStyle/>
          <a:p>
            <a:fld id="{5CA3CF1B-73C8-EF43-B866-E6D3D386158B}" type="slidenum">
              <a:rPr lang="en-US" smtClean="0"/>
              <a:t>20</a:t>
            </a:fld>
            <a:endParaRPr lang="en-US"/>
          </a:p>
        </p:txBody>
      </p:sp>
    </p:spTree>
    <p:extLst>
      <p:ext uri="{BB962C8B-B14F-4D97-AF65-F5344CB8AC3E}">
        <p14:creationId xmlns:p14="http://schemas.microsoft.com/office/powerpoint/2010/main" val="2472919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[INVITE SERVERS &amp; WELCOME CHILDREN BACK]</a:t>
            </a:r>
          </a:p>
          <a:p>
            <a:pPr marL="171450" indent="-171450">
              <a:buFont typeface="Arial" panose="020B0604020202020204" pitchFamily="34" charset="0"/>
              <a:buChar char="•"/>
            </a:pPr>
            <a:r>
              <a:rPr lang="en-US" dirty="0"/>
              <a:t>Email From the Pastor</a:t>
            </a:r>
          </a:p>
          <a:p>
            <a:pPr marL="628650" lvl="1" indent="-171450">
              <a:buFont typeface="Arial" panose="020B0604020202020204" pitchFamily="34" charset="0"/>
              <a:buChar char="•"/>
            </a:pPr>
            <a:r>
              <a:rPr lang="en-US" dirty="0"/>
              <a:t>We aspire to be intergenerational</a:t>
            </a:r>
          </a:p>
          <a:p>
            <a:pPr marL="628650" lvl="1" indent="-171450">
              <a:buFont typeface="Arial" panose="020B0604020202020204" pitchFamily="34" charset="0"/>
              <a:buChar char="•"/>
            </a:pPr>
            <a:r>
              <a:rPr lang="en-US" dirty="0"/>
              <a:t>Communion is for baptized disciples of Jesus (vows and renewal)</a:t>
            </a:r>
          </a:p>
          <a:p>
            <a:pPr marL="628650" lvl="1" indent="-171450">
              <a:buFont typeface="Arial" panose="020B0604020202020204" pitchFamily="34" charset="0"/>
              <a:buChar char="•"/>
            </a:pPr>
            <a:r>
              <a:rPr lang="en-US" dirty="0"/>
              <a:t>However, we do not police the table</a:t>
            </a:r>
          </a:p>
          <a:p>
            <a:pPr marL="628650" lvl="1" indent="-171450">
              <a:buFont typeface="Arial" panose="020B0604020202020204" pitchFamily="34" charset="0"/>
              <a:buChar char="•"/>
            </a:pPr>
            <a:r>
              <a:rPr lang="en-US" dirty="0"/>
              <a:t>Parents, please discern and guide your children</a:t>
            </a:r>
          </a:p>
          <a:p>
            <a:endParaRPr lang="en-US" dirty="0"/>
          </a:p>
          <a:p>
            <a:r>
              <a:rPr lang="en-US" dirty="0"/>
              <a:t>[CONFESS APOSTLES’ CREED]  &amp;  [COMMUNION LITURGY]</a:t>
            </a:r>
          </a:p>
          <a:p>
            <a:endParaRPr lang="en-US" dirty="0"/>
          </a:p>
          <a:p>
            <a:r>
              <a:rPr lang="en-US" b="1" dirty="0"/>
              <a:t>Benediction</a:t>
            </a:r>
          </a:p>
          <a:p>
            <a:r>
              <a:rPr lang="en-US" dirty="0"/>
              <a:t>In anxiety may you find peace</a:t>
            </a:r>
          </a:p>
          <a:p>
            <a:r>
              <a:rPr lang="en-US" dirty="0"/>
              <a:t>In sadness may you find comfort</a:t>
            </a:r>
          </a:p>
          <a:p>
            <a:r>
              <a:rPr lang="en-US" dirty="0"/>
              <a:t>In sickness may you find healing</a:t>
            </a:r>
          </a:p>
          <a:p>
            <a:r>
              <a:rPr lang="en-US" dirty="0"/>
              <a:t>In loneliness may you find community</a:t>
            </a:r>
          </a:p>
          <a:p>
            <a:r>
              <a:rPr lang="en-US" dirty="0"/>
              <a:t>In busyness may you find stillness</a:t>
            </a:r>
          </a:p>
          <a:p>
            <a:r>
              <a:rPr lang="en-US" dirty="0"/>
              <a:t>In listening may you find wisdom</a:t>
            </a:r>
          </a:p>
          <a:p>
            <a:r>
              <a:rPr lang="en-US" dirty="0"/>
              <a:t>In following may you find hope</a:t>
            </a:r>
          </a:p>
          <a:p>
            <a:r>
              <a:rPr lang="en-US" dirty="0"/>
              <a:t>And in the One who meets all our needs</a:t>
            </a:r>
          </a:p>
          <a:p>
            <a:r>
              <a:rPr lang="en-US" dirty="0"/>
              <a:t>May you find </a:t>
            </a:r>
            <a:r>
              <a:rPr lang="en-US"/>
              <a:t>rest.</a:t>
            </a:r>
            <a:endParaRPr lang="en-US" dirty="0"/>
          </a:p>
        </p:txBody>
      </p:sp>
      <p:sp>
        <p:nvSpPr>
          <p:cNvPr id="4" name="Slide Number Placeholder 3"/>
          <p:cNvSpPr>
            <a:spLocks noGrp="1"/>
          </p:cNvSpPr>
          <p:nvPr>
            <p:ph type="sldNum" sz="quarter" idx="5"/>
          </p:nvPr>
        </p:nvSpPr>
        <p:spPr/>
        <p:txBody>
          <a:bodyPr/>
          <a:lstStyle/>
          <a:p>
            <a:fld id="{5CA3CF1B-73C8-EF43-B866-E6D3D386158B}" type="slidenum">
              <a:rPr lang="en-US" smtClean="0"/>
              <a:t>21</a:t>
            </a:fld>
            <a:endParaRPr lang="en-US"/>
          </a:p>
        </p:txBody>
      </p:sp>
    </p:spTree>
    <p:extLst>
      <p:ext uri="{BB962C8B-B14F-4D97-AF65-F5344CB8AC3E}">
        <p14:creationId xmlns:p14="http://schemas.microsoft.com/office/powerpoint/2010/main" val="2578513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C5674-E811-3DAF-08D8-B8C643FA4A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18894C-642F-30EC-284F-D7B772982C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E803C2-E64A-9EA0-8717-4950C27AB328}"/>
              </a:ext>
            </a:extLst>
          </p:cNvPr>
          <p:cNvSpPr>
            <a:spLocks noGrp="1"/>
          </p:cNvSpPr>
          <p:nvPr>
            <p:ph type="body" idx="1"/>
          </p:nvPr>
        </p:nvSpPr>
        <p:spPr/>
        <p:txBody>
          <a:bodyPr/>
          <a:lstStyle/>
          <a:p>
            <a:pPr marL="171450" indent="-171450">
              <a:buFont typeface="Arial" panose="020B0604020202020204" pitchFamily="34" charset="0"/>
              <a:buChar char="•"/>
            </a:pPr>
            <a:r>
              <a:rPr lang="en-US" dirty="0"/>
              <a:t>Judge Dredd – Who is he? He is a comic book character (American comics in early 80s)</a:t>
            </a:r>
          </a:p>
          <a:p>
            <a:pPr marL="171450" indent="-171450">
              <a:buFont typeface="Arial" panose="020B0604020202020204" pitchFamily="34" charset="0"/>
              <a:buChar char="•"/>
            </a:pPr>
            <a:r>
              <a:rPr lang="en-US" dirty="0"/>
              <a:t>dystopian future (22nd century) – after global nuclear war – no more lawyers</a:t>
            </a:r>
          </a:p>
          <a:p>
            <a:pPr marL="171450" indent="-171450">
              <a:buFont typeface="Arial" panose="020B0604020202020204" pitchFamily="34" charset="0"/>
              <a:buChar char="•"/>
            </a:pPr>
            <a:r>
              <a:rPr lang="en-US" dirty="0"/>
              <a:t>Dredd is judge, jury &amp; executioner -- “I AM THE LAW”</a:t>
            </a:r>
          </a:p>
          <a:p>
            <a:pPr marL="171450" indent="-171450">
              <a:buFont typeface="Arial" panose="020B0604020202020204" pitchFamily="34" charset="0"/>
              <a:buChar char="•"/>
            </a:pPr>
            <a:r>
              <a:rPr lang="en-US" dirty="0"/>
              <a:t>Judge Dredd represents the sort of behavior that Jesus is prohibiting in Matthew 7:1-5; you could say that he is calling out the Judge Dredd in each of us!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CONTEXT OF MATT. 7:1-5]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passage we just read is found in Jesus’ Sermon on the Mount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While it might seem that many of Jesus’ teachings in Matt. 5-7 is a hodgepodge of disconnected material, it’s actually quite sophisticated in its flow and structure (which I won’t go into today)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Just keep in mind that the whole of Jesus’ teaching in the Sermon on the Mount is about what it looks like for his disciples to be in right relationship to God and to others—which is what he means in Matt. 6:33 when he says, “seek first his Kingdom and his righteousness…”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so, being in right relationship with God and others means that we don’t criticize and judge others while looking down on them with a superior attitude.  Let’s listen again as we read the passage from the Message… [NEXT SLIDE]</a:t>
            </a:r>
          </a:p>
        </p:txBody>
      </p:sp>
      <p:sp>
        <p:nvSpPr>
          <p:cNvPr id="4" name="Slide Number Placeholder 3">
            <a:extLst>
              <a:ext uri="{FF2B5EF4-FFF2-40B4-BE49-F238E27FC236}">
                <a16:creationId xmlns:a16="http://schemas.microsoft.com/office/drawing/2014/main" id="{68E8DAC6-C326-6C20-5474-54338F02629F}"/>
              </a:ext>
            </a:extLst>
          </p:cNvPr>
          <p:cNvSpPr>
            <a:spLocks noGrp="1"/>
          </p:cNvSpPr>
          <p:nvPr>
            <p:ph type="sldNum" sz="quarter" idx="5"/>
          </p:nvPr>
        </p:nvSpPr>
        <p:spPr/>
        <p:txBody>
          <a:bodyPr/>
          <a:lstStyle/>
          <a:p>
            <a:fld id="{5CA3CF1B-73C8-EF43-B866-E6D3D386158B}" type="slidenum">
              <a:rPr lang="en-US" smtClean="0"/>
              <a:t>3</a:t>
            </a:fld>
            <a:endParaRPr lang="en-US"/>
          </a:p>
        </p:txBody>
      </p:sp>
    </p:spTree>
    <p:extLst>
      <p:ext uri="{BB962C8B-B14F-4D97-AF65-F5344CB8AC3E}">
        <p14:creationId xmlns:p14="http://schemas.microsoft.com/office/powerpoint/2010/main" val="3456642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B5B00-8886-72E7-09BF-8FF87A6AFA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A9B5D4-C3DF-D24C-25C3-9BA7207A4C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6ABA0A-ED95-17AE-4162-80CE6508EF60}"/>
              </a:ext>
            </a:extLst>
          </p:cNvPr>
          <p:cNvSpPr>
            <a:spLocks noGrp="1"/>
          </p:cNvSpPr>
          <p:nvPr>
            <p:ph type="body" idx="1"/>
          </p:nvPr>
        </p:nvSpPr>
        <p:spPr/>
        <p:txBody>
          <a:bodyPr/>
          <a:lstStyle/>
          <a:p>
            <a:r>
              <a:rPr lang="en-US" dirty="0"/>
              <a:t>[READ &amp; COMMENT ON PASSAGE]</a:t>
            </a:r>
          </a:p>
          <a:p>
            <a:endParaRPr lang="en-US" dirty="0"/>
          </a:p>
          <a:p>
            <a:r>
              <a:rPr lang="en-US" dirty="0"/>
              <a:t>One commentator says the key component here is the absence of love, because clearly Jesus says you can remove the speck in your own eye (or the ugly sneer on your face) </a:t>
            </a:r>
            <a:r>
              <a:rPr lang="en-US" i="1" dirty="0"/>
              <a:t>first</a:t>
            </a:r>
            <a:r>
              <a:rPr lang="en-US" dirty="0"/>
              <a:t> and then help them. So, there is a way to help others without judging or criticizing them. </a:t>
            </a:r>
          </a:p>
          <a:p>
            <a:endParaRPr lang="en-US" dirty="0"/>
          </a:p>
          <a:p>
            <a:r>
              <a:rPr lang="en-US" dirty="0"/>
              <a:t>But this admonition has a humility that says, “I love you enough to want to help you, and tomorrow you will need to correct me.” There is no sense of superiority, no desire to make yourself look good at the expense of another (Osborne, Matthew-Exegetical Commentary, pg. 258).</a:t>
            </a:r>
          </a:p>
          <a:p>
            <a:endParaRPr lang="en-US" dirty="0"/>
          </a:p>
          <a:p>
            <a:r>
              <a:rPr lang="en-US" dirty="0"/>
              <a:t>That’s why James, the half-brother of Jesus, writes this in his wisdom epistle… [NEXT SLIDE]</a:t>
            </a:r>
          </a:p>
        </p:txBody>
      </p:sp>
      <p:sp>
        <p:nvSpPr>
          <p:cNvPr id="4" name="Slide Number Placeholder 3">
            <a:extLst>
              <a:ext uri="{FF2B5EF4-FFF2-40B4-BE49-F238E27FC236}">
                <a16:creationId xmlns:a16="http://schemas.microsoft.com/office/drawing/2014/main" id="{6CA2C799-5DC7-FB5C-8052-CA22A6C9C6B6}"/>
              </a:ext>
            </a:extLst>
          </p:cNvPr>
          <p:cNvSpPr>
            <a:spLocks noGrp="1"/>
          </p:cNvSpPr>
          <p:nvPr>
            <p:ph type="sldNum" sz="quarter" idx="5"/>
          </p:nvPr>
        </p:nvSpPr>
        <p:spPr/>
        <p:txBody>
          <a:bodyPr/>
          <a:lstStyle/>
          <a:p>
            <a:fld id="{5CA3CF1B-73C8-EF43-B866-E6D3D386158B}" type="slidenum">
              <a:rPr lang="en-US" smtClean="0"/>
              <a:t>4</a:t>
            </a:fld>
            <a:endParaRPr lang="en-US"/>
          </a:p>
        </p:txBody>
      </p:sp>
    </p:spTree>
    <p:extLst>
      <p:ext uri="{BB962C8B-B14F-4D97-AF65-F5344CB8AC3E}">
        <p14:creationId xmlns:p14="http://schemas.microsoft.com/office/powerpoint/2010/main" val="2460065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F357F-65EF-7296-14CA-59743AC27B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331AC9-B7CF-757F-6F49-1F7A616ED6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220684-B6A5-F5A3-5734-8491C285D66B}"/>
              </a:ext>
            </a:extLst>
          </p:cNvPr>
          <p:cNvSpPr>
            <a:spLocks noGrp="1"/>
          </p:cNvSpPr>
          <p:nvPr>
            <p:ph type="body" idx="1"/>
          </p:nvPr>
        </p:nvSpPr>
        <p:spPr/>
        <p:txBody>
          <a:bodyPr/>
          <a:lstStyle/>
          <a:p>
            <a:r>
              <a:rPr lang="en-US" dirty="0"/>
              <a:t>[READ &amp; BRIEF COMMENTS]</a:t>
            </a:r>
          </a:p>
          <a:p>
            <a:pPr marL="171450" indent="-171450">
              <a:buFont typeface="Arial" panose="020B0604020202020204" pitchFamily="34" charset="0"/>
              <a:buChar char="•"/>
            </a:pPr>
            <a:r>
              <a:rPr lang="en-US" dirty="0"/>
              <a:t>And what are the things we think and say that qualifies as “judging” others?</a:t>
            </a:r>
          </a:p>
          <a:p>
            <a:pPr marL="628650" lvl="1" indent="-171450">
              <a:buFont typeface="Arial" panose="020B0604020202020204" pitchFamily="34" charset="0"/>
              <a:buChar char="•"/>
            </a:pPr>
            <a:r>
              <a:rPr lang="en-US" i="1" dirty="0"/>
              <a:t>Things that devalue them or condemn them</a:t>
            </a:r>
          </a:p>
          <a:p>
            <a:pPr marL="628650" lvl="1" indent="-171450">
              <a:buFont typeface="Arial" panose="020B0604020202020204" pitchFamily="34" charset="0"/>
              <a:buChar char="•"/>
            </a:pPr>
            <a:r>
              <a:rPr lang="en-US" i="1" dirty="0"/>
              <a:t>Things that make them look bad and you look good</a:t>
            </a:r>
          </a:p>
          <a:p>
            <a:pPr marL="628650" lvl="1" indent="-171450">
              <a:buFont typeface="Arial" panose="020B0604020202020204" pitchFamily="34" charset="0"/>
              <a:buChar char="•"/>
            </a:pPr>
            <a:r>
              <a:rPr lang="en-US" i="1" dirty="0"/>
              <a:t>Things that make others think less of them after hearing your criticism</a:t>
            </a:r>
          </a:p>
          <a:p>
            <a:pPr marL="628650" lvl="1" indent="-171450">
              <a:buFont typeface="Arial" panose="020B0604020202020204" pitchFamily="34" charset="0"/>
              <a:buChar char="•"/>
            </a:pPr>
            <a:r>
              <a:rPr lang="en-US" i="1" dirty="0"/>
              <a:t>Things that tear people down instead of building them up</a:t>
            </a:r>
          </a:p>
          <a:p>
            <a:pPr marL="628650" lvl="1" indent="-171450">
              <a:buFont typeface="Arial" panose="020B0604020202020204" pitchFamily="34" charset="0"/>
              <a:buChar char="•"/>
            </a:pPr>
            <a:r>
              <a:rPr lang="en-US" i="1" dirty="0"/>
              <a:t>Things that are based on your feelings instead of the real facts</a:t>
            </a:r>
          </a:p>
          <a:p>
            <a:pPr marL="628650" lvl="1" indent="-171450">
              <a:buFont typeface="Arial" panose="020B0604020202020204" pitchFamily="34" charset="0"/>
              <a:buChar char="•"/>
            </a:pPr>
            <a:r>
              <a:rPr lang="en-US" i="1" dirty="0"/>
              <a:t>Things that are just downright petty and not helpful</a:t>
            </a:r>
          </a:p>
          <a:p>
            <a:pPr marL="171450" indent="-171450">
              <a:buFont typeface="Arial" panose="020B0604020202020204" pitchFamily="34" charset="0"/>
              <a:buChar char="•"/>
            </a:pPr>
            <a:r>
              <a:rPr lang="en-US" dirty="0"/>
              <a:t>Have you ever noticed how our minds can constantly judge others (e.g., just sit on a bench in the mall or at Wal-Mart or in a restaurant)? What thoughts run through your head?</a:t>
            </a:r>
          </a:p>
          <a:p>
            <a:endParaRPr lang="en-US" dirty="0"/>
          </a:p>
          <a:p>
            <a:r>
              <a:rPr lang="en-US" dirty="0"/>
              <a:t>So, where does this propensity to judge come from? The Bible tells us that this is actually a result of what we call: the Fall. Look at Genesis chapter 3, verse 15… NEXT SLIDE]</a:t>
            </a:r>
          </a:p>
        </p:txBody>
      </p:sp>
      <p:sp>
        <p:nvSpPr>
          <p:cNvPr id="4" name="Slide Number Placeholder 3">
            <a:extLst>
              <a:ext uri="{FF2B5EF4-FFF2-40B4-BE49-F238E27FC236}">
                <a16:creationId xmlns:a16="http://schemas.microsoft.com/office/drawing/2014/main" id="{1A727882-B126-E5C9-99CF-F24CC24B8553}"/>
              </a:ext>
            </a:extLst>
          </p:cNvPr>
          <p:cNvSpPr>
            <a:spLocks noGrp="1"/>
          </p:cNvSpPr>
          <p:nvPr>
            <p:ph type="sldNum" sz="quarter" idx="5"/>
          </p:nvPr>
        </p:nvSpPr>
        <p:spPr/>
        <p:txBody>
          <a:bodyPr/>
          <a:lstStyle/>
          <a:p>
            <a:fld id="{5CA3CF1B-73C8-EF43-B866-E6D3D386158B}" type="slidenum">
              <a:rPr lang="en-US" smtClean="0"/>
              <a:t>5</a:t>
            </a:fld>
            <a:endParaRPr lang="en-US"/>
          </a:p>
        </p:txBody>
      </p:sp>
    </p:spTree>
    <p:extLst>
      <p:ext uri="{BB962C8B-B14F-4D97-AF65-F5344CB8AC3E}">
        <p14:creationId xmlns:p14="http://schemas.microsoft.com/office/powerpoint/2010/main" val="2986246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9B865-6F00-EF34-4CB3-9550128695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874BB5-C01E-78C6-A826-2F2E506E9A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3A4497-9E19-CC05-CB6C-36B7CF9822A1}"/>
              </a:ext>
            </a:extLst>
          </p:cNvPr>
          <p:cNvSpPr>
            <a:spLocks noGrp="1"/>
          </p:cNvSpPr>
          <p:nvPr>
            <p:ph type="body" idx="1"/>
          </p:nvPr>
        </p:nvSpPr>
        <p:spPr/>
        <p:txBody>
          <a:bodyPr/>
          <a:lstStyle/>
          <a:p>
            <a:r>
              <a:rPr lang="en-US" dirty="0"/>
              <a:t>[READ &amp; BRIEF COMMENTS]</a:t>
            </a:r>
          </a:p>
          <a:p>
            <a:endParaRPr lang="en-US" dirty="0"/>
          </a:p>
          <a:p>
            <a:r>
              <a:rPr lang="en-US" dirty="0"/>
              <a:t>What’s going on here? Well, remember that Genesis 2 already said we have been made in God’s image, but notice that the serpent accuses and casts doubt on God’s character, his intentions, his motives, and seeks to entice God’s image bearers to take upon themselves the role of creator and judge as only God can do. </a:t>
            </a:r>
          </a:p>
          <a:p>
            <a:endParaRPr lang="en-US" dirty="0"/>
          </a:p>
          <a:p>
            <a:r>
              <a:rPr lang="en-US" dirty="0"/>
              <a:t>This narrative is showing us there is a way to be like God and a way we’re not called to be like God. The way we’re to be like God is in bearing his loving image into the world and caring for creation. That is the way of the tree of life. But we’re not called to be like God in terms of our knowing all that he knows. We are not omniscient and all-knowing. That is the Tree of the Knowledge of Good and Evil. And taking from that tree is what led to a broken world.</a:t>
            </a:r>
          </a:p>
          <a:p>
            <a:endParaRPr lang="en-US" dirty="0"/>
          </a:p>
          <a:p>
            <a:r>
              <a:rPr lang="en-US" dirty="0"/>
              <a:t>We call this ”sin” in Christianity. Listen to what Greg Boyd wrote in his book, Repenting of Religion. He says… [NEXT SLIDE]</a:t>
            </a:r>
          </a:p>
        </p:txBody>
      </p:sp>
      <p:sp>
        <p:nvSpPr>
          <p:cNvPr id="4" name="Slide Number Placeholder 3">
            <a:extLst>
              <a:ext uri="{FF2B5EF4-FFF2-40B4-BE49-F238E27FC236}">
                <a16:creationId xmlns:a16="http://schemas.microsoft.com/office/drawing/2014/main" id="{B1D8AE15-7105-6767-D3C4-FEC6E3C7B52A}"/>
              </a:ext>
            </a:extLst>
          </p:cNvPr>
          <p:cNvSpPr>
            <a:spLocks noGrp="1"/>
          </p:cNvSpPr>
          <p:nvPr>
            <p:ph type="sldNum" sz="quarter" idx="5"/>
          </p:nvPr>
        </p:nvSpPr>
        <p:spPr/>
        <p:txBody>
          <a:bodyPr/>
          <a:lstStyle/>
          <a:p>
            <a:fld id="{5CA3CF1B-73C8-EF43-B866-E6D3D386158B}" type="slidenum">
              <a:rPr lang="en-US" smtClean="0"/>
              <a:t>6</a:t>
            </a:fld>
            <a:endParaRPr lang="en-US"/>
          </a:p>
        </p:txBody>
      </p:sp>
    </p:spTree>
    <p:extLst>
      <p:ext uri="{BB962C8B-B14F-4D97-AF65-F5344CB8AC3E}">
        <p14:creationId xmlns:p14="http://schemas.microsoft.com/office/powerpoint/2010/main" val="3635721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4A590-E684-3260-8AC1-FCD66A6B36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DF0382-B744-1A76-149B-D6B3D0A260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7D59FA-0BC5-E5B0-E46B-F8EDCC2440B9}"/>
              </a:ext>
            </a:extLst>
          </p:cNvPr>
          <p:cNvSpPr>
            <a:spLocks noGrp="1"/>
          </p:cNvSpPr>
          <p:nvPr>
            <p:ph type="body" idx="1"/>
          </p:nvPr>
        </p:nvSpPr>
        <p:spPr/>
        <p:txBody>
          <a:bodyPr/>
          <a:lstStyle/>
          <a:p>
            <a:r>
              <a:rPr lang="en-US" dirty="0"/>
              <a:t>[READ QUOTE &amp; COMMENT]</a:t>
            </a:r>
          </a:p>
          <a:p>
            <a:endParaRPr lang="en-US" dirty="0"/>
          </a:p>
          <a:p>
            <a:r>
              <a:rPr lang="en-US" dirty="0"/>
              <a:t>And what is love? More specifically, what does the love of God look like? “Love is about ascribing unsurpassable and unconditional worth to another at cost to yourself.” But instead, when we judge people, we’re robbing people of their worth to ascribe worth and value to ourselves.</a:t>
            </a:r>
          </a:p>
          <a:p>
            <a:endParaRPr lang="en-US" dirty="0"/>
          </a:p>
          <a:p>
            <a:r>
              <a:rPr lang="en-US" dirty="0"/>
              <a:t>When we base our opinion on what we think and see (which is often contrary to what God has declared about people because of the cross of Christ), we are in essence rejecting what God has declared about them for our own fallen perceptions. And this isn’t what love looks like. </a:t>
            </a:r>
          </a:p>
          <a:p>
            <a:endParaRPr lang="en-US" dirty="0"/>
          </a:p>
          <a:p>
            <a:r>
              <a:rPr lang="en-US" dirty="0"/>
              <a:t>Instead, look at what John says about what love really looks like… [NEXT SLIDE]</a:t>
            </a:r>
          </a:p>
        </p:txBody>
      </p:sp>
      <p:sp>
        <p:nvSpPr>
          <p:cNvPr id="4" name="Slide Number Placeholder 3">
            <a:extLst>
              <a:ext uri="{FF2B5EF4-FFF2-40B4-BE49-F238E27FC236}">
                <a16:creationId xmlns:a16="http://schemas.microsoft.com/office/drawing/2014/main" id="{2550DE3F-A632-D916-371D-889BE378415C}"/>
              </a:ext>
            </a:extLst>
          </p:cNvPr>
          <p:cNvSpPr>
            <a:spLocks noGrp="1"/>
          </p:cNvSpPr>
          <p:nvPr>
            <p:ph type="sldNum" sz="quarter" idx="5"/>
          </p:nvPr>
        </p:nvSpPr>
        <p:spPr/>
        <p:txBody>
          <a:bodyPr/>
          <a:lstStyle/>
          <a:p>
            <a:fld id="{5CA3CF1B-73C8-EF43-B866-E6D3D386158B}" type="slidenum">
              <a:rPr lang="en-US" smtClean="0"/>
              <a:t>7</a:t>
            </a:fld>
            <a:endParaRPr lang="en-US"/>
          </a:p>
        </p:txBody>
      </p:sp>
    </p:spTree>
    <p:extLst>
      <p:ext uri="{BB962C8B-B14F-4D97-AF65-F5344CB8AC3E}">
        <p14:creationId xmlns:p14="http://schemas.microsoft.com/office/powerpoint/2010/main" val="3353759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&amp; BRIEF COMMENTS]</a:t>
            </a:r>
          </a:p>
          <a:p>
            <a:endParaRPr lang="en-US" dirty="0"/>
          </a:p>
          <a:p>
            <a:r>
              <a:rPr lang="en-US" dirty="0"/>
              <a:t>And remember what Jesus said in the Gospel of John 13:34-35 – “the whole world will know that you are my disciples by the way you love one another.” So, love is clearly the distinguishing mark of a disciple – it is the all or nothing of the Kingdom. Again, we can’t judge people and love them at the same time. </a:t>
            </a:r>
          </a:p>
          <a:p>
            <a:endParaRPr lang="en-US" dirty="0"/>
          </a:p>
          <a:p>
            <a:r>
              <a:rPr lang="en-US" dirty="0"/>
              <a:t>Listen to how the Apostle Paul thought about judging himself and others in 1 Corinthians chapter 4, verses 3-5… [NEXT SLIDE]</a:t>
            </a:r>
          </a:p>
        </p:txBody>
      </p:sp>
      <p:sp>
        <p:nvSpPr>
          <p:cNvPr id="4" name="Slide Number Placeholder 3"/>
          <p:cNvSpPr>
            <a:spLocks noGrp="1"/>
          </p:cNvSpPr>
          <p:nvPr>
            <p:ph type="sldNum" sz="quarter" idx="10"/>
          </p:nvPr>
        </p:nvSpPr>
        <p:spPr/>
        <p:txBody>
          <a:bodyPr/>
          <a:lstStyle/>
          <a:p>
            <a:fld id="{6FD7535E-3641-3040-B169-66BDAD66CFA5}" type="slidenum">
              <a:rPr lang="en-US" smtClean="0"/>
              <a:t>8</a:t>
            </a:fld>
            <a:endParaRPr lang="en-US"/>
          </a:p>
        </p:txBody>
      </p:sp>
    </p:spTree>
    <p:extLst>
      <p:ext uri="{BB962C8B-B14F-4D97-AF65-F5344CB8AC3E}">
        <p14:creationId xmlns:p14="http://schemas.microsoft.com/office/powerpoint/2010/main" val="383648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&amp; COMMENT]</a:t>
            </a:r>
          </a:p>
          <a:p>
            <a:endParaRPr lang="en-US" dirty="0"/>
          </a:p>
          <a:p>
            <a:r>
              <a:rPr lang="en-US" dirty="0"/>
              <a:t>But wait a minute…  all this talk about not judging… doesn’t Jesus and the NT tell us to make right judgments? Is it always wrong to judge or make a judgment? Good question.</a:t>
            </a:r>
          </a:p>
          <a:p>
            <a:endParaRPr lang="en-US" dirty="0"/>
          </a:p>
          <a:p>
            <a:r>
              <a:rPr lang="en-US" dirty="0"/>
              <a:t>What does the Bible say about it in context? Real quick, let’s consider this… [NEXT SLIDE]</a:t>
            </a:r>
          </a:p>
        </p:txBody>
      </p:sp>
      <p:sp>
        <p:nvSpPr>
          <p:cNvPr id="4" name="Slide Number Placeholder 3"/>
          <p:cNvSpPr>
            <a:spLocks noGrp="1"/>
          </p:cNvSpPr>
          <p:nvPr>
            <p:ph type="sldNum" sz="quarter" idx="10"/>
          </p:nvPr>
        </p:nvSpPr>
        <p:spPr/>
        <p:txBody>
          <a:bodyPr/>
          <a:lstStyle/>
          <a:p>
            <a:fld id="{6FD7535E-3641-3040-B169-66BDAD66CFA5}" type="slidenum">
              <a:rPr lang="en-US" smtClean="0"/>
              <a:t>9</a:t>
            </a:fld>
            <a:endParaRPr lang="en-US"/>
          </a:p>
        </p:txBody>
      </p:sp>
    </p:spTree>
    <p:extLst>
      <p:ext uri="{BB962C8B-B14F-4D97-AF65-F5344CB8AC3E}">
        <p14:creationId xmlns:p14="http://schemas.microsoft.com/office/powerpoint/2010/main" val="3004560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BC8D0-DF6F-E562-BA26-B9874BED4D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8AF01A-C557-C201-DA8D-749B92F0B1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47B264-538E-9FD9-C1CC-F73B66D06A6F}"/>
              </a:ext>
            </a:extLst>
          </p:cNvPr>
          <p:cNvSpPr>
            <a:spLocks noGrp="1"/>
          </p:cNvSpPr>
          <p:nvPr>
            <p:ph type="dt" sz="half" idx="10"/>
          </p:nvPr>
        </p:nvSpPr>
        <p:spPr/>
        <p:txBody>
          <a:bodyPr/>
          <a:lstStyle/>
          <a:p>
            <a:fld id="{98768992-8DB0-614B-ADB6-5DC1F3266D2F}" type="datetimeFigureOut">
              <a:rPr lang="en-US" smtClean="0"/>
              <a:t>2/3/24</a:t>
            </a:fld>
            <a:endParaRPr lang="en-US"/>
          </a:p>
        </p:txBody>
      </p:sp>
      <p:sp>
        <p:nvSpPr>
          <p:cNvPr id="5" name="Footer Placeholder 4">
            <a:extLst>
              <a:ext uri="{FF2B5EF4-FFF2-40B4-BE49-F238E27FC236}">
                <a16:creationId xmlns:a16="http://schemas.microsoft.com/office/drawing/2014/main" id="{EBF1F21D-31D0-3687-515F-5A53F62673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71B4D-658A-8FFB-78D1-DBD7E0404B4E}"/>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2660956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3CCF3-A161-B2D3-BF7D-A7F6CEE7B0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573CA7-F590-C44F-9A0D-B731E3DEAF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E8D6CC-893D-1894-3643-1464EA4309CD}"/>
              </a:ext>
            </a:extLst>
          </p:cNvPr>
          <p:cNvSpPr>
            <a:spLocks noGrp="1"/>
          </p:cNvSpPr>
          <p:nvPr>
            <p:ph type="dt" sz="half" idx="10"/>
          </p:nvPr>
        </p:nvSpPr>
        <p:spPr/>
        <p:txBody>
          <a:bodyPr/>
          <a:lstStyle/>
          <a:p>
            <a:fld id="{98768992-8DB0-614B-ADB6-5DC1F3266D2F}" type="datetimeFigureOut">
              <a:rPr lang="en-US" smtClean="0"/>
              <a:t>2/3/24</a:t>
            </a:fld>
            <a:endParaRPr lang="en-US"/>
          </a:p>
        </p:txBody>
      </p:sp>
      <p:sp>
        <p:nvSpPr>
          <p:cNvPr id="5" name="Footer Placeholder 4">
            <a:extLst>
              <a:ext uri="{FF2B5EF4-FFF2-40B4-BE49-F238E27FC236}">
                <a16:creationId xmlns:a16="http://schemas.microsoft.com/office/drawing/2014/main" id="{7D8FBCD2-6A0D-3345-E8DA-3D969F08D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CFCEEE-67BF-F875-9612-EAD306DC41D8}"/>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690807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30C1E7-9E94-D726-FA76-45278901B9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4338C3-D3A1-BBBF-8A9D-53A928AF31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93C144-00C3-D93B-57F5-4498B02771A4}"/>
              </a:ext>
            </a:extLst>
          </p:cNvPr>
          <p:cNvSpPr>
            <a:spLocks noGrp="1"/>
          </p:cNvSpPr>
          <p:nvPr>
            <p:ph type="dt" sz="half" idx="10"/>
          </p:nvPr>
        </p:nvSpPr>
        <p:spPr/>
        <p:txBody>
          <a:bodyPr/>
          <a:lstStyle/>
          <a:p>
            <a:fld id="{98768992-8DB0-614B-ADB6-5DC1F3266D2F}" type="datetimeFigureOut">
              <a:rPr lang="en-US" smtClean="0"/>
              <a:t>2/3/24</a:t>
            </a:fld>
            <a:endParaRPr lang="en-US"/>
          </a:p>
        </p:txBody>
      </p:sp>
      <p:sp>
        <p:nvSpPr>
          <p:cNvPr id="5" name="Footer Placeholder 4">
            <a:extLst>
              <a:ext uri="{FF2B5EF4-FFF2-40B4-BE49-F238E27FC236}">
                <a16:creationId xmlns:a16="http://schemas.microsoft.com/office/drawing/2014/main" id="{DE3B862A-BF00-F90F-E27A-9AEA02075E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C287DD-EC5E-E67C-1B97-9A29F4F4F9B4}"/>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1051918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6C630-D8C5-13C4-DAE1-24CFD2F85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920134-7A84-664D-B4D6-22160FE1F2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78677F-33EB-BBE6-AD0A-E4BFD64EB0B6}"/>
              </a:ext>
            </a:extLst>
          </p:cNvPr>
          <p:cNvSpPr>
            <a:spLocks noGrp="1"/>
          </p:cNvSpPr>
          <p:nvPr>
            <p:ph type="dt" sz="half" idx="10"/>
          </p:nvPr>
        </p:nvSpPr>
        <p:spPr/>
        <p:txBody>
          <a:bodyPr/>
          <a:lstStyle/>
          <a:p>
            <a:fld id="{98768992-8DB0-614B-ADB6-5DC1F3266D2F}" type="datetimeFigureOut">
              <a:rPr lang="en-US" smtClean="0"/>
              <a:t>2/3/24</a:t>
            </a:fld>
            <a:endParaRPr lang="en-US"/>
          </a:p>
        </p:txBody>
      </p:sp>
      <p:sp>
        <p:nvSpPr>
          <p:cNvPr id="5" name="Footer Placeholder 4">
            <a:extLst>
              <a:ext uri="{FF2B5EF4-FFF2-40B4-BE49-F238E27FC236}">
                <a16:creationId xmlns:a16="http://schemas.microsoft.com/office/drawing/2014/main" id="{3E433339-FD25-8CD7-F514-17BEA03E80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E66476-8A5C-680E-F483-4E5A5A245DAF}"/>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1337519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0A7B5-4388-7A66-25FB-C5CF0D82C1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AFE290-056F-6DE7-EB1D-5E67CA3E79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6418A9-F536-F035-EEF8-BEB1900803B0}"/>
              </a:ext>
            </a:extLst>
          </p:cNvPr>
          <p:cNvSpPr>
            <a:spLocks noGrp="1"/>
          </p:cNvSpPr>
          <p:nvPr>
            <p:ph type="dt" sz="half" idx="10"/>
          </p:nvPr>
        </p:nvSpPr>
        <p:spPr/>
        <p:txBody>
          <a:bodyPr/>
          <a:lstStyle/>
          <a:p>
            <a:fld id="{98768992-8DB0-614B-ADB6-5DC1F3266D2F}" type="datetimeFigureOut">
              <a:rPr lang="en-US" smtClean="0"/>
              <a:t>2/3/24</a:t>
            </a:fld>
            <a:endParaRPr lang="en-US"/>
          </a:p>
        </p:txBody>
      </p:sp>
      <p:sp>
        <p:nvSpPr>
          <p:cNvPr id="5" name="Footer Placeholder 4">
            <a:extLst>
              <a:ext uri="{FF2B5EF4-FFF2-40B4-BE49-F238E27FC236}">
                <a16:creationId xmlns:a16="http://schemas.microsoft.com/office/drawing/2014/main" id="{6E9D4BE9-4B8E-1A4B-72CA-7BB38D313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28933A-C6D3-A633-0E96-B8330CD5B833}"/>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2582906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756E6-710F-7554-D465-5425D6E0AA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8AD599-8B34-11DD-60FA-61FD9370B2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045F99-97FC-BB36-69B3-E4F99031E1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4A2C39-CCDC-ABFC-ACEC-CB2A719CAB12}"/>
              </a:ext>
            </a:extLst>
          </p:cNvPr>
          <p:cNvSpPr>
            <a:spLocks noGrp="1"/>
          </p:cNvSpPr>
          <p:nvPr>
            <p:ph type="dt" sz="half" idx="10"/>
          </p:nvPr>
        </p:nvSpPr>
        <p:spPr/>
        <p:txBody>
          <a:bodyPr/>
          <a:lstStyle/>
          <a:p>
            <a:fld id="{98768992-8DB0-614B-ADB6-5DC1F3266D2F}" type="datetimeFigureOut">
              <a:rPr lang="en-US" smtClean="0"/>
              <a:t>2/3/24</a:t>
            </a:fld>
            <a:endParaRPr lang="en-US"/>
          </a:p>
        </p:txBody>
      </p:sp>
      <p:sp>
        <p:nvSpPr>
          <p:cNvPr id="6" name="Footer Placeholder 5">
            <a:extLst>
              <a:ext uri="{FF2B5EF4-FFF2-40B4-BE49-F238E27FC236}">
                <a16:creationId xmlns:a16="http://schemas.microsoft.com/office/drawing/2014/main" id="{F3FA9173-7031-3984-19E3-E4FC2D9046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798F33-DBC7-3E80-CBF7-DB72A1710976}"/>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81948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40575-8880-35EB-BC73-D48DC5BF88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A90D14-A922-8D12-14C3-11EF7ED8C9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AD33A5-D016-4875-40DE-F8700F3CBA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CF9636-CEAC-2238-190B-B2EE5F4317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087FDE-2F15-23EB-835D-787A159AB1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6FEDA7-4820-E5BA-C4DC-E03D8489AFA6}"/>
              </a:ext>
            </a:extLst>
          </p:cNvPr>
          <p:cNvSpPr>
            <a:spLocks noGrp="1"/>
          </p:cNvSpPr>
          <p:nvPr>
            <p:ph type="dt" sz="half" idx="10"/>
          </p:nvPr>
        </p:nvSpPr>
        <p:spPr/>
        <p:txBody>
          <a:bodyPr/>
          <a:lstStyle/>
          <a:p>
            <a:fld id="{98768992-8DB0-614B-ADB6-5DC1F3266D2F}" type="datetimeFigureOut">
              <a:rPr lang="en-US" smtClean="0"/>
              <a:t>2/3/24</a:t>
            </a:fld>
            <a:endParaRPr lang="en-US"/>
          </a:p>
        </p:txBody>
      </p:sp>
      <p:sp>
        <p:nvSpPr>
          <p:cNvPr id="8" name="Footer Placeholder 7">
            <a:extLst>
              <a:ext uri="{FF2B5EF4-FFF2-40B4-BE49-F238E27FC236}">
                <a16:creationId xmlns:a16="http://schemas.microsoft.com/office/drawing/2014/main" id="{FF757A46-9AB7-80ED-6C41-4D1659D9C9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54DED5-08BB-288D-40DE-FEBCFC845B7B}"/>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1126428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D1CED-5216-C198-FD18-AFD28B90C9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A40038-E55D-692F-66A6-664E8CBEC48D}"/>
              </a:ext>
            </a:extLst>
          </p:cNvPr>
          <p:cNvSpPr>
            <a:spLocks noGrp="1"/>
          </p:cNvSpPr>
          <p:nvPr>
            <p:ph type="dt" sz="half" idx="10"/>
          </p:nvPr>
        </p:nvSpPr>
        <p:spPr/>
        <p:txBody>
          <a:bodyPr/>
          <a:lstStyle/>
          <a:p>
            <a:fld id="{98768992-8DB0-614B-ADB6-5DC1F3266D2F}" type="datetimeFigureOut">
              <a:rPr lang="en-US" smtClean="0"/>
              <a:t>2/3/24</a:t>
            </a:fld>
            <a:endParaRPr lang="en-US"/>
          </a:p>
        </p:txBody>
      </p:sp>
      <p:sp>
        <p:nvSpPr>
          <p:cNvPr id="4" name="Footer Placeholder 3">
            <a:extLst>
              <a:ext uri="{FF2B5EF4-FFF2-40B4-BE49-F238E27FC236}">
                <a16:creationId xmlns:a16="http://schemas.microsoft.com/office/drawing/2014/main" id="{FDB36EBE-1792-5DD1-F03F-3CD3D75F98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A1C296-FCB3-24BD-1205-04957FA1A13A}"/>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4075160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9EBDFF-2EE9-9163-B08F-295187D4C67F}"/>
              </a:ext>
            </a:extLst>
          </p:cNvPr>
          <p:cNvSpPr>
            <a:spLocks noGrp="1"/>
          </p:cNvSpPr>
          <p:nvPr>
            <p:ph type="dt" sz="half" idx="10"/>
          </p:nvPr>
        </p:nvSpPr>
        <p:spPr/>
        <p:txBody>
          <a:bodyPr/>
          <a:lstStyle/>
          <a:p>
            <a:fld id="{98768992-8DB0-614B-ADB6-5DC1F3266D2F}" type="datetimeFigureOut">
              <a:rPr lang="en-US" smtClean="0"/>
              <a:t>2/3/24</a:t>
            </a:fld>
            <a:endParaRPr lang="en-US"/>
          </a:p>
        </p:txBody>
      </p:sp>
      <p:sp>
        <p:nvSpPr>
          <p:cNvPr id="3" name="Footer Placeholder 2">
            <a:extLst>
              <a:ext uri="{FF2B5EF4-FFF2-40B4-BE49-F238E27FC236}">
                <a16:creationId xmlns:a16="http://schemas.microsoft.com/office/drawing/2014/main" id="{2126E349-06DC-F4A5-A19F-D5391C5727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492F22-8B00-ED07-2A86-93BDEDFBCA55}"/>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810056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2656D-2119-6D04-97C9-F672E7F691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5D4DE4-63E0-2A4B-8A96-07C45D77E1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09EC4E-2248-1440-7AF9-56D74E7B14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83A8E7-7879-7807-4FD2-2E30C76228B9}"/>
              </a:ext>
            </a:extLst>
          </p:cNvPr>
          <p:cNvSpPr>
            <a:spLocks noGrp="1"/>
          </p:cNvSpPr>
          <p:nvPr>
            <p:ph type="dt" sz="half" idx="10"/>
          </p:nvPr>
        </p:nvSpPr>
        <p:spPr/>
        <p:txBody>
          <a:bodyPr/>
          <a:lstStyle/>
          <a:p>
            <a:fld id="{98768992-8DB0-614B-ADB6-5DC1F3266D2F}" type="datetimeFigureOut">
              <a:rPr lang="en-US" smtClean="0"/>
              <a:t>2/3/24</a:t>
            </a:fld>
            <a:endParaRPr lang="en-US"/>
          </a:p>
        </p:txBody>
      </p:sp>
      <p:sp>
        <p:nvSpPr>
          <p:cNvPr id="6" name="Footer Placeholder 5">
            <a:extLst>
              <a:ext uri="{FF2B5EF4-FFF2-40B4-BE49-F238E27FC236}">
                <a16:creationId xmlns:a16="http://schemas.microsoft.com/office/drawing/2014/main" id="{6AFBAA4A-CB46-87FC-090A-BE9C901F98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99CF17-5030-C590-B4AD-6DFC8EB27DDB}"/>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1132550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14BDC-BE2D-F7AD-442E-C661EB8BD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F5CB12-E407-194F-4284-3D22EEB896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25D56D-83B4-8268-6D8D-BBFE53203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07B2FB-FC5B-3CCE-387D-BACCCF99FAE8}"/>
              </a:ext>
            </a:extLst>
          </p:cNvPr>
          <p:cNvSpPr>
            <a:spLocks noGrp="1"/>
          </p:cNvSpPr>
          <p:nvPr>
            <p:ph type="dt" sz="half" idx="10"/>
          </p:nvPr>
        </p:nvSpPr>
        <p:spPr/>
        <p:txBody>
          <a:bodyPr/>
          <a:lstStyle/>
          <a:p>
            <a:fld id="{98768992-8DB0-614B-ADB6-5DC1F3266D2F}" type="datetimeFigureOut">
              <a:rPr lang="en-US" smtClean="0"/>
              <a:t>2/3/24</a:t>
            </a:fld>
            <a:endParaRPr lang="en-US"/>
          </a:p>
        </p:txBody>
      </p:sp>
      <p:sp>
        <p:nvSpPr>
          <p:cNvPr id="6" name="Footer Placeholder 5">
            <a:extLst>
              <a:ext uri="{FF2B5EF4-FFF2-40B4-BE49-F238E27FC236}">
                <a16:creationId xmlns:a16="http://schemas.microsoft.com/office/drawing/2014/main" id="{D9439847-540A-BD26-9948-903ECCDC73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A0BDF2-0C68-4E30-BD09-F38ABA9A35EF}"/>
              </a:ext>
            </a:extLst>
          </p:cNvPr>
          <p:cNvSpPr>
            <a:spLocks noGrp="1"/>
          </p:cNvSpPr>
          <p:nvPr>
            <p:ph type="sldNum" sz="quarter" idx="12"/>
          </p:nvPr>
        </p:nvSpPr>
        <p:spPr/>
        <p:txBody>
          <a:bodyPr/>
          <a:lstStyle/>
          <a:p>
            <a:fld id="{71624833-A7B9-334F-AEF5-B7463FAC576E}" type="slidenum">
              <a:rPr lang="en-US" smtClean="0"/>
              <a:t>‹#›</a:t>
            </a:fld>
            <a:endParaRPr lang="en-US"/>
          </a:p>
        </p:txBody>
      </p:sp>
    </p:spTree>
    <p:extLst>
      <p:ext uri="{BB962C8B-B14F-4D97-AF65-F5344CB8AC3E}">
        <p14:creationId xmlns:p14="http://schemas.microsoft.com/office/powerpoint/2010/main" val="110281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917E54-988E-C392-571F-D11B5CBA37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FB7CED-B18B-650C-A6E0-57F5E9F0DC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8D0163-6FC8-74F6-9CA5-A5B23843E8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768992-8DB0-614B-ADB6-5DC1F3266D2F}" type="datetimeFigureOut">
              <a:rPr lang="en-US" smtClean="0"/>
              <a:t>2/3/24</a:t>
            </a:fld>
            <a:endParaRPr lang="en-US"/>
          </a:p>
        </p:txBody>
      </p:sp>
      <p:sp>
        <p:nvSpPr>
          <p:cNvPr id="5" name="Footer Placeholder 4">
            <a:extLst>
              <a:ext uri="{FF2B5EF4-FFF2-40B4-BE49-F238E27FC236}">
                <a16:creationId xmlns:a16="http://schemas.microsoft.com/office/drawing/2014/main" id="{ADD21B68-B115-CE94-C07C-B6F24173FE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0D0919-9EB1-6284-7029-48D0580678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24833-A7B9-334F-AEF5-B7463FAC576E}" type="slidenum">
              <a:rPr lang="en-US" smtClean="0"/>
              <a:t>‹#›</a:t>
            </a:fld>
            <a:endParaRPr lang="en-US"/>
          </a:p>
        </p:txBody>
      </p:sp>
    </p:spTree>
    <p:extLst>
      <p:ext uri="{BB962C8B-B14F-4D97-AF65-F5344CB8AC3E}">
        <p14:creationId xmlns:p14="http://schemas.microsoft.com/office/powerpoint/2010/main" val="3472268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hand holding a paper with a sad face&#10;&#10;Description automatically generated">
            <a:extLst>
              <a:ext uri="{FF2B5EF4-FFF2-40B4-BE49-F238E27FC236}">
                <a16:creationId xmlns:a16="http://schemas.microsoft.com/office/drawing/2014/main" id="{3104FE85-6BA2-5CC1-D9C0-D2D98DAF301C}"/>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71111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A black and white text on a black background&#10;&#10;Description automatically generated">
            <a:extLst>
              <a:ext uri="{FF2B5EF4-FFF2-40B4-BE49-F238E27FC236}">
                <a16:creationId xmlns:a16="http://schemas.microsoft.com/office/drawing/2014/main" id="{F5BCDFDD-F179-9C07-8A20-8D6982F138E9}"/>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210368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2832644-4DD7-856A-16FE-11796D059AE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14CF6A9-83B5-74DC-CF9E-BD51BE6D9338}"/>
              </a:ext>
            </a:extLst>
          </p:cNvPr>
          <p:cNvSpPr>
            <a:spLocks noGrp="1"/>
          </p:cNvSpPr>
          <p:nvPr>
            <p:ph idx="1"/>
          </p:nvPr>
        </p:nvSpPr>
        <p:spPr>
          <a:xfrm>
            <a:off x="1168400" y="1134533"/>
            <a:ext cx="9855200" cy="4588934"/>
          </a:xfrm>
        </p:spPr>
        <p:txBody>
          <a:bodyPr>
            <a:noAutofit/>
          </a:bodyPr>
          <a:lstStyle/>
          <a:p>
            <a:pPr marL="0" indent="0">
              <a:buNone/>
            </a:pPr>
            <a:r>
              <a:rPr lang="en-US" sz="3400" b="1" dirty="0">
                <a:solidFill>
                  <a:schemeClr val="bg1"/>
                </a:solidFill>
              </a:rPr>
              <a:t>Paul, Romans 2:1-3 NIV </a:t>
            </a:r>
            <a:endParaRPr lang="en-US" sz="3400" dirty="0">
              <a:solidFill>
                <a:schemeClr val="bg1"/>
              </a:solidFill>
            </a:endParaRPr>
          </a:p>
          <a:p>
            <a:pPr marL="0" indent="0">
              <a:buNone/>
            </a:pPr>
            <a:r>
              <a:rPr lang="en-US" sz="3400" b="1" baseline="30000" dirty="0">
                <a:solidFill>
                  <a:schemeClr val="bg1"/>
                </a:solidFill>
              </a:rPr>
              <a:t>1</a:t>
            </a:r>
            <a:r>
              <a:rPr lang="en-US" sz="3400" b="1" i="0" u="none" strike="noStrike" baseline="30000" dirty="0">
                <a:solidFill>
                  <a:schemeClr val="bg1"/>
                </a:solidFill>
                <a:effectLst/>
              </a:rPr>
              <a:t> </a:t>
            </a:r>
            <a:r>
              <a:rPr lang="en-US" sz="3400" b="0" i="0" u="none" strike="noStrike" dirty="0">
                <a:solidFill>
                  <a:schemeClr val="bg1"/>
                </a:solidFill>
                <a:effectLst/>
              </a:rPr>
              <a:t>You, therefore, have no excuse, </a:t>
            </a:r>
            <a:r>
              <a:rPr lang="en-US" sz="3400" b="0" i="0" u="none" strike="noStrike" dirty="0">
                <a:solidFill>
                  <a:srgbClr val="FFFF00"/>
                </a:solidFill>
                <a:effectLst/>
              </a:rPr>
              <a:t>you who pass judgment on someone else</a:t>
            </a:r>
            <a:r>
              <a:rPr lang="en-US" sz="3400" b="0" i="0" u="none" strike="noStrike" dirty="0">
                <a:solidFill>
                  <a:schemeClr val="bg1"/>
                </a:solidFill>
                <a:effectLst/>
              </a:rPr>
              <a:t>, for at whatever point you judge another, you are condemning yourself, because you who pass judgment do the same things. </a:t>
            </a:r>
            <a:r>
              <a:rPr lang="en-US" sz="3400" b="1" i="0" u="none" strike="noStrike" baseline="30000" dirty="0">
                <a:solidFill>
                  <a:schemeClr val="bg1"/>
                </a:solidFill>
                <a:effectLst/>
              </a:rPr>
              <a:t>2 </a:t>
            </a:r>
            <a:r>
              <a:rPr lang="en-US" sz="3400" b="0" i="0" u="none" strike="noStrike" dirty="0">
                <a:solidFill>
                  <a:schemeClr val="bg1"/>
                </a:solidFill>
                <a:effectLst/>
              </a:rPr>
              <a:t>Now we know that God’s judgment against those who do such things is based on truth. </a:t>
            </a:r>
            <a:r>
              <a:rPr lang="en-US" sz="3400" b="1" i="0" u="none" strike="noStrike" baseline="30000" dirty="0">
                <a:solidFill>
                  <a:schemeClr val="bg1"/>
                </a:solidFill>
                <a:effectLst/>
              </a:rPr>
              <a:t>3 </a:t>
            </a:r>
            <a:r>
              <a:rPr lang="en-US" sz="3400" b="0" i="0" u="none" strike="noStrike" dirty="0">
                <a:solidFill>
                  <a:schemeClr val="bg1"/>
                </a:solidFill>
                <a:effectLst/>
              </a:rPr>
              <a:t>So when you, a mere human being, pass judgment on them and yet do the same things, do you think you will escape God’s judgment?</a:t>
            </a:r>
            <a:endParaRPr lang="en-US" sz="3400" dirty="0">
              <a:solidFill>
                <a:schemeClr val="bg1"/>
              </a:solidFill>
            </a:endParaRPr>
          </a:p>
        </p:txBody>
      </p:sp>
    </p:spTree>
    <p:extLst>
      <p:ext uri="{BB962C8B-B14F-4D97-AF65-F5344CB8AC3E}">
        <p14:creationId xmlns:p14="http://schemas.microsoft.com/office/powerpoint/2010/main" val="83268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9C89BF-0BD0-A443-BE90-1B3A0314A75D}"/>
              </a:ext>
            </a:extLst>
          </p:cNvPr>
          <p:cNvSpPr>
            <a:spLocks noGrp="1"/>
          </p:cNvSpPr>
          <p:nvPr>
            <p:ph idx="1"/>
          </p:nvPr>
        </p:nvSpPr>
        <p:spPr>
          <a:xfrm>
            <a:off x="1554046" y="2350577"/>
            <a:ext cx="9083908" cy="2156846"/>
          </a:xfrm>
        </p:spPr>
        <p:txBody>
          <a:bodyPr>
            <a:noAutofit/>
          </a:bodyPr>
          <a:lstStyle/>
          <a:p>
            <a:pPr marL="0" indent="0" algn="r">
              <a:buNone/>
            </a:pPr>
            <a:r>
              <a:rPr lang="en-US" sz="3400" dirty="0">
                <a:solidFill>
                  <a:schemeClr val="bg1"/>
                </a:solidFill>
                <a:latin typeface="+mj-lt"/>
              </a:rPr>
              <a:t>“This is a trustworthy saying, and everyone should accept it: “Christ Jesus came into the world to save sinners”—and </a:t>
            </a:r>
            <a:r>
              <a:rPr lang="en-US" sz="3400" dirty="0">
                <a:solidFill>
                  <a:srgbClr val="FFFF00"/>
                </a:solidFill>
                <a:latin typeface="+mj-lt"/>
              </a:rPr>
              <a:t>I am the worst of them all</a:t>
            </a:r>
            <a:r>
              <a:rPr lang="en-US" sz="3400" dirty="0">
                <a:solidFill>
                  <a:schemeClr val="bg1"/>
                </a:solidFill>
                <a:latin typeface="+mj-lt"/>
              </a:rPr>
              <a:t>.” </a:t>
            </a:r>
          </a:p>
          <a:p>
            <a:pPr marL="0" indent="0" algn="r">
              <a:buNone/>
            </a:pPr>
            <a:r>
              <a:rPr lang="en-US" sz="3400" b="1" dirty="0">
                <a:solidFill>
                  <a:schemeClr val="bg1"/>
                </a:solidFill>
              </a:rPr>
              <a:t>				Paul, 1 Timothy 1:15 NLT</a:t>
            </a:r>
            <a:endParaRPr lang="en-US" sz="3400" dirty="0">
              <a:solidFill>
                <a:schemeClr val="bg1"/>
              </a:solidFill>
            </a:endParaRPr>
          </a:p>
        </p:txBody>
      </p:sp>
    </p:spTree>
    <p:extLst>
      <p:ext uri="{BB962C8B-B14F-4D97-AF65-F5344CB8AC3E}">
        <p14:creationId xmlns:p14="http://schemas.microsoft.com/office/powerpoint/2010/main" val="296181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57E8718-6736-2637-56EF-05719787BA37}"/>
            </a:ext>
          </a:extLst>
        </p:cNvPr>
        <p:cNvGrpSpPr/>
        <p:nvPr/>
      </p:nvGrpSpPr>
      <p:grpSpPr>
        <a:xfrm>
          <a:off x="0" y="0"/>
          <a:ext cx="0" cy="0"/>
          <a:chOff x="0" y="0"/>
          <a:chExt cx="0" cy="0"/>
        </a:xfrm>
      </p:grpSpPr>
      <p:sp>
        <p:nvSpPr>
          <p:cNvPr id="52" name="Rectangle 5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background with white text&#10;&#10;Description automatically generated">
            <a:extLst>
              <a:ext uri="{FF2B5EF4-FFF2-40B4-BE49-F238E27FC236}">
                <a16:creationId xmlns:a16="http://schemas.microsoft.com/office/drawing/2014/main" id="{1AF86494-199C-7AF4-0068-F1E0C4A3B7B5}"/>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403679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1A7FD25-806A-3566-8002-7E573FBCC5D0}"/>
            </a:ext>
          </a:extLst>
        </p:cNvPr>
        <p:cNvGrpSpPr/>
        <p:nvPr/>
      </p:nvGrpSpPr>
      <p:grpSpPr>
        <a:xfrm>
          <a:off x="0" y="0"/>
          <a:ext cx="0" cy="0"/>
          <a:chOff x="0" y="0"/>
          <a:chExt cx="0" cy="0"/>
        </a:xfrm>
      </p:grpSpPr>
      <p:sp>
        <p:nvSpPr>
          <p:cNvPr id="52" name="Rectangle 5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ack background with white text&#10;&#10;Description automatically generated">
            <a:extLst>
              <a:ext uri="{FF2B5EF4-FFF2-40B4-BE49-F238E27FC236}">
                <a16:creationId xmlns:a16="http://schemas.microsoft.com/office/drawing/2014/main" id="{5304E94B-342B-A8BE-4ABE-6A5A5B78FDEF}"/>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91889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779CB99-7DC7-AD56-AEEA-797B10A6E340}"/>
            </a:ext>
          </a:extLst>
        </p:cNvPr>
        <p:cNvGrpSpPr/>
        <p:nvPr/>
      </p:nvGrpSpPr>
      <p:grpSpPr>
        <a:xfrm>
          <a:off x="0" y="0"/>
          <a:ext cx="0" cy="0"/>
          <a:chOff x="0" y="0"/>
          <a:chExt cx="0" cy="0"/>
        </a:xfrm>
      </p:grpSpPr>
      <p:sp>
        <p:nvSpPr>
          <p:cNvPr id="52" name="Rectangle 5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ack and white text on a dark background&#10;&#10;Description automatically generated">
            <a:extLst>
              <a:ext uri="{FF2B5EF4-FFF2-40B4-BE49-F238E27FC236}">
                <a16:creationId xmlns:a16="http://schemas.microsoft.com/office/drawing/2014/main" id="{5D103519-2310-5184-116B-C2CB24A00C0A}"/>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06110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B2523C8-0AE2-B64D-274C-D1EEA962E330}"/>
            </a:ext>
          </a:extLst>
        </p:cNvPr>
        <p:cNvGrpSpPr/>
        <p:nvPr/>
      </p:nvGrpSpPr>
      <p:grpSpPr>
        <a:xfrm>
          <a:off x="0" y="0"/>
          <a:ext cx="0" cy="0"/>
          <a:chOff x="0" y="0"/>
          <a:chExt cx="0" cy="0"/>
        </a:xfrm>
      </p:grpSpPr>
      <p:sp>
        <p:nvSpPr>
          <p:cNvPr id="52" name="Rectangle 5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ack and white text on a dark background&#10;&#10;Description automatically generated">
            <a:extLst>
              <a:ext uri="{FF2B5EF4-FFF2-40B4-BE49-F238E27FC236}">
                <a16:creationId xmlns:a16="http://schemas.microsoft.com/office/drawing/2014/main" id="{0A39156A-B14D-D149-CACB-8D7CBF2482C2}"/>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71949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4778C74-CCDC-4A45-5C3B-3893B3B9DC01}"/>
            </a:ext>
          </a:extLst>
        </p:cNvPr>
        <p:cNvGrpSpPr/>
        <p:nvPr/>
      </p:nvGrpSpPr>
      <p:grpSpPr>
        <a:xfrm>
          <a:off x="0" y="0"/>
          <a:ext cx="0" cy="0"/>
          <a:chOff x="0" y="0"/>
          <a:chExt cx="0" cy="0"/>
        </a:xfrm>
      </p:grpSpPr>
      <p:sp>
        <p:nvSpPr>
          <p:cNvPr id="82" name="Rectangle 8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blue background with white text&#10;&#10;Description automatically generated">
            <a:extLst>
              <a:ext uri="{FF2B5EF4-FFF2-40B4-BE49-F238E27FC236}">
                <a16:creationId xmlns:a16="http://schemas.microsoft.com/office/drawing/2014/main" id="{60F13D0F-5F6C-A252-D065-C75FE83E4816}"/>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81089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ECC0BB8-293E-B1AB-BF6C-41C5C876BA1E}"/>
            </a:ext>
          </a:extLst>
        </p:cNvPr>
        <p:cNvGrpSpPr/>
        <p:nvPr/>
      </p:nvGrpSpPr>
      <p:grpSpPr>
        <a:xfrm>
          <a:off x="0" y="0"/>
          <a:ext cx="0" cy="0"/>
          <a:chOff x="0" y="0"/>
          <a:chExt cx="0" cy="0"/>
        </a:xfrm>
      </p:grpSpPr>
      <p:sp>
        <p:nvSpPr>
          <p:cNvPr id="82" name="Rectangle 8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background with white text&#10;&#10;Description automatically generated">
            <a:extLst>
              <a:ext uri="{FF2B5EF4-FFF2-40B4-BE49-F238E27FC236}">
                <a16:creationId xmlns:a16="http://schemas.microsoft.com/office/drawing/2014/main" id="{B5A5A234-3B46-3DB5-9407-1E79318B1338}"/>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97423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F948B69-EF01-7F5C-BDA9-F247688DF996}"/>
            </a:ext>
          </a:extLst>
        </p:cNvPr>
        <p:cNvGrpSpPr/>
        <p:nvPr/>
      </p:nvGrpSpPr>
      <p:grpSpPr>
        <a:xfrm>
          <a:off x="0" y="0"/>
          <a:ext cx="0" cy="0"/>
          <a:chOff x="0" y="0"/>
          <a:chExt cx="0" cy="0"/>
        </a:xfrm>
      </p:grpSpPr>
      <p:sp>
        <p:nvSpPr>
          <p:cNvPr id="82" name="Rectangle 8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ack and white text on a dark background&#10;&#10;Description automatically generated">
            <a:extLst>
              <a:ext uri="{FF2B5EF4-FFF2-40B4-BE49-F238E27FC236}">
                <a16:creationId xmlns:a16="http://schemas.microsoft.com/office/drawing/2014/main" id="{B936F755-75D4-33E8-9002-1F9F727D3C62}"/>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41348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close-up of a book&#10;&#10;Description automatically generated">
            <a:extLst>
              <a:ext uri="{FF2B5EF4-FFF2-40B4-BE49-F238E27FC236}">
                <a16:creationId xmlns:a16="http://schemas.microsoft.com/office/drawing/2014/main" id="{53E6762B-3FB5-071D-E43A-17BA55B0E6D2}"/>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95784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DBE2452-0C89-25AE-C84D-DA80D31AA979}"/>
            </a:ext>
          </a:extLst>
        </p:cNvPr>
        <p:cNvGrpSpPr/>
        <p:nvPr/>
      </p:nvGrpSpPr>
      <p:grpSpPr>
        <a:xfrm>
          <a:off x="0" y="0"/>
          <a:ext cx="0" cy="0"/>
          <a:chOff x="0" y="0"/>
          <a:chExt cx="0" cy="0"/>
        </a:xfrm>
      </p:grpSpPr>
      <p:sp>
        <p:nvSpPr>
          <p:cNvPr id="82" name="Rectangle 8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ack and white text on a dark background&#10;&#10;Description automatically generated">
            <a:extLst>
              <a:ext uri="{FF2B5EF4-FFF2-40B4-BE49-F238E27FC236}">
                <a16:creationId xmlns:a16="http://schemas.microsoft.com/office/drawing/2014/main" id="{B9D6DFA2-D7A8-29C3-D1A4-C6BBEEFE1CD9}"/>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361062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hand holding a paper with a sad face&#10;&#10;Description automatically generated">
            <a:extLst>
              <a:ext uri="{FF2B5EF4-FFF2-40B4-BE49-F238E27FC236}">
                <a16:creationId xmlns:a16="http://schemas.microsoft.com/office/drawing/2014/main" id="{8F4E010B-9CCF-8A9D-090B-5C1A53E9C4B7}"/>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34432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476CB06-C5C6-748E-3181-E23147F90FCB}"/>
            </a:ext>
          </a:extLst>
        </p:cNvPr>
        <p:cNvGrpSpPr/>
        <p:nvPr/>
      </p:nvGrpSpPr>
      <p:grpSpPr>
        <a:xfrm>
          <a:off x="0" y="0"/>
          <a:ext cx="0" cy="0"/>
          <a:chOff x="0" y="0"/>
          <a:chExt cx="0" cy="0"/>
        </a:xfrm>
      </p:grpSpPr>
      <p:sp>
        <p:nvSpPr>
          <p:cNvPr id="52" name="Rectangle 5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cartoon of a judge&#10;&#10;Description automatically generated">
            <a:extLst>
              <a:ext uri="{FF2B5EF4-FFF2-40B4-BE49-F238E27FC236}">
                <a16:creationId xmlns:a16="http://schemas.microsoft.com/office/drawing/2014/main" id="{EF8C87F5-B918-37E9-77D3-0B65DFC4FB10}"/>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37911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27363B-F3E1-C4B9-EC0B-77D2FA57224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007147-D9DE-682A-6E07-16267B600AAB}"/>
              </a:ext>
            </a:extLst>
          </p:cNvPr>
          <p:cNvSpPr>
            <a:spLocks noGrp="1"/>
          </p:cNvSpPr>
          <p:nvPr>
            <p:ph idx="1"/>
          </p:nvPr>
        </p:nvSpPr>
        <p:spPr>
          <a:xfrm>
            <a:off x="1269082" y="643466"/>
            <a:ext cx="9653835" cy="5571067"/>
          </a:xfrm>
        </p:spPr>
        <p:txBody>
          <a:bodyPr>
            <a:noAutofit/>
          </a:bodyPr>
          <a:lstStyle/>
          <a:p>
            <a:pPr marL="0" indent="0" algn="l">
              <a:buNone/>
            </a:pPr>
            <a:r>
              <a:rPr lang="en-US" sz="3200" b="1" i="0" u="none" strike="noStrike" dirty="0">
                <a:effectLst/>
              </a:rPr>
              <a:t>Matthew 7</a:t>
            </a:r>
            <a:r>
              <a:rPr lang="en-US" sz="3200" b="1" dirty="0"/>
              <a:t>:1-5</a:t>
            </a:r>
            <a:r>
              <a:rPr lang="en-US" sz="3200" b="1" i="0" u="none" strike="noStrike" dirty="0">
                <a:effectLst/>
              </a:rPr>
              <a:t> The Message (MSG)</a:t>
            </a:r>
          </a:p>
          <a:p>
            <a:pPr marL="0" indent="0" algn="l">
              <a:buNone/>
            </a:pPr>
            <a:r>
              <a:rPr lang="en-US" sz="3200" b="0" i="0" u="none" strike="noStrike" dirty="0">
                <a:solidFill>
                  <a:srgbClr val="FF0000"/>
                </a:solidFill>
                <a:effectLst/>
              </a:rPr>
              <a:t>“Don’t pick on people, jump on their failures, criticize their faults—unless, of course, you want the same treatment. That </a:t>
            </a:r>
            <a:r>
              <a:rPr lang="en-US" sz="3200" b="0" i="0" u="none" strike="noStrike" dirty="0">
                <a:solidFill>
                  <a:srgbClr val="FF0000"/>
                </a:solidFill>
                <a:effectLst/>
                <a:highlight>
                  <a:srgbClr val="FFFF00"/>
                </a:highlight>
              </a:rPr>
              <a:t>critical spirit</a:t>
            </a:r>
            <a:r>
              <a:rPr lang="en-US" sz="3200" b="0" i="0" u="none" strike="noStrike" dirty="0">
                <a:solidFill>
                  <a:srgbClr val="FF0000"/>
                </a:solidFill>
                <a:effectLst/>
              </a:rPr>
              <a:t> has a way of boomeranging. It’s easy to see a smudge on your neighbor’s face and be oblivious to the ugly sneer on your own. Do you have the nerve to say, ‘Let me wash your face for you,’ when your own face is distorted by contempt? It’s this whole traveling road-show mentality all over again, playing a holier-than-thou part instead of just living your part. Wipe that ugly sneer off your own face, and you might be fit to offer a washcloth to your neighbor.</a:t>
            </a:r>
          </a:p>
        </p:txBody>
      </p:sp>
    </p:spTree>
    <p:extLst>
      <p:ext uri="{BB962C8B-B14F-4D97-AF65-F5344CB8AC3E}">
        <p14:creationId xmlns:p14="http://schemas.microsoft.com/office/powerpoint/2010/main" val="227300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3AE7B64-B3C1-DC36-ADC1-AF5E835693D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36E916-721E-E078-9D24-6A24226E980D}"/>
              </a:ext>
            </a:extLst>
          </p:cNvPr>
          <p:cNvSpPr>
            <a:spLocks noGrp="1"/>
          </p:cNvSpPr>
          <p:nvPr>
            <p:ph idx="1"/>
          </p:nvPr>
        </p:nvSpPr>
        <p:spPr>
          <a:xfrm>
            <a:off x="1317458" y="1367143"/>
            <a:ext cx="9557084" cy="4123713"/>
          </a:xfrm>
        </p:spPr>
        <p:txBody>
          <a:bodyPr>
            <a:noAutofit/>
          </a:bodyPr>
          <a:lstStyle/>
          <a:p>
            <a:pPr marL="0" indent="0">
              <a:buNone/>
            </a:pPr>
            <a:r>
              <a:rPr lang="en-US" sz="3400" b="1" dirty="0">
                <a:solidFill>
                  <a:schemeClr val="bg1"/>
                </a:solidFill>
              </a:rPr>
              <a:t>James 4:11-12 NLT</a:t>
            </a:r>
          </a:p>
          <a:p>
            <a:pPr marL="0" indent="0">
              <a:buNone/>
            </a:pPr>
            <a:r>
              <a:rPr lang="en-US" sz="3400" b="1" i="0" u="none" strike="noStrike" baseline="30000" dirty="0">
                <a:solidFill>
                  <a:schemeClr val="bg1"/>
                </a:solidFill>
                <a:effectLst/>
              </a:rPr>
              <a:t>11 </a:t>
            </a:r>
            <a:r>
              <a:rPr lang="en-US" sz="3400" b="0" i="0" u="none" strike="noStrike" dirty="0">
                <a:solidFill>
                  <a:schemeClr val="bg1"/>
                </a:solidFill>
                <a:effectLst/>
              </a:rPr>
              <a:t>Don’t speak evil against each other, dear brothers and sisters. If you </a:t>
            </a:r>
            <a:r>
              <a:rPr lang="en-US" sz="3400" b="0" i="0" u="none" strike="noStrike" dirty="0">
                <a:solidFill>
                  <a:srgbClr val="FFFF00"/>
                </a:solidFill>
                <a:effectLst/>
              </a:rPr>
              <a:t>criticize and judge</a:t>
            </a:r>
            <a:r>
              <a:rPr lang="en-US" sz="3400" b="0" i="0" u="none" strike="noStrike" dirty="0">
                <a:solidFill>
                  <a:schemeClr val="bg1"/>
                </a:solidFill>
                <a:effectLst/>
              </a:rPr>
              <a:t> each other, then you are criticizing and judging God’s law. But your job is to obey the law, not to judge whether it applies to you. </a:t>
            </a:r>
            <a:r>
              <a:rPr lang="en-US" sz="3400" b="1" i="0" u="none" strike="noStrike" baseline="30000" dirty="0">
                <a:solidFill>
                  <a:schemeClr val="bg1"/>
                </a:solidFill>
                <a:effectLst/>
              </a:rPr>
              <a:t>12 </a:t>
            </a:r>
            <a:r>
              <a:rPr lang="en-US" sz="3400" b="0" i="0" u="none" strike="noStrike" dirty="0">
                <a:solidFill>
                  <a:srgbClr val="FFFF00"/>
                </a:solidFill>
                <a:effectLst/>
              </a:rPr>
              <a:t>God alone, who gave the law, is the Judge. </a:t>
            </a:r>
            <a:r>
              <a:rPr lang="en-US" sz="3400" b="0" i="0" u="none" strike="noStrike" dirty="0">
                <a:solidFill>
                  <a:schemeClr val="bg1"/>
                </a:solidFill>
                <a:effectLst/>
              </a:rPr>
              <a:t>He alone has the power to save or to destroy. So, what right do you have to judge your neighbor?</a:t>
            </a:r>
            <a:endParaRPr lang="en-US" sz="3400" dirty="0">
              <a:solidFill>
                <a:schemeClr val="bg1"/>
              </a:solidFill>
            </a:endParaRPr>
          </a:p>
        </p:txBody>
      </p:sp>
    </p:spTree>
    <p:extLst>
      <p:ext uri="{BB962C8B-B14F-4D97-AF65-F5344CB8AC3E}">
        <p14:creationId xmlns:p14="http://schemas.microsoft.com/office/powerpoint/2010/main" val="164589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BC6758A-7C55-0938-675C-9A473F2F702D}"/>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5A20C0A4-F9CC-5A19-2812-6C347D55E471}"/>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72657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827566C-3896-FF20-1710-45AC909A1F3D}"/>
            </a:ext>
          </a:extLst>
        </p:cNvPr>
        <p:cNvGrpSpPr/>
        <p:nvPr/>
      </p:nvGrpSpPr>
      <p:grpSpPr>
        <a:xfrm>
          <a:off x="0" y="0"/>
          <a:ext cx="0" cy="0"/>
          <a:chOff x="0" y="0"/>
          <a:chExt cx="0" cy="0"/>
        </a:xfrm>
      </p:grpSpPr>
      <p:sp>
        <p:nvSpPr>
          <p:cNvPr id="52" name="Rectangle 5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ack and white text on a dark background&#10;&#10;Description automatically generated">
            <a:extLst>
              <a:ext uri="{FF2B5EF4-FFF2-40B4-BE49-F238E27FC236}">
                <a16:creationId xmlns:a16="http://schemas.microsoft.com/office/drawing/2014/main" id="{EDC02570-BC0A-359E-1A32-7B09D2710E3A}"/>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37693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042CDC-47BC-CD40-B124-BADCC0FD2D78}"/>
              </a:ext>
            </a:extLst>
          </p:cNvPr>
          <p:cNvSpPr>
            <a:spLocks noGrp="1"/>
          </p:cNvSpPr>
          <p:nvPr>
            <p:ph idx="1"/>
          </p:nvPr>
        </p:nvSpPr>
        <p:spPr>
          <a:xfrm>
            <a:off x="1384829" y="2340522"/>
            <a:ext cx="9422342" cy="2176956"/>
          </a:xfrm>
        </p:spPr>
        <p:txBody>
          <a:bodyPr>
            <a:noAutofit/>
          </a:bodyPr>
          <a:lstStyle/>
          <a:p>
            <a:pPr marL="0" indent="0" algn="r">
              <a:buNone/>
            </a:pPr>
            <a:r>
              <a:rPr lang="en-US" sz="3400" dirty="0">
                <a:solidFill>
                  <a:schemeClr val="bg1"/>
                </a:solidFill>
                <a:latin typeface="+mj-lt"/>
              </a:rPr>
              <a:t>“We know what true love looks like </a:t>
            </a:r>
            <a:r>
              <a:rPr lang="en-US" sz="3400" dirty="0">
                <a:solidFill>
                  <a:srgbClr val="FFFF00"/>
                </a:solidFill>
                <a:latin typeface="+mj-lt"/>
              </a:rPr>
              <a:t>because of Jesus. </a:t>
            </a:r>
            <a:r>
              <a:rPr lang="en-US" sz="3400" dirty="0">
                <a:solidFill>
                  <a:schemeClr val="bg1"/>
                </a:solidFill>
                <a:latin typeface="+mj-lt"/>
              </a:rPr>
              <a:t>He gave His life for us, and He calls us to give our lives for our brothers and sisters.” </a:t>
            </a:r>
          </a:p>
          <a:p>
            <a:pPr marL="0" indent="0" algn="r">
              <a:buNone/>
            </a:pPr>
            <a:r>
              <a:rPr lang="en-US" sz="3400" b="1" dirty="0">
                <a:solidFill>
                  <a:schemeClr val="bg1"/>
                </a:solidFill>
              </a:rPr>
              <a:t>					1 John 3:16 VOICE</a:t>
            </a:r>
            <a:endParaRPr lang="en-US" sz="3400" dirty="0">
              <a:solidFill>
                <a:schemeClr val="bg1"/>
              </a:solidFill>
            </a:endParaRPr>
          </a:p>
        </p:txBody>
      </p:sp>
    </p:spTree>
    <p:extLst>
      <p:ext uri="{BB962C8B-B14F-4D97-AF65-F5344CB8AC3E}">
        <p14:creationId xmlns:p14="http://schemas.microsoft.com/office/powerpoint/2010/main" val="5598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9C89BF-0BD0-A443-BE90-1B3A0314A75D}"/>
              </a:ext>
            </a:extLst>
          </p:cNvPr>
          <p:cNvSpPr>
            <a:spLocks noGrp="1"/>
          </p:cNvSpPr>
          <p:nvPr>
            <p:ph idx="1"/>
          </p:nvPr>
        </p:nvSpPr>
        <p:spPr>
          <a:xfrm>
            <a:off x="1320800" y="1134533"/>
            <a:ext cx="9550400" cy="4588934"/>
          </a:xfrm>
        </p:spPr>
        <p:txBody>
          <a:bodyPr>
            <a:normAutofit/>
          </a:bodyPr>
          <a:lstStyle/>
          <a:p>
            <a:pPr marL="0" indent="0">
              <a:buNone/>
            </a:pPr>
            <a:r>
              <a:rPr lang="en-US" sz="3400" b="1" dirty="0">
                <a:solidFill>
                  <a:schemeClr val="bg1"/>
                </a:solidFill>
              </a:rPr>
              <a:t>Paul, 1 Corinthians 4:3-5 NIV </a:t>
            </a:r>
            <a:endParaRPr lang="en-US" sz="3400" dirty="0">
              <a:solidFill>
                <a:schemeClr val="bg1"/>
              </a:solidFill>
            </a:endParaRPr>
          </a:p>
          <a:p>
            <a:pPr marL="0" indent="0">
              <a:buNone/>
            </a:pPr>
            <a:r>
              <a:rPr lang="en-US" sz="3400" baseline="30000" dirty="0">
                <a:solidFill>
                  <a:schemeClr val="bg1"/>
                </a:solidFill>
              </a:rPr>
              <a:t>3</a:t>
            </a:r>
            <a:r>
              <a:rPr lang="en-US" sz="3400" dirty="0">
                <a:solidFill>
                  <a:schemeClr val="bg1"/>
                </a:solidFill>
              </a:rPr>
              <a:t> I care very little if I am judged by you or by any human court; indeed, I do not even judge myself.</a:t>
            </a:r>
            <a:br>
              <a:rPr lang="en-US" sz="3400" dirty="0">
                <a:solidFill>
                  <a:schemeClr val="bg1"/>
                </a:solidFill>
              </a:rPr>
            </a:br>
            <a:r>
              <a:rPr lang="en-US" sz="3400" baseline="30000" dirty="0">
                <a:solidFill>
                  <a:schemeClr val="bg1"/>
                </a:solidFill>
              </a:rPr>
              <a:t>4</a:t>
            </a:r>
            <a:r>
              <a:rPr lang="en-US" sz="3400" dirty="0">
                <a:solidFill>
                  <a:schemeClr val="bg1"/>
                </a:solidFill>
              </a:rPr>
              <a:t> My conscience is clear, but that does not make me innocent. It is the Lord who judges me. </a:t>
            </a:r>
            <a:r>
              <a:rPr lang="en-US" sz="3400" baseline="30000" dirty="0">
                <a:solidFill>
                  <a:schemeClr val="bg1"/>
                </a:solidFill>
              </a:rPr>
              <a:t>5</a:t>
            </a:r>
            <a:r>
              <a:rPr lang="en-US" sz="3400" dirty="0">
                <a:solidFill>
                  <a:schemeClr val="bg1"/>
                </a:solidFill>
              </a:rPr>
              <a:t> Therefore judge nothing before the appointed time; wait until the Lord comes. </a:t>
            </a:r>
            <a:r>
              <a:rPr lang="en-US" sz="3400" dirty="0">
                <a:solidFill>
                  <a:srgbClr val="FFFF00"/>
                </a:solidFill>
              </a:rPr>
              <a:t>He will bring to light what is hidden in darkness and will expose the motives of the heart. </a:t>
            </a:r>
            <a:r>
              <a:rPr lang="en-US" sz="3400" dirty="0">
                <a:solidFill>
                  <a:schemeClr val="bg1"/>
                </a:solidFill>
              </a:rPr>
              <a:t>At that time each will receive their praise from God. </a:t>
            </a:r>
          </a:p>
          <a:p>
            <a:endParaRPr lang="en-US" dirty="0">
              <a:solidFill>
                <a:schemeClr val="bg1"/>
              </a:solidFill>
            </a:endParaRPr>
          </a:p>
        </p:txBody>
      </p:sp>
    </p:spTree>
    <p:extLst>
      <p:ext uri="{BB962C8B-B14F-4D97-AF65-F5344CB8AC3E}">
        <p14:creationId xmlns:p14="http://schemas.microsoft.com/office/powerpoint/2010/main" val="302030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67181</TotalTime>
  <Words>2486</Words>
  <Application>Microsoft Macintosh PowerPoint</Application>
  <PresentationFormat>Widescreen</PresentationFormat>
  <Paragraphs>149</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674</cp:revision>
  <cp:lastPrinted>2024-02-03T23:54:34Z</cp:lastPrinted>
  <dcterms:created xsi:type="dcterms:W3CDTF">2022-11-22T02:48:34Z</dcterms:created>
  <dcterms:modified xsi:type="dcterms:W3CDTF">2024-02-03T23:54:40Z</dcterms:modified>
</cp:coreProperties>
</file>