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98" r:id="rId4"/>
    <p:sldId id="296" r:id="rId5"/>
    <p:sldId id="297" r:id="rId6"/>
    <p:sldId id="300" r:id="rId7"/>
    <p:sldId id="301" r:id="rId8"/>
    <p:sldId id="302" r:id="rId9"/>
    <p:sldId id="303" r:id="rId10"/>
    <p:sldId id="311" r:id="rId11"/>
    <p:sldId id="312" r:id="rId12"/>
    <p:sldId id="313" r:id="rId13"/>
    <p:sldId id="318" r:id="rId14"/>
    <p:sldId id="304" r:id="rId15"/>
    <p:sldId id="263" r:id="rId16"/>
    <p:sldId id="305" r:id="rId17"/>
    <p:sldId id="306" r:id="rId18"/>
    <p:sldId id="308" r:id="rId19"/>
    <p:sldId id="316" r:id="rId20"/>
    <p:sldId id="266" r:id="rId21"/>
    <p:sldId id="309" r:id="rId22"/>
    <p:sldId id="310" r:id="rId23"/>
  </p:sldIdLst>
  <p:sldSz cx="24384000" cy="13716000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658"/>
  </p:normalViewPr>
  <p:slideViewPr>
    <p:cSldViewPr snapToGrid="0">
      <p:cViewPr varScale="1">
        <p:scale>
          <a:sx n="60" d="100"/>
          <a:sy n="60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97913361_2035x1354.jpg"/>
          <p:cNvSpPr>
            <a:spLocks noGrp="1"/>
          </p:cNvSpPr>
          <p:nvPr>
            <p:ph type="pic" idx="13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348088_flipped_1647x1098.jpg"/>
          <p:cNvSpPr>
            <a:spLocks noGrp="1"/>
          </p:cNvSpPr>
          <p:nvPr>
            <p:ph type="pic" sz="half" idx="13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197913361_2035x1354.jpg"/>
          <p:cNvSpPr>
            <a:spLocks noGrp="1"/>
          </p:cNvSpPr>
          <p:nvPr>
            <p:ph type="pic" sz="quarter" idx="13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08348088_flipped_1647x1098.jpg"/>
          <p:cNvSpPr>
            <a:spLocks noGrp="1"/>
          </p:cNvSpPr>
          <p:nvPr>
            <p:ph type="pic" sz="quarter" idx="14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b10067705dm-001_2880x2161.jpg"/>
          <p:cNvSpPr>
            <a:spLocks noGrp="1"/>
          </p:cNvSpPr>
          <p:nvPr>
            <p:ph type="pic" idx="15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b10067705dm-001_2880x2161.jpg"/>
          <p:cNvSpPr>
            <a:spLocks noGrp="1"/>
          </p:cNvSpPr>
          <p:nvPr>
            <p:ph type="pic" idx="13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poster for a company&#10;&#10;Description automatically generated with medium confidence">
            <a:extLst>
              <a:ext uri="{FF2B5EF4-FFF2-40B4-BE49-F238E27FC236}">
                <a16:creationId xmlns:a16="http://schemas.microsoft.com/office/drawing/2014/main" id="{C164C065-5D30-1E48-8F87-9EBB5819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1028067" y="3746063"/>
            <a:ext cx="20989720" cy="379591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/>
            </a:pPr>
            <a:endParaRPr dirty="0"/>
          </a:p>
          <a:p>
            <a:pPr algn="l"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Remain  *  Bear Fruit  *  Love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4331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2484224" y="2634277"/>
            <a:ext cx="19415571" cy="579645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/>
            </a:pPr>
            <a:endParaRPr dirty="0"/>
          </a:p>
          <a:p>
            <a:pPr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Flourishing often requires </a:t>
            </a:r>
          </a:p>
          <a:p>
            <a:pPr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pruning.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4673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9018066" y="3634551"/>
            <a:ext cx="6347892" cy="379591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/>
            </a:pPr>
            <a:endParaRPr dirty="0"/>
          </a:p>
          <a:p>
            <a:pPr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If….Then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7406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5716695" y="2634277"/>
            <a:ext cx="12950661" cy="579645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/>
            </a:pPr>
            <a:endParaRPr dirty="0"/>
          </a:p>
          <a:p>
            <a:pPr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Remain in me. </a:t>
            </a:r>
          </a:p>
          <a:p>
            <a:pPr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Go and bear fruit.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9351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881385"/>
            <a:ext cx="22806772" cy="61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27</a:t>
            </a:r>
            <a:r>
              <a:rPr sz="8000" baseline="30000" dirty="0"/>
              <a:t> </a:t>
            </a:r>
            <a:r>
              <a:rPr lang="en-US" sz="9000" dirty="0"/>
              <a:t>Love the Lord your God with all your heart and with all your soul and with all your strength and with all your mind and love your neighbor as yourself.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</a:t>
            </a:r>
            <a:r>
              <a:rPr dirty="0" err="1"/>
              <a:t>ofthe</a:t>
            </a:r>
            <a:r>
              <a:rPr dirty="0"/>
              <a:t>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8388283" y="11917175"/>
            <a:ext cx="510396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Luke 10:27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4654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5497062" y="2790489"/>
            <a:ext cx="13389884" cy="379591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000"/>
            </a:pPr>
            <a:endParaRPr dirty="0"/>
          </a:p>
          <a:p>
            <a:pPr algn="l"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dirty="0"/>
              <a:t>Two Kinds of Fruit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881385"/>
            <a:ext cx="22806772" cy="61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22</a:t>
            </a:r>
            <a:r>
              <a:rPr sz="8000" baseline="30000" dirty="0"/>
              <a:t> </a:t>
            </a:r>
            <a:r>
              <a:rPr lang="en-US" sz="9000" dirty="0"/>
              <a:t>But the fruit of the Spirit is love, joy, peace, forbearance, kindness, goodness, faithfulness, </a:t>
            </a:r>
            <a:r>
              <a:rPr lang="en-US" sz="9600" baseline="30000" dirty="0"/>
              <a:t>23 </a:t>
            </a:r>
            <a:r>
              <a:rPr lang="en-US" sz="9000" dirty="0"/>
              <a:t>gentleness and self-control. Against such things there is no law. 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</a:t>
            </a:r>
            <a:r>
              <a:rPr dirty="0" err="1"/>
              <a:t>ofthe</a:t>
            </a:r>
            <a:r>
              <a:rPr dirty="0"/>
              <a:t>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5105333" y="11917175"/>
            <a:ext cx="838691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Galatians 5:22-25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0378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881385"/>
            <a:ext cx="22806772" cy="61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24</a:t>
            </a:r>
            <a:r>
              <a:rPr sz="8000" baseline="30000" dirty="0"/>
              <a:t> </a:t>
            </a:r>
            <a:r>
              <a:rPr lang="en-US" sz="9000" dirty="0"/>
              <a:t>Those who belong to Christ Jesus have crucified the flesh with its passions and desires. </a:t>
            </a:r>
            <a:r>
              <a:rPr lang="en-US" sz="9600" baseline="30000" dirty="0"/>
              <a:t>25 </a:t>
            </a:r>
            <a:r>
              <a:rPr lang="en-US" sz="9000" dirty="0"/>
              <a:t>Since we live by the Spirit, let us keep in step with the Spirit. 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</a:t>
            </a:r>
            <a:r>
              <a:rPr dirty="0" err="1"/>
              <a:t>ofthe</a:t>
            </a:r>
            <a:r>
              <a:rPr dirty="0"/>
              <a:t>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5105333" y="11917175"/>
            <a:ext cx="838691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Galatians 5:22-25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1338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1496391"/>
            <a:ext cx="22806772" cy="890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19</a:t>
            </a:r>
            <a:r>
              <a:rPr sz="8000" baseline="30000" dirty="0"/>
              <a:t> </a:t>
            </a:r>
            <a:r>
              <a:rPr lang="en-US" sz="9000" dirty="0"/>
              <a:t>Therefore go and make disciples of all nations, baptizing them in the name of the Father and of the Son and of the Holy Spirit, </a:t>
            </a:r>
            <a:r>
              <a:rPr lang="en-US" sz="9600" baseline="30000" dirty="0"/>
              <a:t>20 </a:t>
            </a:r>
            <a:r>
              <a:rPr lang="en-US" sz="9000" dirty="0"/>
              <a:t>and teaching them to obey everything I have commanded you. And surely, I am with you always, to the very end of the age. 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</a:t>
            </a:r>
            <a:r>
              <a:rPr dirty="0" err="1"/>
              <a:t>ofthe</a:t>
            </a:r>
            <a:r>
              <a:rPr dirty="0"/>
              <a:t>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4709913" y="11917175"/>
            <a:ext cx="878233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Matthew 28:19-20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4266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is good to praise the Lord"/>
          <p:cNvSpPr txBox="1"/>
          <p:nvPr/>
        </p:nvSpPr>
        <p:spPr>
          <a:xfrm>
            <a:off x="779584" y="1406001"/>
            <a:ext cx="22824831" cy="10130274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principles of </a:t>
            </a:r>
          </a:p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spc="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REMAINING in CHRIST </a:t>
            </a:r>
          </a:p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US" sz="9200" b="0" spc="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BEARING FRUIT in LOVE </a:t>
            </a:r>
          </a:p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core characteristics </a:t>
            </a:r>
          </a:p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who we are as a </a:t>
            </a:r>
          </a:p>
          <a:p>
            <a:pPr>
              <a:lnSpc>
                <a:spcPct val="120000"/>
              </a:lnSpc>
              <a:defRPr sz="13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92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Brethren in Christ Church family</a:t>
            </a:r>
          </a:p>
        </p:txBody>
      </p:sp>
    </p:spTree>
    <p:extLst>
      <p:ext uri="{BB962C8B-B14F-4D97-AF65-F5344CB8AC3E}">
        <p14:creationId xmlns:p14="http://schemas.microsoft.com/office/powerpoint/2010/main" val="42858630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111945"/>
            <a:ext cx="22806772" cy="767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sz="8000" baseline="30000" dirty="0"/>
              <a:t>1 </a:t>
            </a:r>
            <a:r>
              <a:rPr lang="en-US" sz="9000" dirty="0"/>
              <a:t>I am the true vine, and my Father is the gardener</a:t>
            </a:r>
            <a:r>
              <a:rPr dirty="0"/>
              <a:t>,</a:t>
            </a:r>
            <a:r>
              <a:rPr lang="en-US" sz="10000" dirty="0"/>
              <a:t> </a:t>
            </a:r>
            <a:r>
              <a:rPr sz="8000" baseline="30000" dirty="0"/>
              <a:t>2 </a:t>
            </a:r>
            <a:r>
              <a:rPr lang="en-US" sz="9000" dirty="0"/>
              <a:t>He cuts off every branch in me that bears no fruit, while every branch that does bear fruit he prunes so that it will be even more fruitful.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Yadah"/>
          <p:cNvSpPr txBox="1">
            <a:spLocks noGrp="1"/>
          </p:cNvSpPr>
          <p:nvPr>
            <p:ph type="ctrTitle"/>
          </p:nvPr>
        </p:nvSpPr>
        <p:spPr>
          <a:xfrm>
            <a:off x="1778000" y="1351723"/>
            <a:ext cx="20828000" cy="3185876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13400" dirty="0"/>
              <a:t>BIC Core Value #4</a:t>
            </a:r>
            <a:br>
              <a:rPr lang="en-US" dirty="0"/>
            </a:b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Following Jesus</a:t>
            </a:r>
            <a:endParaRPr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55" name="“a wringing of the hands; to cast (out); make confession; revere or worship; to hold out; to use; to give thanks”"/>
          <p:cNvSpPr txBox="1">
            <a:spLocks noGrp="1"/>
          </p:cNvSpPr>
          <p:nvPr>
            <p:ph type="subTitle" sz="half" idx="1"/>
          </p:nvPr>
        </p:nvSpPr>
        <p:spPr>
          <a:xfrm>
            <a:off x="715618" y="6241774"/>
            <a:ext cx="22740730" cy="5645295"/>
          </a:xfrm>
          <a:prstGeom prst="rect">
            <a:avLst/>
          </a:prstGeom>
        </p:spPr>
        <p:txBody>
          <a:bodyPr>
            <a:normAutofit/>
          </a:bodyPr>
          <a:lstStyle>
            <a:lvl1pPr marL="245363" algn="l" defTabSz="210311">
              <a:defRPr sz="9200" i="1"/>
            </a:lvl1pPr>
          </a:lstStyle>
          <a:p>
            <a:pPr algn="ctr"/>
            <a:r>
              <a:rPr lang="en-US" sz="10000" dirty="0"/>
              <a:t>We value wholehearted obedience to Christ Jesus through the empowering presence of the Holy Spirit. </a:t>
            </a:r>
            <a:endParaRPr lang="en-US" sz="10000" i="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Yadah"/>
          <p:cNvSpPr txBox="1">
            <a:spLocks noGrp="1"/>
          </p:cNvSpPr>
          <p:nvPr>
            <p:ph type="ctrTitle"/>
          </p:nvPr>
        </p:nvSpPr>
        <p:spPr>
          <a:xfrm>
            <a:off x="1778000" y="1351723"/>
            <a:ext cx="20828000" cy="3185876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sz="13400" dirty="0"/>
              <a:t>BIC Core Value #6</a:t>
            </a:r>
            <a:br>
              <a:rPr lang="en-US" dirty="0"/>
            </a:br>
            <a:r>
              <a:rPr lang="en-US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Witnessing to the World</a:t>
            </a:r>
            <a:endParaRPr dirty="0"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55" name="“a wringing of the hands; to cast (out); make confession; revere or worship; to hold out; to use; to give thanks”"/>
          <p:cNvSpPr txBox="1">
            <a:spLocks noGrp="1"/>
          </p:cNvSpPr>
          <p:nvPr>
            <p:ph type="subTitle" sz="half" idx="1"/>
          </p:nvPr>
        </p:nvSpPr>
        <p:spPr>
          <a:xfrm>
            <a:off x="715618" y="6241774"/>
            <a:ext cx="22740730" cy="5645295"/>
          </a:xfrm>
          <a:prstGeom prst="rect">
            <a:avLst/>
          </a:prstGeom>
        </p:spPr>
        <p:txBody>
          <a:bodyPr>
            <a:normAutofit/>
          </a:bodyPr>
          <a:lstStyle>
            <a:lvl1pPr marL="245363" algn="l" defTabSz="210311">
              <a:defRPr sz="9200" i="1"/>
            </a:lvl1pPr>
          </a:lstStyle>
          <a:p>
            <a:pPr algn="ctr"/>
            <a:r>
              <a:rPr lang="en-US" sz="10000" dirty="0"/>
              <a:t>We value an active and loving witness for Christ to all people.  </a:t>
            </a:r>
            <a:endParaRPr lang="en-US" sz="10000" i="0" dirty="0"/>
          </a:p>
        </p:txBody>
      </p:sp>
    </p:spTree>
    <p:extLst>
      <p:ext uri="{BB962C8B-B14F-4D97-AF65-F5344CB8AC3E}">
        <p14:creationId xmlns:p14="http://schemas.microsoft.com/office/powerpoint/2010/main" val="3447928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3573883"/>
            <a:ext cx="22806772" cy="4752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8</a:t>
            </a:r>
            <a:r>
              <a:rPr sz="8000" baseline="30000" dirty="0"/>
              <a:t> </a:t>
            </a:r>
            <a:r>
              <a:rPr lang="en-US" sz="9000" dirty="0"/>
              <a:t>This is to my Father’s glory, that you bear much fruit, showing yourselves to be my disciples.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8925289" y="11917175"/>
            <a:ext cx="456695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9626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111945"/>
            <a:ext cx="22806772" cy="767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3</a:t>
            </a:r>
            <a:r>
              <a:rPr sz="8000" baseline="30000" dirty="0"/>
              <a:t> </a:t>
            </a:r>
            <a:r>
              <a:rPr lang="en-US" sz="9000" dirty="0"/>
              <a:t>You are already clean because of the word I have spoken to you.</a:t>
            </a:r>
            <a:r>
              <a:rPr lang="en-US" sz="10000" dirty="0"/>
              <a:t> </a:t>
            </a:r>
            <a:r>
              <a:rPr lang="en-US" sz="8000" baseline="30000" dirty="0"/>
              <a:t>4</a:t>
            </a:r>
            <a:r>
              <a:rPr sz="8000" baseline="30000" dirty="0"/>
              <a:t> </a:t>
            </a:r>
            <a:r>
              <a:rPr lang="en-US" sz="9000" dirty="0"/>
              <a:t>Remain in me, as I also remain in you. No branch can bear fruit by itself; it must remain in the vine. Neither can you bear fruit unless you remain in me.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0634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726950"/>
            <a:ext cx="22806772" cy="1044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5</a:t>
            </a:r>
            <a:r>
              <a:rPr sz="8000" baseline="30000" dirty="0"/>
              <a:t> </a:t>
            </a:r>
            <a:r>
              <a:rPr lang="en-US" sz="9000" dirty="0"/>
              <a:t>I am the vine; you are the branches. If you remain in me and I in you, you will bear much fruit; apart from me you can do nothing.</a:t>
            </a:r>
            <a:r>
              <a:rPr lang="en-US" sz="10000" dirty="0"/>
              <a:t> </a:t>
            </a:r>
            <a:r>
              <a:rPr lang="en-US" sz="8000" baseline="30000" dirty="0"/>
              <a:t>6</a:t>
            </a:r>
            <a:r>
              <a:rPr sz="8000" baseline="30000" dirty="0"/>
              <a:t> </a:t>
            </a:r>
            <a:r>
              <a:rPr lang="en-US" sz="9000" dirty="0"/>
              <a:t>If you do not remain in me, you are like a branch that is thrown away and withers; such branches are picked up, thrown into the fire and burned.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4418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111945"/>
            <a:ext cx="22806772" cy="767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7</a:t>
            </a:r>
            <a:r>
              <a:rPr sz="8000" baseline="30000" dirty="0"/>
              <a:t> </a:t>
            </a:r>
            <a:r>
              <a:rPr lang="en-US" sz="9000" dirty="0"/>
              <a:t>If you remain in me and my words remain in you, ask whatever you wish, and it will be done for you.</a:t>
            </a:r>
            <a:r>
              <a:rPr lang="en-US" sz="10000" dirty="0"/>
              <a:t> </a:t>
            </a:r>
            <a:r>
              <a:rPr lang="en-US" sz="8000" baseline="30000" dirty="0"/>
              <a:t>8</a:t>
            </a:r>
            <a:r>
              <a:rPr sz="8000" baseline="30000" dirty="0"/>
              <a:t> </a:t>
            </a:r>
            <a:r>
              <a:rPr lang="en-US" sz="9000" dirty="0"/>
              <a:t>This is to my Father’s glory, that you bear much fruit, showing yourselves to be my disciples.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8458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726950"/>
            <a:ext cx="22806772" cy="1044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9</a:t>
            </a:r>
            <a:r>
              <a:rPr sz="8000" baseline="30000" dirty="0"/>
              <a:t> </a:t>
            </a:r>
            <a:r>
              <a:rPr lang="en-US" sz="9000" dirty="0"/>
              <a:t>As the Father has loved me, so have I loved you. Now remain in my love.</a:t>
            </a:r>
            <a:r>
              <a:rPr lang="en-US" sz="10000" dirty="0"/>
              <a:t> </a:t>
            </a:r>
            <a:r>
              <a:rPr lang="en-US" sz="8000" baseline="30000" dirty="0"/>
              <a:t>10</a:t>
            </a:r>
            <a:r>
              <a:rPr sz="8000" baseline="30000" dirty="0"/>
              <a:t> </a:t>
            </a:r>
            <a:r>
              <a:rPr lang="en-US" sz="9000" dirty="0"/>
              <a:t>If you keep my commands, you will remain in my love, just as I have kept my Father’s commands and remain in his love. </a:t>
            </a:r>
            <a:r>
              <a:rPr lang="en-US" sz="9600" baseline="30000" dirty="0"/>
              <a:t>11 </a:t>
            </a:r>
            <a:r>
              <a:rPr lang="en-US" sz="9000" dirty="0"/>
              <a:t>I have told you this so that my joy may be in you and that your joy may be complete. 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2485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111945"/>
            <a:ext cx="22806772" cy="767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12</a:t>
            </a:r>
            <a:r>
              <a:rPr sz="8000" baseline="30000" dirty="0"/>
              <a:t> </a:t>
            </a:r>
            <a:r>
              <a:rPr lang="en-US" sz="9000" dirty="0"/>
              <a:t>My command is this: Love each other as I have loved you.</a:t>
            </a:r>
            <a:r>
              <a:rPr lang="en-US" sz="10000" dirty="0"/>
              <a:t> </a:t>
            </a:r>
            <a:r>
              <a:rPr lang="en-US" sz="8000" baseline="30000" dirty="0"/>
              <a:t>13</a:t>
            </a:r>
            <a:r>
              <a:rPr sz="8000" baseline="30000" dirty="0"/>
              <a:t> </a:t>
            </a:r>
            <a:r>
              <a:rPr lang="en-US" sz="9000" dirty="0"/>
              <a:t>Greater love has no one than this: to lay down one’s life for one’s friends. </a:t>
            </a:r>
            <a:r>
              <a:rPr lang="en-US" sz="9600" baseline="30000" dirty="0"/>
              <a:t>14 </a:t>
            </a:r>
            <a:r>
              <a:rPr lang="en-US" sz="9000" dirty="0"/>
              <a:t>You are my friends if you do what I command.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of the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6781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2359192"/>
            <a:ext cx="22806772" cy="71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15</a:t>
            </a:r>
            <a:r>
              <a:rPr sz="8000" baseline="30000" dirty="0"/>
              <a:t> </a:t>
            </a:r>
            <a:r>
              <a:rPr lang="en-US" sz="9000" dirty="0"/>
              <a:t>I no longer call you servants, because a servant does not know his master’s business. Instead, I have called you friends, for everything that I learned from my Father I have made known to you.</a:t>
            </a:r>
            <a:r>
              <a:rPr lang="en-US" sz="10000" dirty="0"/>
              <a:t> </a:t>
            </a:r>
            <a:endParaRPr dirty="0"/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3678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-160420" y="11558823"/>
            <a:ext cx="24983601" cy="1"/>
          </a:xfrm>
          <a:prstGeom prst="line">
            <a:avLst/>
          </a:prstGeom>
          <a:ln w="215900">
            <a:solidFill>
              <a:srgbClr val="6C6C6C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1 It is good to praise the Lord…"/>
          <p:cNvSpPr txBox="1"/>
          <p:nvPr/>
        </p:nvSpPr>
        <p:spPr>
          <a:xfrm>
            <a:off x="927994" y="1419447"/>
            <a:ext cx="22806772" cy="906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0000" b="0"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8000" baseline="30000" dirty="0"/>
              <a:t>16</a:t>
            </a:r>
            <a:r>
              <a:rPr sz="8000" baseline="30000" dirty="0"/>
              <a:t> </a:t>
            </a:r>
            <a:r>
              <a:rPr lang="en-US" sz="9000" dirty="0"/>
              <a:t>You did not choose me, but I chose you and appointed you so that you might go and bear fruit—fruit that will last—and so that whatever you ask in my name the Father will give you.</a:t>
            </a:r>
            <a:r>
              <a:rPr lang="en-US" sz="10000" dirty="0"/>
              <a:t> </a:t>
            </a:r>
            <a:r>
              <a:rPr lang="en-US" sz="8000" baseline="30000" dirty="0"/>
              <a:t>17</a:t>
            </a:r>
            <a:r>
              <a:rPr sz="8000" baseline="30000" dirty="0"/>
              <a:t> </a:t>
            </a:r>
            <a:r>
              <a:rPr lang="en-US" sz="9000" dirty="0"/>
              <a:t>This is my command: Love each other.</a:t>
            </a:r>
            <a:endParaRPr sz="1600" dirty="0"/>
          </a:p>
          <a:p>
            <a:pPr marL="457200" algn="l" defTabSz="457200">
              <a:lnSpc>
                <a:spcPts val="4600"/>
              </a:lnSpc>
              <a:defRPr sz="1733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to the music of the ten-stringed lyre and the melody </a:t>
            </a:r>
            <a:r>
              <a:rPr dirty="0" err="1"/>
              <a:t>ofthe</a:t>
            </a:r>
            <a:r>
              <a:rPr dirty="0"/>
              <a:t> harp.,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,</a:t>
            </a:r>
            <a:r>
              <a:rPr dirty="0"/>
              <a:t>.”</a:t>
            </a:r>
          </a:p>
        </p:txBody>
      </p:sp>
      <p:sp>
        <p:nvSpPr>
          <p:cNvPr id="141" name="Psalm 92:1-3"/>
          <p:cNvSpPr txBox="1"/>
          <p:nvPr/>
        </p:nvSpPr>
        <p:spPr>
          <a:xfrm>
            <a:off x="17836850" y="11917175"/>
            <a:ext cx="565539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80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lang="en-US" dirty="0"/>
              <a:t>John 15:1-17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6342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902</Words>
  <Application>Microsoft Macintosh PowerPoint</Application>
  <PresentationFormat>Custom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Helvetica Neue</vt:lpstr>
      <vt:lpstr>Helvetica Neue Light</vt:lpstr>
      <vt:lpstr>Helvetica Neue Medium</vt:lpstr>
      <vt:lpstr>Helvetica Neue Thin</vt:lpstr>
      <vt:lpstr>Times Roman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 Core Value #4 Following Jesus</vt:lpstr>
      <vt:lpstr>BIC Core Value #6 Witnessing to the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Grantham Church - Office</cp:lastModifiedBy>
  <cp:revision>5</cp:revision>
  <cp:lastPrinted>2022-10-04T16:38:17Z</cp:lastPrinted>
  <dcterms:modified xsi:type="dcterms:W3CDTF">2024-08-05T14:34:04Z</dcterms:modified>
</cp:coreProperties>
</file>