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59" r:id="rId3"/>
    <p:sldId id="457" r:id="rId4"/>
    <p:sldId id="258" r:id="rId5"/>
    <p:sldId id="285" r:id="rId6"/>
    <p:sldId id="450" r:id="rId7"/>
    <p:sldId id="261" r:id="rId8"/>
    <p:sldId id="265" r:id="rId9"/>
    <p:sldId id="257" r:id="rId10"/>
    <p:sldId id="282" r:id="rId11"/>
    <p:sldId id="312" r:id="rId12"/>
    <p:sldId id="365" r:id="rId13"/>
    <p:sldId id="376" r:id="rId14"/>
    <p:sldId id="456" r:id="rId15"/>
    <p:sldId id="301" r:id="rId16"/>
    <p:sldId id="438" r:id="rId17"/>
    <p:sldId id="270" r:id="rId18"/>
    <p:sldId id="432" r:id="rId19"/>
    <p:sldId id="4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92"/>
  </p:normalViewPr>
  <p:slideViewPr>
    <p:cSldViewPr snapToGrid="0">
      <p:cViewPr varScale="1">
        <p:scale>
          <a:sx n="106" d="100"/>
          <a:sy n="106"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F174-AEF3-4094-B6F9-DFE2BAA2AC2A}"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35A11388-D9C0-4919-93FB-7317EAD7E5EB}">
      <dgm:prSet/>
      <dgm:spPr/>
      <dgm:t>
        <a:bodyPr/>
        <a:lstStyle/>
        <a:p>
          <a:r>
            <a:rPr lang="en-US"/>
            <a:t>“75 percent of people in American local jails are there because they cannot pay bail.” Robin Steinberg</a:t>
          </a:r>
        </a:p>
      </dgm:t>
    </dgm:pt>
    <dgm:pt modelId="{7FA80825-8A6C-448F-AEA0-F2B23D9216CC}" type="parTrans" cxnId="{6748F29D-FC97-42D2-8549-DE8B677A1345}">
      <dgm:prSet/>
      <dgm:spPr/>
      <dgm:t>
        <a:bodyPr/>
        <a:lstStyle/>
        <a:p>
          <a:endParaRPr lang="en-US"/>
        </a:p>
      </dgm:t>
    </dgm:pt>
    <dgm:pt modelId="{78368AA9-5F43-4921-886E-9684C3190FC3}" type="sibTrans" cxnId="{6748F29D-FC97-42D2-8549-DE8B677A1345}">
      <dgm:prSet/>
      <dgm:spPr/>
      <dgm:t>
        <a:bodyPr/>
        <a:lstStyle/>
        <a:p>
          <a:endParaRPr lang="en-US"/>
        </a:p>
      </dgm:t>
    </dgm:pt>
    <dgm:pt modelId="{93967E9D-E8DE-4485-BA6D-0D6C30E1B3FC}">
      <dgm:prSet/>
      <dgm:spPr/>
      <dgm:t>
        <a:bodyPr/>
        <a:lstStyle/>
        <a:p>
          <a:r>
            <a:rPr lang="en-US"/>
            <a:t>We spend 14 billion $ annually holding people in jail cells who haven’t been convicted of a crime. </a:t>
          </a:r>
          <a:r>
            <a:rPr lang="en-US" i="1" u="sng"/>
            <a:t>That’s 40 million $ a day!</a:t>
          </a:r>
          <a:endParaRPr lang="en-US"/>
        </a:p>
      </dgm:t>
    </dgm:pt>
    <dgm:pt modelId="{D4B51F37-8ED1-4322-A267-5E032797053B}" type="parTrans" cxnId="{D0D0333E-CC0E-4EF0-9ED4-F5C77EA2B8B5}">
      <dgm:prSet/>
      <dgm:spPr/>
      <dgm:t>
        <a:bodyPr/>
        <a:lstStyle/>
        <a:p>
          <a:endParaRPr lang="en-US"/>
        </a:p>
      </dgm:t>
    </dgm:pt>
    <dgm:pt modelId="{1CD9553A-CB5D-4B41-B7CF-AF12CCABDE89}" type="sibTrans" cxnId="{D0D0333E-CC0E-4EF0-9ED4-F5C77EA2B8B5}">
      <dgm:prSet/>
      <dgm:spPr/>
      <dgm:t>
        <a:bodyPr/>
        <a:lstStyle/>
        <a:p>
          <a:endParaRPr lang="en-US"/>
        </a:p>
      </dgm:t>
    </dgm:pt>
    <dgm:pt modelId="{463785FE-DCEC-44B5-8B9D-FD37D1041882}">
      <dgm:prSet/>
      <dgm:spPr/>
      <dgm:t>
        <a:bodyPr/>
        <a:lstStyle/>
        <a:p>
          <a:r>
            <a:rPr lang="en-US" dirty="0"/>
            <a:t>A 2017 report, by Philadelphia City Controller Alan Butkovitz, found that “the city could save more than $75 million a year by eliminating the cash bail system.”</a:t>
          </a:r>
        </a:p>
      </dgm:t>
    </dgm:pt>
    <dgm:pt modelId="{2110861B-69A3-4AF7-80E2-628D16EBD23A}" type="parTrans" cxnId="{76CF1AA1-2888-4837-B70E-2D516C418541}">
      <dgm:prSet/>
      <dgm:spPr/>
      <dgm:t>
        <a:bodyPr/>
        <a:lstStyle/>
        <a:p>
          <a:endParaRPr lang="en-US"/>
        </a:p>
      </dgm:t>
    </dgm:pt>
    <dgm:pt modelId="{C1C8E26E-81AC-4208-8D33-E3B9300438D7}" type="sibTrans" cxnId="{76CF1AA1-2888-4837-B70E-2D516C418541}">
      <dgm:prSet/>
      <dgm:spPr/>
      <dgm:t>
        <a:bodyPr/>
        <a:lstStyle/>
        <a:p>
          <a:endParaRPr lang="en-US"/>
        </a:p>
      </dgm:t>
    </dgm:pt>
    <dgm:pt modelId="{FF75BEAE-B8EB-451E-B2DA-B224DF397F51}">
      <dgm:prSet/>
      <dgm:spPr/>
      <dgm:t>
        <a:bodyPr/>
        <a:lstStyle/>
        <a:p>
          <a:r>
            <a:rPr lang="en-US"/>
            <a:t>Research has shown that 99% of jail growth, in America over the last 20 years, has been the result of pretrial incarceration.  </a:t>
          </a:r>
        </a:p>
      </dgm:t>
    </dgm:pt>
    <dgm:pt modelId="{1893F2EB-9E24-4EDA-A083-A8408DC8FB85}" type="parTrans" cxnId="{9C2EFFDF-4522-4511-9872-E2826F2940E5}">
      <dgm:prSet/>
      <dgm:spPr/>
      <dgm:t>
        <a:bodyPr/>
        <a:lstStyle/>
        <a:p>
          <a:endParaRPr lang="en-US"/>
        </a:p>
      </dgm:t>
    </dgm:pt>
    <dgm:pt modelId="{E5C6E21C-A232-4B22-AAF4-13A72A56B679}" type="sibTrans" cxnId="{9C2EFFDF-4522-4511-9872-E2826F2940E5}">
      <dgm:prSet/>
      <dgm:spPr/>
      <dgm:t>
        <a:bodyPr/>
        <a:lstStyle/>
        <a:p>
          <a:endParaRPr lang="en-US"/>
        </a:p>
      </dgm:t>
    </dgm:pt>
    <dgm:pt modelId="{E53711EE-E3CC-43D9-8873-AC1A7DAB4335}" type="pres">
      <dgm:prSet presAssocID="{9863F174-AEF3-4094-B6F9-DFE2BAA2AC2A}" presName="matrix" presStyleCnt="0">
        <dgm:presLayoutVars>
          <dgm:chMax val="1"/>
          <dgm:dir/>
          <dgm:resizeHandles val="exact"/>
        </dgm:presLayoutVars>
      </dgm:prSet>
      <dgm:spPr/>
    </dgm:pt>
    <dgm:pt modelId="{B90BF047-6DA0-459B-B782-8E6AE4DDE824}" type="pres">
      <dgm:prSet presAssocID="{9863F174-AEF3-4094-B6F9-DFE2BAA2AC2A}" presName="diamond" presStyleLbl="bgShp" presStyleIdx="0" presStyleCnt="1"/>
      <dgm:spPr/>
    </dgm:pt>
    <dgm:pt modelId="{2274DB8E-0AFB-4FA5-8048-72E7F7E6AC52}" type="pres">
      <dgm:prSet presAssocID="{9863F174-AEF3-4094-B6F9-DFE2BAA2AC2A}" presName="quad1" presStyleLbl="node1" presStyleIdx="0" presStyleCnt="4">
        <dgm:presLayoutVars>
          <dgm:chMax val="0"/>
          <dgm:chPref val="0"/>
          <dgm:bulletEnabled val="1"/>
        </dgm:presLayoutVars>
      </dgm:prSet>
      <dgm:spPr/>
    </dgm:pt>
    <dgm:pt modelId="{006A234A-62AD-4EA9-BED0-E312B2FF7867}" type="pres">
      <dgm:prSet presAssocID="{9863F174-AEF3-4094-B6F9-DFE2BAA2AC2A}" presName="quad2" presStyleLbl="node1" presStyleIdx="1" presStyleCnt="4">
        <dgm:presLayoutVars>
          <dgm:chMax val="0"/>
          <dgm:chPref val="0"/>
          <dgm:bulletEnabled val="1"/>
        </dgm:presLayoutVars>
      </dgm:prSet>
      <dgm:spPr/>
    </dgm:pt>
    <dgm:pt modelId="{EC9CC835-D053-425E-A69D-3690FFD07663}" type="pres">
      <dgm:prSet presAssocID="{9863F174-AEF3-4094-B6F9-DFE2BAA2AC2A}" presName="quad3" presStyleLbl="node1" presStyleIdx="2" presStyleCnt="4">
        <dgm:presLayoutVars>
          <dgm:chMax val="0"/>
          <dgm:chPref val="0"/>
          <dgm:bulletEnabled val="1"/>
        </dgm:presLayoutVars>
      </dgm:prSet>
      <dgm:spPr/>
    </dgm:pt>
    <dgm:pt modelId="{211B491E-6129-4F25-B042-22090A5591BE}" type="pres">
      <dgm:prSet presAssocID="{9863F174-AEF3-4094-B6F9-DFE2BAA2AC2A}" presName="quad4" presStyleLbl="node1" presStyleIdx="3" presStyleCnt="4">
        <dgm:presLayoutVars>
          <dgm:chMax val="0"/>
          <dgm:chPref val="0"/>
          <dgm:bulletEnabled val="1"/>
        </dgm:presLayoutVars>
      </dgm:prSet>
      <dgm:spPr/>
    </dgm:pt>
  </dgm:ptLst>
  <dgm:cxnLst>
    <dgm:cxn modelId="{736E8A33-E7C5-453D-AE93-8F3F592BEA96}" type="presOf" srcId="{9863F174-AEF3-4094-B6F9-DFE2BAA2AC2A}" destId="{E53711EE-E3CC-43D9-8873-AC1A7DAB4335}" srcOrd="0" destOrd="0" presId="urn:microsoft.com/office/officeart/2005/8/layout/matrix3"/>
    <dgm:cxn modelId="{CA566334-7A92-43CE-B5E7-DEE4627DC4AB}" type="presOf" srcId="{FF75BEAE-B8EB-451E-B2DA-B224DF397F51}" destId="{211B491E-6129-4F25-B042-22090A5591BE}" srcOrd="0" destOrd="0" presId="urn:microsoft.com/office/officeart/2005/8/layout/matrix3"/>
    <dgm:cxn modelId="{D0D0333E-CC0E-4EF0-9ED4-F5C77EA2B8B5}" srcId="{9863F174-AEF3-4094-B6F9-DFE2BAA2AC2A}" destId="{93967E9D-E8DE-4485-BA6D-0D6C30E1B3FC}" srcOrd="1" destOrd="0" parTransId="{D4B51F37-8ED1-4322-A267-5E032797053B}" sibTransId="{1CD9553A-CB5D-4B41-B7CF-AF12CCABDE89}"/>
    <dgm:cxn modelId="{A3FF3E62-16CE-4A57-8625-66DCC1F05E1C}" type="presOf" srcId="{463785FE-DCEC-44B5-8B9D-FD37D1041882}" destId="{EC9CC835-D053-425E-A69D-3690FFD07663}" srcOrd="0" destOrd="0" presId="urn:microsoft.com/office/officeart/2005/8/layout/matrix3"/>
    <dgm:cxn modelId="{6748F29D-FC97-42D2-8549-DE8B677A1345}" srcId="{9863F174-AEF3-4094-B6F9-DFE2BAA2AC2A}" destId="{35A11388-D9C0-4919-93FB-7317EAD7E5EB}" srcOrd="0" destOrd="0" parTransId="{7FA80825-8A6C-448F-AEA0-F2B23D9216CC}" sibTransId="{78368AA9-5F43-4921-886E-9684C3190FC3}"/>
    <dgm:cxn modelId="{76CF1AA1-2888-4837-B70E-2D516C418541}" srcId="{9863F174-AEF3-4094-B6F9-DFE2BAA2AC2A}" destId="{463785FE-DCEC-44B5-8B9D-FD37D1041882}" srcOrd="2" destOrd="0" parTransId="{2110861B-69A3-4AF7-80E2-628D16EBD23A}" sibTransId="{C1C8E26E-81AC-4208-8D33-E3B9300438D7}"/>
    <dgm:cxn modelId="{D15D61D6-43F9-4B71-9C45-4FA5611275A0}" type="presOf" srcId="{93967E9D-E8DE-4485-BA6D-0D6C30E1B3FC}" destId="{006A234A-62AD-4EA9-BED0-E312B2FF7867}" srcOrd="0" destOrd="0" presId="urn:microsoft.com/office/officeart/2005/8/layout/matrix3"/>
    <dgm:cxn modelId="{9C2EFFDF-4522-4511-9872-E2826F2940E5}" srcId="{9863F174-AEF3-4094-B6F9-DFE2BAA2AC2A}" destId="{FF75BEAE-B8EB-451E-B2DA-B224DF397F51}" srcOrd="3" destOrd="0" parTransId="{1893F2EB-9E24-4EDA-A083-A8408DC8FB85}" sibTransId="{E5C6E21C-A232-4B22-AAF4-13A72A56B679}"/>
    <dgm:cxn modelId="{B7DD26F8-F82C-477E-BF9A-4E10788A993F}" type="presOf" srcId="{35A11388-D9C0-4919-93FB-7317EAD7E5EB}" destId="{2274DB8E-0AFB-4FA5-8048-72E7F7E6AC52}" srcOrd="0" destOrd="0" presId="urn:microsoft.com/office/officeart/2005/8/layout/matrix3"/>
    <dgm:cxn modelId="{69FD27A9-1261-49FA-8A00-F486A23FD063}" type="presParOf" srcId="{E53711EE-E3CC-43D9-8873-AC1A7DAB4335}" destId="{B90BF047-6DA0-459B-B782-8E6AE4DDE824}" srcOrd="0" destOrd="0" presId="urn:microsoft.com/office/officeart/2005/8/layout/matrix3"/>
    <dgm:cxn modelId="{792B35B9-F376-436B-811E-1644A5141370}" type="presParOf" srcId="{E53711EE-E3CC-43D9-8873-AC1A7DAB4335}" destId="{2274DB8E-0AFB-4FA5-8048-72E7F7E6AC52}" srcOrd="1" destOrd="0" presId="urn:microsoft.com/office/officeart/2005/8/layout/matrix3"/>
    <dgm:cxn modelId="{5BD360F0-CCEB-452D-A819-349FF63827E7}" type="presParOf" srcId="{E53711EE-E3CC-43D9-8873-AC1A7DAB4335}" destId="{006A234A-62AD-4EA9-BED0-E312B2FF7867}" srcOrd="2" destOrd="0" presId="urn:microsoft.com/office/officeart/2005/8/layout/matrix3"/>
    <dgm:cxn modelId="{4B5E4633-EADE-4919-84B1-54C7B4F75E26}" type="presParOf" srcId="{E53711EE-E3CC-43D9-8873-AC1A7DAB4335}" destId="{EC9CC835-D053-425E-A69D-3690FFD07663}" srcOrd="3" destOrd="0" presId="urn:microsoft.com/office/officeart/2005/8/layout/matrix3"/>
    <dgm:cxn modelId="{18BA4BFC-D805-442D-A3AC-E4EE194D0241}" type="presParOf" srcId="{E53711EE-E3CC-43D9-8873-AC1A7DAB4335}" destId="{211B491E-6129-4F25-B042-22090A5591B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9C3FC-C96C-44CE-8385-EAC808CFE10A}" type="doc">
      <dgm:prSet loTypeId="urn:microsoft.com/office/officeart/2005/8/layout/matrix2" loCatId="matrix" qsTypeId="urn:microsoft.com/office/officeart/2005/8/quickstyle/simple4" qsCatId="simple" csTypeId="urn:microsoft.com/office/officeart/2005/8/colors/colorful1" csCatId="colorful"/>
      <dgm:spPr/>
      <dgm:t>
        <a:bodyPr/>
        <a:lstStyle/>
        <a:p>
          <a:endParaRPr lang="en-US"/>
        </a:p>
      </dgm:t>
    </dgm:pt>
    <dgm:pt modelId="{1A7968FA-AF3C-473C-A9AB-818A8D7FCF0D}">
      <dgm:prSet/>
      <dgm:spPr/>
      <dgm:t>
        <a:bodyPr/>
        <a:lstStyle/>
        <a:p>
          <a:r>
            <a:rPr lang="en-US"/>
            <a:t>1. Prevention</a:t>
          </a:r>
        </a:p>
      </dgm:t>
    </dgm:pt>
    <dgm:pt modelId="{450A40EF-1382-4A4C-9EB3-4F838F963B01}" type="parTrans" cxnId="{EA5401FC-3EBB-4837-880C-EB1407B4E68C}">
      <dgm:prSet/>
      <dgm:spPr/>
      <dgm:t>
        <a:bodyPr/>
        <a:lstStyle/>
        <a:p>
          <a:endParaRPr lang="en-US"/>
        </a:p>
      </dgm:t>
    </dgm:pt>
    <dgm:pt modelId="{079A7D52-E576-4C6A-BC95-9948C151D58F}" type="sibTrans" cxnId="{EA5401FC-3EBB-4837-880C-EB1407B4E68C}">
      <dgm:prSet/>
      <dgm:spPr/>
      <dgm:t>
        <a:bodyPr/>
        <a:lstStyle/>
        <a:p>
          <a:endParaRPr lang="en-US"/>
        </a:p>
      </dgm:t>
    </dgm:pt>
    <dgm:pt modelId="{A9BBBCCF-0020-4C3C-95F1-716EE6266F7F}">
      <dgm:prSet/>
      <dgm:spPr/>
      <dgm:t>
        <a:bodyPr/>
        <a:lstStyle/>
        <a:p>
          <a:r>
            <a:rPr lang="en-US"/>
            <a:t>2. Ministry to the incarcerated </a:t>
          </a:r>
        </a:p>
      </dgm:t>
    </dgm:pt>
    <dgm:pt modelId="{E3E090BD-DB3D-4BF5-9E38-96D21547045F}" type="parTrans" cxnId="{5A4A8EA6-103A-4E06-B794-C44B9F7DB0B6}">
      <dgm:prSet/>
      <dgm:spPr/>
      <dgm:t>
        <a:bodyPr/>
        <a:lstStyle/>
        <a:p>
          <a:endParaRPr lang="en-US"/>
        </a:p>
      </dgm:t>
    </dgm:pt>
    <dgm:pt modelId="{8ED930F7-1F37-4E89-BF70-7552E5A69568}" type="sibTrans" cxnId="{5A4A8EA6-103A-4E06-B794-C44B9F7DB0B6}">
      <dgm:prSet/>
      <dgm:spPr/>
      <dgm:t>
        <a:bodyPr/>
        <a:lstStyle/>
        <a:p>
          <a:endParaRPr lang="en-US"/>
        </a:p>
      </dgm:t>
    </dgm:pt>
    <dgm:pt modelId="{CA21B6D1-A619-42D0-A954-53976F96C76C}">
      <dgm:prSet/>
      <dgm:spPr/>
      <dgm:t>
        <a:bodyPr/>
        <a:lstStyle/>
        <a:p>
          <a:r>
            <a:rPr lang="en-US"/>
            <a:t>3. Walking alongside of families with incarcerated loved ones</a:t>
          </a:r>
        </a:p>
      </dgm:t>
    </dgm:pt>
    <dgm:pt modelId="{5D82C20E-BEA3-45EB-B09E-199C5D741821}" type="parTrans" cxnId="{7699DBCD-38F0-4DD1-8B7A-0056B22FCC99}">
      <dgm:prSet/>
      <dgm:spPr/>
      <dgm:t>
        <a:bodyPr/>
        <a:lstStyle/>
        <a:p>
          <a:endParaRPr lang="en-US"/>
        </a:p>
      </dgm:t>
    </dgm:pt>
    <dgm:pt modelId="{A7855AFD-A2F6-40D9-AFB4-DB232BB18D8E}" type="sibTrans" cxnId="{7699DBCD-38F0-4DD1-8B7A-0056B22FCC99}">
      <dgm:prSet/>
      <dgm:spPr/>
      <dgm:t>
        <a:bodyPr/>
        <a:lstStyle/>
        <a:p>
          <a:endParaRPr lang="en-US"/>
        </a:p>
      </dgm:t>
    </dgm:pt>
    <dgm:pt modelId="{C67F0D0C-7E79-4169-9803-E2EF71A61B6F}">
      <dgm:prSet/>
      <dgm:spPr/>
      <dgm:t>
        <a:bodyPr/>
        <a:lstStyle/>
        <a:p>
          <a:r>
            <a:rPr lang="en-US"/>
            <a:t>4. Reentry</a:t>
          </a:r>
        </a:p>
      </dgm:t>
    </dgm:pt>
    <dgm:pt modelId="{D7F7CB7D-B421-4062-80DF-C79F7C3EEB29}" type="parTrans" cxnId="{0B5ED6DA-D606-467E-AB9E-94D2914EFD5A}">
      <dgm:prSet/>
      <dgm:spPr/>
      <dgm:t>
        <a:bodyPr/>
        <a:lstStyle/>
        <a:p>
          <a:endParaRPr lang="en-US"/>
        </a:p>
      </dgm:t>
    </dgm:pt>
    <dgm:pt modelId="{E159FDF1-FF47-42FB-9130-536916167852}" type="sibTrans" cxnId="{0B5ED6DA-D606-467E-AB9E-94D2914EFD5A}">
      <dgm:prSet/>
      <dgm:spPr/>
      <dgm:t>
        <a:bodyPr/>
        <a:lstStyle/>
        <a:p>
          <a:endParaRPr lang="en-US"/>
        </a:p>
      </dgm:t>
    </dgm:pt>
    <dgm:pt modelId="{E02B0356-D967-41BF-B39C-CA7A8BE9CE87}" type="pres">
      <dgm:prSet presAssocID="{2B49C3FC-C96C-44CE-8385-EAC808CFE10A}" presName="matrix" presStyleCnt="0">
        <dgm:presLayoutVars>
          <dgm:chMax val="1"/>
          <dgm:dir/>
          <dgm:resizeHandles val="exact"/>
        </dgm:presLayoutVars>
      </dgm:prSet>
      <dgm:spPr/>
    </dgm:pt>
    <dgm:pt modelId="{3E52AF69-C788-4EF6-8D6D-7143FCF41B19}" type="pres">
      <dgm:prSet presAssocID="{2B49C3FC-C96C-44CE-8385-EAC808CFE10A}" presName="axisShape" presStyleLbl="bgShp" presStyleIdx="0" presStyleCnt="1"/>
      <dgm:spPr/>
    </dgm:pt>
    <dgm:pt modelId="{7C2C891B-50D1-4E89-BF94-68DC6C89F390}" type="pres">
      <dgm:prSet presAssocID="{2B49C3FC-C96C-44CE-8385-EAC808CFE10A}" presName="rect1" presStyleLbl="node1" presStyleIdx="0" presStyleCnt="4">
        <dgm:presLayoutVars>
          <dgm:chMax val="0"/>
          <dgm:chPref val="0"/>
          <dgm:bulletEnabled val="1"/>
        </dgm:presLayoutVars>
      </dgm:prSet>
      <dgm:spPr/>
    </dgm:pt>
    <dgm:pt modelId="{E54C146E-F5ED-408F-9ABB-A80E84F48CEE}" type="pres">
      <dgm:prSet presAssocID="{2B49C3FC-C96C-44CE-8385-EAC808CFE10A}" presName="rect2" presStyleLbl="node1" presStyleIdx="1" presStyleCnt="4">
        <dgm:presLayoutVars>
          <dgm:chMax val="0"/>
          <dgm:chPref val="0"/>
          <dgm:bulletEnabled val="1"/>
        </dgm:presLayoutVars>
      </dgm:prSet>
      <dgm:spPr/>
    </dgm:pt>
    <dgm:pt modelId="{A90DB3CB-ED5F-4087-B98D-5DBC61FE3530}" type="pres">
      <dgm:prSet presAssocID="{2B49C3FC-C96C-44CE-8385-EAC808CFE10A}" presName="rect3" presStyleLbl="node1" presStyleIdx="2" presStyleCnt="4">
        <dgm:presLayoutVars>
          <dgm:chMax val="0"/>
          <dgm:chPref val="0"/>
          <dgm:bulletEnabled val="1"/>
        </dgm:presLayoutVars>
      </dgm:prSet>
      <dgm:spPr/>
    </dgm:pt>
    <dgm:pt modelId="{6ADCAD7F-F627-47C7-B215-70EB590E7A52}" type="pres">
      <dgm:prSet presAssocID="{2B49C3FC-C96C-44CE-8385-EAC808CFE10A}" presName="rect4" presStyleLbl="node1" presStyleIdx="3" presStyleCnt="4">
        <dgm:presLayoutVars>
          <dgm:chMax val="0"/>
          <dgm:chPref val="0"/>
          <dgm:bulletEnabled val="1"/>
        </dgm:presLayoutVars>
      </dgm:prSet>
      <dgm:spPr/>
    </dgm:pt>
  </dgm:ptLst>
  <dgm:cxnLst>
    <dgm:cxn modelId="{4DC24C11-772C-488E-A917-E55369890871}" type="presOf" srcId="{C67F0D0C-7E79-4169-9803-E2EF71A61B6F}" destId="{6ADCAD7F-F627-47C7-B215-70EB590E7A52}" srcOrd="0" destOrd="0" presId="urn:microsoft.com/office/officeart/2005/8/layout/matrix2"/>
    <dgm:cxn modelId="{4D7E5917-4B0D-4A17-BC3F-E2E70CC66AAD}" type="presOf" srcId="{1A7968FA-AF3C-473C-A9AB-818A8D7FCF0D}" destId="{7C2C891B-50D1-4E89-BF94-68DC6C89F390}" srcOrd="0" destOrd="0" presId="urn:microsoft.com/office/officeart/2005/8/layout/matrix2"/>
    <dgm:cxn modelId="{5A4A8EA6-103A-4E06-B794-C44B9F7DB0B6}" srcId="{2B49C3FC-C96C-44CE-8385-EAC808CFE10A}" destId="{A9BBBCCF-0020-4C3C-95F1-716EE6266F7F}" srcOrd="1" destOrd="0" parTransId="{E3E090BD-DB3D-4BF5-9E38-96D21547045F}" sibTransId="{8ED930F7-1F37-4E89-BF70-7552E5A69568}"/>
    <dgm:cxn modelId="{BC128DB6-9DAB-4831-A36B-067A061972EC}" type="presOf" srcId="{A9BBBCCF-0020-4C3C-95F1-716EE6266F7F}" destId="{E54C146E-F5ED-408F-9ABB-A80E84F48CEE}" srcOrd="0" destOrd="0" presId="urn:microsoft.com/office/officeart/2005/8/layout/matrix2"/>
    <dgm:cxn modelId="{7699DBCD-38F0-4DD1-8B7A-0056B22FCC99}" srcId="{2B49C3FC-C96C-44CE-8385-EAC808CFE10A}" destId="{CA21B6D1-A619-42D0-A954-53976F96C76C}" srcOrd="2" destOrd="0" parTransId="{5D82C20E-BEA3-45EB-B09E-199C5D741821}" sibTransId="{A7855AFD-A2F6-40D9-AFB4-DB232BB18D8E}"/>
    <dgm:cxn modelId="{FE1465D2-2FA5-4096-A2EB-4B0F487DF834}" type="presOf" srcId="{2B49C3FC-C96C-44CE-8385-EAC808CFE10A}" destId="{E02B0356-D967-41BF-B39C-CA7A8BE9CE87}" srcOrd="0" destOrd="0" presId="urn:microsoft.com/office/officeart/2005/8/layout/matrix2"/>
    <dgm:cxn modelId="{22881ADA-5AB5-455E-BE43-6EB0D3E6209E}" type="presOf" srcId="{CA21B6D1-A619-42D0-A954-53976F96C76C}" destId="{A90DB3CB-ED5F-4087-B98D-5DBC61FE3530}" srcOrd="0" destOrd="0" presId="urn:microsoft.com/office/officeart/2005/8/layout/matrix2"/>
    <dgm:cxn modelId="{0B5ED6DA-D606-467E-AB9E-94D2914EFD5A}" srcId="{2B49C3FC-C96C-44CE-8385-EAC808CFE10A}" destId="{C67F0D0C-7E79-4169-9803-E2EF71A61B6F}" srcOrd="3" destOrd="0" parTransId="{D7F7CB7D-B421-4062-80DF-C79F7C3EEB29}" sibTransId="{E159FDF1-FF47-42FB-9130-536916167852}"/>
    <dgm:cxn modelId="{EA5401FC-3EBB-4837-880C-EB1407B4E68C}" srcId="{2B49C3FC-C96C-44CE-8385-EAC808CFE10A}" destId="{1A7968FA-AF3C-473C-A9AB-818A8D7FCF0D}" srcOrd="0" destOrd="0" parTransId="{450A40EF-1382-4A4C-9EB3-4F838F963B01}" sibTransId="{079A7D52-E576-4C6A-BC95-9948C151D58F}"/>
    <dgm:cxn modelId="{1819B6CC-DEE8-41C5-B090-23475486AEB5}" type="presParOf" srcId="{E02B0356-D967-41BF-B39C-CA7A8BE9CE87}" destId="{3E52AF69-C788-4EF6-8D6D-7143FCF41B19}" srcOrd="0" destOrd="0" presId="urn:microsoft.com/office/officeart/2005/8/layout/matrix2"/>
    <dgm:cxn modelId="{7A7E0294-7854-4264-BEAC-153B441C9635}" type="presParOf" srcId="{E02B0356-D967-41BF-B39C-CA7A8BE9CE87}" destId="{7C2C891B-50D1-4E89-BF94-68DC6C89F390}" srcOrd="1" destOrd="0" presId="urn:microsoft.com/office/officeart/2005/8/layout/matrix2"/>
    <dgm:cxn modelId="{3420E7C1-25EE-4C55-B22E-A5443171A919}" type="presParOf" srcId="{E02B0356-D967-41BF-B39C-CA7A8BE9CE87}" destId="{E54C146E-F5ED-408F-9ABB-A80E84F48CEE}" srcOrd="2" destOrd="0" presId="urn:microsoft.com/office/officeart/2005/8/layout/matrix2"/>
    <dgm:cxn modelId="{907D01C5-B6D0-4A00-BE54-C57971BA0579}" type="presParOf" srcId="{E02B0356-D967-41BF-B39C-CA7A8BE9CE87}" destId="{A90DB3CB-ED5F-4087-B98D-5DBC61FE3530}" srcOrd="3" destOrd="0" presId="urn:microsoft.com/office/officeart/2005/8/layout/matrix2"/>
    <dgm:cxn modelId="{DE74FEAE-3931-4476-938F-0BD51A4E5399}" type="presParOf" srcId="{E02B0356-D967-41BF-B39C-CA7A8BE9CE87}" destId="{6ADCAD7F-F627-47C7-B215-70EB590E7A5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F047-6DA0-459B-B782-8E6AE4DDE824}">
      <dsp:nvSpPr>
        <dsp:cNvPr id="0" name=""/>
        <dsp:cNvSpPr/>
      </dsp:nvSpPr>
      <dsp:spPr>
        <a:xfrm>
          <a:off x="348996" y="0"/>
          <a:ext cx="6858000" cy="685800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4DB8E-0AFB-4FA5-8048-72E7F7E6AC52}">
      <dsp:nvSpPr>
        <dsp:cNvPr id="0" name=""/>
        <dsp:cNvSpPr/>
      </dsp:nvSpPr>
      <dsp:spPr>
        <a:xfrm>
          <a:off x="1000505" y="651509"/>
          <a:ext cx="2674620" cy="2674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“75 percent of people in American local jails are there because they cannot pay bail.” Robin Steinberg</a:t>
          </a:r>
        </a:p>
      </dsp:txBody>
      <dsp:txXfrm>
        <a:off x="1131069" y="782073"/>
        <a:ext cx="2413492" cy="2413492"/>
      </dsp:txXfrm>
    </dsp:sp>
    <dsp:sp modelId="{006A234A-62AD-4EA9-BED0-E312B2FF7867}">
      <dsp:nvSpPr>
        <dsp:cNvPr id="0" name=""/>
        <dsp:cNvSpPr/>
      </dsp:nvSpPr>
      <dsp:spPr>
        <a:xfrm>
          <a:off x="3880866" y="651509"/>
          <a:ext cx="2674620" cy="2674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spend 14 billion $ annually holding people in jail cells who haven’t been convicted of a crime. </a:t>
          </a:r>
          <a:r>
            <a:rPr lang="en-US" sz="1900" i="1" u="sng" kern="1200"/>
            <a:t>That’s 40 million $ a day!</a:t>
          </a:r>
          <a:endParaRPr lang="en-US" sz="1900" kern="1200"/>
        </a:p>
      </dsp:txBody>
      <dsp:txXfrm>
        <a:off x="4011430" y="782073"/>
        <a:ext cx="2413492" cy="2413492"/>
      </dsp:txXfrm>
    </dsp:sp>
    <dsp:sp modelId="{EC9CC835-D053-425E-A69D-3690FFD07663}">
      <dsp:nvSpPr>
        <dsp:cNvPr id="0" name=""/>
        <dsp:cNvSpPr/>
      </dsp:nvSpPr>
      <dsp:spPr>
        <a:xfrm>
          <a:off x="1000505" y="3531870"/>
          <a:ext cx="2674620" cy="2674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2017 report, by Philadelphia City Controller Alan Butkovitz, found that “the city could save more than $75 million a year by eliminating the cash bail system.”</a:t>
          </a:r>
        </a:p>
      </dsp:txBody>
      <dsp:txXfrm>
        <a:off x="1131069" y="3662434"/>
        <a:ext cx="2413492" cy="2413492"/>
      </dsp:txXfrm>
    </dsp:sp>
    <dsp:sp modelId="{211B491E-6129-4F25-B042-22090A5591BE}">
      <dsp:nvSpPr>
        <dsp:cNvPr id="0" name=""/>
        <dsp:cNvSpPr/>
      </dsp:nvSpPr>
      <dsp:spPr>
        <a:xfrm>
          <a:off x="3880866" y="3531870"/>
          <a:ext cx="2674620" cy="2674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Research has shown that 99% of jail growth, in America over the last 20 years, has been the result of pretrial incarceration.  </a:t>
          </a:r>
        </a:p>
      </dsp:txBody>
      <dsp:txXfrm>
        <a:off x="4011430" y="3662434"/>
        <a:ext cx="2413492" cy="2413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AF69-C788-4EF6-8D6D-7143FCF41B19}">
      <dsp:nvSpPr>
        <dsp:cNvPr id="0" name=""/>
        <dsp:cNvSpPr/>
      </dsp:nvSpPr>
      <dsp:spPr>
        <a:xfrm>
          <a:off x="314088" y="0"/>
          <a:ext cx="5885426" cy="5885426"/>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2C891B-50D1-4E89-BF94-68DC6C89F390}">
      <dsp:nvSpPr>
        <dsp:cNvPr id="0" name=""/>
        <dsp:cNvSpPr/>
      </dsp:nvSpPr>
      <dsp:spPr>
        <a:xfrm>
          <a:off x="696641" y="382552"/>
          <a:ext cx="2354170" cy="23541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1. Prevention</a:t>
          </a:r>
        </a:p>
      </dsp:txBody>
      <dsp:txXfrm>
        <a:off x="811562" y="497473"/>
        <a:ext cx="2124328" cy="2124328"/>
      </dsp:txXfrm>
    </dsp:sp>
    <dsp:sp modelId="{E54C146E-F5ED-408F-9ABB-A80E84F48CEE}">
      <dsp:nvSpPr>
        <dsp:cNvPr id="0" name=""/>
        <dsp:cNvSpPr/>
      </dsp:nvSpPr>
      <dsp:spPr>
        <a:xfrm>
          <a:off x="3462791" y="382552"/>
          <a:ext cx="2354170" cy="23541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2. Ministry to the incarcerated </a:t>
          </a:r>
        </a:p>
      </dsp:txBody>
      <dsp:txXfrm>
        <a:off x="3577712" y="497473"/>
        <a:ext cx="2124328" cy="2124328"/>
      </dsp:txXfrm>
    </dsp:sp>
    <dsp:sp modelId="{A90DB3CB-ED5F-4087-B98D-5DBC61FE3530}">
      <dsp:nvSpPr>
        <dsp:cNvPr id="0" name=""/>
        <dsp:cNvSpPr/>
      </dsp:nvSpPr>
      <dsp:spPr>
        <a:xfrm>
          <a:off x="696641" y="3148702"/>
          <a:ext cx="2354170" cy="235417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3. Walking alongside of families with incarcerated loved ones</a:t>
          </a:r>
        </a:p>
      </dsp:txBody>
      <dsp:txXfrm>
        <a:off x="811562" y="3263623"/>
        <a:ext cx="2124328" cy="2124328"/>
      </dsp:txXfrm>
    </dsp:sp>
    <dsp:sp modelId="{6ADCAD7F-F627-47C7-B215-70EB590E7A52}">
      <dsp:nvSpPr>
        <dsp:cNvPr id="0" name=""/>
        <dsp:cNvSpPr/>
      </dsp:nvSpPr>
      <dsp:spPr>
        <a:xfrm>
          <a:off x="3462791" y="3148702"/>
          <a:ext cx="2354170" cy="23541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4. Reentry</a:t>
          </a:r>
        </a:p>
      </dsp:txBody>
      <dsp:txXfrm>
        <a:off x="3577712" y="3263623"/>
        <a:ext cx="2124328" cy="21243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3E1E3-3513-4E94-BF89-9219A82D5C81}"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57FD8-6399-437B-AA8A-7242C843AFB7}" type="slidenum">
              <a:rPr lang="en-US" smtClean="0"/>
              <a:t>‹#›</a:t>
            </a:fld>
            <a:endParaRPr lang="en-US"/>
          </a:p>
        </p:txBody>
      </p:sp>
    </p:spTree>
    <p:extLst>
      <p:ext uri="{BB962C8B-B14F-4D97-AF65-F5344CB8AC3E}">
        <p14:creationId xmlns:p14="http://schemas.microsoft.com/office/powerpoint/2010/main" val="338576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Jesus proclaimed the gospel that is good news for the poor, the prisoners, to the blind, and to those who are oppressed. He made it clear for us, as we can see in his life, teachings, and in the faith and practices of the early church, that treating others the way we want to be treated is God’s will; that lifting people up from their despair, becoming their allies, even using our power and privilege as we’re able, to free them from their bondage, is what it means to embody the good news and proclaim the coming Kingdom. And he not only calls us to do this, but also to sit, listen, and learn from the marginalized. As Dennis Edwards told last year, the marginalized are often the best teachers when it comes to knowing what it means to follow Jesus in the world today.</a:t>
            </a:r>
          </a:p>
          <a:p>
            <a:endParaRPr lang="en-US" dirty="0"/>
          </a:p>
          <a:p>
            <a:r>
              <a:rPr lang="en-US" dirty="0"/>
              <a:t>Therefore, as we embark on this journey through our </a:t>
            </a:r>
            <a:r>
              <a:rPr lang="en-US" i="1" dirty="0"/>
              <a:t>Pursuing Racial Justice </a:t>
            </a:r>
            <a:r>
              <a:rPr lang="en-US" dirty="0"/>
              <a:t>series, may we open to listening, learning, and living out what the Spirit is calling us to do, for such a time as this.  [CLOSING PRAYER]</a:t>
            </a:r>
          </a:p>
        </p:txBody>
      </p:sp>
      <p:sp>
        <p:nvSpPr>
          <p:cNvPr id="4" name="Slide Number Placeholder 3"/>
          <p:cNvSpPr>
            <a:spLocks noGrp="1"/>
          </p:cNvSpPr>
          <p:nvPr>
            <p:ph type="sldNum" sz="quarter" idx="5"/>
          </p:nvPr>
        </p:nvSpPr>
        <p:spPr/>
        <p:txBody>
          <a:bodyPr/>
          <a:lstStyle/>
          <a:p>
            <a:fld id="{02B66872-5CC6-E943-AEAC-1D107AE9D74D}" type="slidenum">
              <a:rPr lang="en-US" smtClean="0"/>
              <a:t>3</a:t>
            </a:fld>
            <a:endParaRPr lang="en-US"/>
          </a:p>
        </p:txBody>
      </p:sp>
    </p:spTree>
    <p:extLst>
      <p:ext uri="{BB962C8B-B14F-4D97-AF65-F5344CB8AC3E}">
        <p14:creationId xmlns:p14="http://schemas.microsoft.com/office/powerpoint/2010/main" val="1064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CAF3-5791-494B-867F-6EB37CB22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90D7E-22ED-4D72-A48A-570117A1A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6DFAE2-DF36-478C-8A61-8D7192D7B0F4}"/>
              </a:ext>
            </a:extLst>
          </p:cNvPr>
          <p:cNvSpPr>
            <a:spLocks noGrp="1"/>
          </p:cNvSpPr>
          <p:nvPr>
            <p:ph type="dt" sz="half" idx="10"/>
          </p:nvPr>
        </p:nvSpPr>
        <p:spPr/>
        <p:txBody>
          <a:bodyPr/>
          <a:lstStyle/>
          <a:p>
            <a:fld id="{5264CBC9-F0D5-475F-96BB-4DD479D1B548}" type="datetime1">
              <a:rPr lang="en-US" smtClean="0"/>
              <a:t>1/21/21</a:t>
            </a:fld>
            <a:endParaRPr lang="en-US"/>
          </a:p>
        </p:txBody>
      </p:sp>
      <p:sp>
        <p:nvSpPr>
          <p:cNvPr id="5" name="Footer Placeholder 4">
            <a:extLst>
              <a:ext uri="{FF2B5EF4-FFF2-40B4-BE49-F238E27FC236}">
                <a16:creationId xmlns:a16="http://schemas.microsoft.com/office/drawing/2014/main" id="{08A6E904-CABA-4112-95A7-6D6A65AB6632}"/>
              </a:ext>
            </a:extLst>
          </p:cNvPr>
          <p:cNvSpPr>
            <a:spLocks noGrp="1"/>
          </p:cNvSpPr>
          <p:nvPr>
            <p:ph type="ftr" sz="quarter" idx="11"/>
          </p:nvPr>
        </p:nvSpPr>
        <p:spPr/>
        <p:txBody>
          <a:bodyPr/>
          <a:lstStyle/>
          <a:p>
            <a:r>
              <a:rPr lang="en-US"/>
              <a:t>©Dominique DuBois Gilliard</a:t>
            </a:r>
          </a:p>
        </p:txBody>
      </p:sp>
      <p:sp>
        <p:nvSpPr>
          <p:cNvPr id="6" name="Slide Number Placeholder 5">
            <a:extLst>
              <a:ext uri="{FF2B5EF4-FFF2-40B4-BE49-F238E27FC236}">
                <a16:creationId xmlns:a16="http://schemas.microsoft.com/office/drawing/2014/main" id="{38E8955E-6E32-4384-9CFF-F6772AA7486F}"/>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308098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C526-EBE2-4BC8-ADA1-690A4F530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C4317-BDAE-45BB-B7C0-E655C74C2F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0BDDB-89D3-40C6-85B3-4CF2C70B1B50}"/>
              </a:ext>
            </a:extLst>
          </p:cNvPr>
          <p:cNvSpPr>
            <a:spLocks noGrp="1"/>
          </p:cNvSpPr>
          <p:nvPr>
            <p:ph type="dt" sz="half" idx="10"/>
          </p:nvPr>
        </p:nvSpPr>
        <p:spPr/>
        <p:txBody>
          <a:bodyPr/>
          <a:lstStyle/>
          <a:p>
            <a:fld id="{C61A5DBB-0962-4F84-8BCE-D9AF8BF5F8D0}" type="datetime1">
              <a:rPr lang="en-US" smtClean="0"/>
              <a:t>1/21/21</a:t>
            </a:fld>
            <a:endParaRPr lang="en-US"/>
          </a:p>
        </p:txBody>
      </p:sp>
      <p:sp>
        <p:nvSpPr>
          <p:cNvPr id="5" name="Footer Placeholder 4">
            <a:extLst>
              <a:ext uri="{FF2B5EF4-FFF2-40B4-BE49-F238E27FC236}">
                <a16:creationId xmlns:a16="http://schemas.microsoft.com/office/drawing/2014/main" id="{5EA76C2F-8DB2-4F0E-BABB-869B98599526}"/>
              </a:ext>
            </a:extLst>
          </p:cNvPr>
          <p:cNvSpPr>
            <a:spLocks noGrp="1"/>
          </p:cNvSpPr>
          <p:nvPr>
            <p:ph type="ftr" sz="quarter" idx="11"/>
          </p:nvPr>
        </p:nvSpPr>
        <p:spPr/>
        <p:txBody>
          <a:bodyPr/>
          <a:lstStyle/>
          <a:p>
            <a:r>
              <a:rPr lang="en-US"/>
              <a:t>©Dominique DuBois Gilliard</a:t>
            </a:r>
          </a:p>
        </p:txBody>
      </p:sp>
      <p:sp>
        <p:nvSpPr>
          <p:cNvPr id="6" name="Slide Number Placeholder 5">
            <a:extLst>
              <a:ext uri="{FF2B5EF4-FFF2-40B4-BE49-F238E27FC236}">
                <a16:creationId xmlns:a16="http://schemas.microsoft.com/office/drawing/2014/main" id="{C9E78D63-CF99-4451-93CA-61A8C9232C96}"/>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226626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48EA8-E9E8-4468-90E0-57D54324A7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84034-61F7-4A66-91A5-AF9EB8B28B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6D4A1-928A-4A56-8C10-C8340D13A5A6}"/>
              </a:ext>
            </a:extLst>
          </p:cNvPr>
          <p:cNvSpPr>
            <a:spLocks noGrp="1"/>
          </p:cNvSpPr>
          <p:nvPr>
            <p:ph type="dt" sz="half" idx="10"/>
          </p:nvPr>
        </p:nvSpPr>
        <p:spPr/>
        <p:txBody>
          <a:bodyPr/>
          <a:lstStyle/>
          <a:p>
            <a:fld id="{BD111AE0-D3B5-4344-905E-808DEF565B46}" type="datetime1">
              <a:rPr lang="en-US" smtClean="0"/>
              <a:t>1/21/21</a:t>
            </a:fld>
            <a:endParaRPr lang="en-US"/>
          </a:p>
        </p:txBody>
      </p:sp>
      <p:sp>
        <p:nvSpPr>
          <p:cNvPr id="5" name="Footer Placeholder 4">
            <a:extLst>
              <a:ext uri="{FF2B5EF4-FFF2-40B4-BE49-F238E27FC236}">
                <a16:creationId xmlns:a16="http://schemas.microsoft.com/office/drawing/2014/main" id="{040731C6-9AD3-4BE3-87AC-4558C7145C0E}"/>
              </a:ext>
            </a:extLst>
          </p:cNvPr>
          <p:cNvSpPr>
            <a:spLocks noGrp="1"/>
          </p:cNvSpPr>
          <p:nvPr>
            <p:ph type="ftr" sz="quarter" idx="11"/>
          </p:nvPr>
        </p:nvSpPr>
        <p:spPr/>
        <p:txBody>
          <a:bodyPr/>
          <a:lstStyle/>
          <a:p>
            <a:r>
              <a:rPr lang="en-US"/>
              <a:t>©Dominique DuBois Gilliard</a:t>
            </a:r>
          </a:p>
        </p:txBody>
      </p:sp>
      <p:sp>
        <p:nvSpPr>
          <p:cNvPr id="6" name="Slide Number Placeholder 5">
            <a:extLst>
              <a:ext uri="{FF2B5EF4-FFF2-40B4-BE49-F238E27FC236}">
                <a16:creationId xmlns:a16="http://schemas.microsoft.com/office/drawing/2014/main" id="{94A0933D-267F-4967-ACBD-BE884CA7EA5B}"/>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229465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E31D-CA8E-4C5C-9EF2-1A52869AB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37E1D4-FCAF-4B9E-A0C5-D3D531455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8C4E2-0E21-447D-8F9B-E8B1605A64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B07734E-3488-43CB-B7C9-FC5DD6CCD6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D0281E-2108-4771-A9A8-BD7F89C62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37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915C-EC5F-4701-86E4-5D959B248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E00C3-3975-4FE5-8700-F2AE21C0BB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F8B0A-5EB1-4E26-9215-8B36F29D23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8AFCDA-F3DF-4270-B96A-4F55DFFECF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819D5F-3F46-4BAC-8470-D47E4F84D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4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6CCF-2C9E-47AA-8931-24677441D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9EA698-6E4C-4281-983D-0BF42939C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8BBAE2-2414-4547-A601-7B17E8DC8C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4C2C71B-0F75-4F0F-AE2A-8CD9E3B021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4A947CB-A332-453F-B0DE-444648DB9B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8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9C52-C45D-4B26-89C9-E7C1ACDFC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F783C-024B-4403-9D21-9366413CC5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02379-05D9-4FD6-96A5-EEAF0CDCD3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ABD88-C0D8-44C1-9E04-CC2A58F053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931FCC3-3EA4-4453-8B08-CE3BD852B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C5816A8-1DED-4A1B-9AE5-9E8679419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95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FD35-C652-454E-924B-A22A4064A5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C2262-8D79-41F0-960F-239E4D5D0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71FC96-1227-4935-90F8-0F0F6B8FF5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F3A155-50D3-4D45-85C1-49BE8FF84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738AD2-2013-4F61-8561-7564CC9F92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65D14-9F40-418B-910E-6A4C20BA88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3126B26-EC34-4A61-95E0-1C4310B8DC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3A08B16-731E-43A1-AA1C-3909FFAC1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14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7F21-B287-427F-AAE3-23F45301C3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CDD3F-5998-432A-AE58-7076A018D0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E6899D0-8413-4A10-91E7-637EB15D1A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6F11A2D-2EAD-4C7C-8715-7B307B9F02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00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CE018-503A-4965-A243-73A3252139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D3985ED-686E-4F6B-8B56-3EBF5438E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B560C1F-10F9-459F-888F-CB94FD9C2E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99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E479-E993-4DA0-A613-3D6685C0C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B7019D-58B4-4A31-A732-F8074D317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044286-9446-4752-A701-57F03CBA7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27AB7-6FA9-491C-B81C-51DE10DB81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ADB8ACC-4CFA-47F7-8B9C-C56777A298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BB293C-8D55-4E81-8A39-F2583FB38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5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0EB5-09B4-4AEC-AEC0-9EB5977D9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B0823-4F95-4D1C-B971-118B5727D6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AC329-8756-43E8-BDC2-B73AB35596E4}"/>
              </a:ext>
            </a:extLst>
          </p:cNvPr>
          <p:cNvSpPr>
            <a:spLocks noGrp="1"/>
          </p:cNvSpPr>
          <p:nvPr>
            <p:ph type="dt" sz="half" idx="10"/>
          </p:nvPr>
        </p:nvSpPr>
        <p:spPr/>
        <p:txBody>
          <a:bodyPr/>
          <a:lstStyle/>
          <a:p>
            <a:fld id="{CD6068DA-34BB-4178-9DE5-00A72147E742}" type="datetime1">
              <a:rPr lang="en-US" smtClean="0"/>
              <a:t>1/21/21</a:t>
            </a:fld>
            <a:endParaRPr lang="en-US"/>
          </a:p>
        </p:txBody>
      </p:sp>
      <p:sp>
        <p:nvSpPr>
          <p:cNvPr id="5" name="Footer Placeholder 4">
            <a:extLst>
              <a:ext uri="{FF2B5EF4-FFF2-40B4-BE49-F238E27FC236}">
                <a16:creationId xmlns:a16="http://schemas.microsoft.com/office/drawing/2014/main" id="{EABABE76-C7C9-43CB-B03C-51997D2AEA47}"/>
              </a:ext>
            </a:extLst>
          </p:cNvPr>
          <p:cNvSpPr>
            <a:spLocks noGrp="1"/>
          </p:cNvSpPr>
          <p:nvPr>
            <p:ph type="ftr" sz="quarter" idx="11"/>
          </p:nvPr>
        </p:nvSpPr>
        <p:spPr/>
        <p:txBody>
          <a:bodyPr/>
          <a:lstStyle/>
          <a:p>
            <a:r>
              <a:rPr lang="en-US"/>
              <a:t>©Dominique DuBois Gilliard</a:t>
            </a:r>
          </a:p>
        </p:txBody>
      </p:sp>
      <p:sp>
        <p:nvSpPr>
          <p:cNvPr id="6" name="Slide Number Placeholder 5">
            <a:extLst>
              <a:ext uri="{FF2B5EF4-FFF2-40B4-BE49-F238E27FC236}">
                <a16:creationId xmlns:a16="http://schemas.microsoft.com/office/drawing/2014/main" id="{0BE462DD-D4EE-4454-AAFE-8FCABF4677AA}"/>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35417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186A-6369-4AB7-9285-7224D7730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CFA6D-7DD7-4644-BFB5-79A7326BB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2B0BE0-65DF-44DD-9289-5A4086DCD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3080D5-B288-4684-8A68-1FC3FC1F90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392B561-B6D1-4B4B-B40B-0639DD64A2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5C34CBC-71DC-427D-94A7-D5023EB79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69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797E-3314-40F4-A157-67F6D42756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7728E4-825E-4038-B552-D66C621B08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1A3EF-7E9F-421C-B068-0A1D39C1F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A05A16-0A38-4B19-9B89-C92A0E5FE8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A5BF756-4283-47B3-805A-1BAE6906E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39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C5317-3F81-4475-A71B-E1176D50F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C2CEC5-A1E7-4D3B-83D3-2AD65C0560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63C41-1941-417F-A3E6-284E701FE2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38F22F9-630F-45E1-8B63-E5EC9F653D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85D8A1-3151-4BED-977F-4187A1788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0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322D-0BD3-4D2F-BC0D-C3C397847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BA015-3978-4E7C-8E63-F52B7E6E7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081101-7D43-4317-A11C-54637008E845}"/>
              </a:ext>
            </a:extLst>
          </p:cNvPr>
          <p:cNvSpPr>
            <a:spLocks noGrp="1"/>
          </p:cNvSpPr>
          <p:nvPr>
            <p:ph type="dt" sz="half" idx="10"/>
          </p:nvPr>
        </p:nvSpPr>
        <p:spPr/>
        <p:txBody>
          <a:bodyPr/>
          <a:lstStyle/>
          <a:p>
            <a:fld id="{1AAD612F-C5FF-4222-BBD6-292072C42F35}" type="datetime1">
              <a:rPr lang="en-US" smtClean="0"/>
              <a:t>1/21/21</a:t>
            </a:fld>
            <a:endParaRPr lang="en-US"/>
          </a:p>
        </p:txBody>
      </p:sp>
      <p:sp>
        <p:nvSpPr>
          <p:cNvPr id="5" name="Footer Placeholder 4">
            <a:extLst>
              <a:ext uri="{FF2B5EF4-FFF2-40B4-BE49-F238E27FC236}">
                <a16:creationId xmlns:a16="http://schemas.microsoft.com/office/drawing/2014/main" id="{EA22888E-02AA-45A6-ACE8-0DD3BB08808F}"/>
              </a:ext>
            </a:extLst>
          </p:cNvPr>
          <p:cNvSpPr>
            <a:spLocks noGrp="1"/>
          </p:cNvSpPr>
          <p:nvPr>
            <p:ph type="ftr" sz="quarter" idx="11"/>
          </p:nvPr>
        </p:nvSpPr>
        <p:spPr/>
        <p:txBody>
          <a:bodyPr/>
          <a:lstStyle/>
          <a:p>
            <a:r>
              <a:rPr lang="en-US"/>
              <a:t>©Dominique DuBois Gilliard</a:t>
            </a:r>
          </a:p>
        </p:txBody>
      </p:sp>
      <p:sp>
        <p:nvSpPr>
          <p:cNvPr id="6" name="Slide Number Placeholder 5">
            <a:extLst>
              <a:ext uri="{FF2B5EF4-FFF2-40B4-BE49-F238E27FC236}">
                <a16:creationId xmlns:a16="http://schemas.microsoft.com/office/drawing/2014/main" id="{8F0E03A6-3177-4703-BC62-2795F0D19368}"/>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149934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AC14-AE02-42BD-A3CC-48886F6A1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8C195-FDFF-45A5-841B-FFB4D910DF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85D743-64EC-4E53-A34C-4CA65151C6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3E4239-4DDC-45DD-BC6F-C12340FDD23B}"/>
              </a:ext>
            </a:extLst>
          </p:cNvPr>
          <p:cNvSpPr>
            <a:spLocks noGrp="1"/>
          </p:cNvSpPr>
          <p:nvPr>
            <p:ph type="dt" sz="half" idx="10"/>
          </p:nvPr>
        </p:nvSpPr>
        <p:spPr/>
        <p:txBody>
          <a:bodyPr/>
          <a:lstStyle/>
          <a:p>
            <a:fld id="{4294EE18-5335-4E50-986B-D79FFB792C02}" type="datetime1">
              <a:rPr lang="en-US" smtClean="0"/>
              <a:t>1/21/21</a:t>
            </a:fld>
            <a:endParaRPr lang="en-US"/>
          </a:p>
        </p:txBody>
      </p:sp>
      <p:sp>
        <p:nvSpPr>
          <p:cNvPr id="6" name="Footer Placeholder 5">
            <a:extLst>
              <a:ext uri="{FF2B5EF4-FFF2-40B4-BE49-F238E27FC236}">
                <a16:creationId xmlns:a16="http://schemas.microsoft.com/office/drawing/2014/main" id="{C913876D-75D4-4AD3-90A9-6F60442EA8E3}"/>
              </a:ext>
            </a:extLst>
          </p:cNvPr>
          <p:cNvSpPr>
            <a:spLocks noGrp="1"/>
          </p:cNvSpPr>
          <p:nvPr>
            <p:ph type="ftr" sz="quarter" idx="11"/>
          </p:nvPr>
        </p:nvSpPr>
        <p:spPr/>
        <p:txBody>
          <a:bodyPr/>
          <a:lstStyle/>
          <a:p>
            <a:r>
              <a:rPr lang="en-US"/>
              <a:t>©Dominique DuBois Gilliard</a:t>
            </a:r>
          </a:p>
        </p:txBody>
      </p:sp>
      <p:sp>
        <p:nvSpPr>
          <p:cNvPr id="7" name="Slide Number Placeholder 6">
            <a:extLst>
              <a:ext uri="{FF2B5EF4-FFF2-40B4-BE49-F238E27FC236}">
                <a16:creationId xmlns:a16="http://schemas.microsoft.com/office/drawing/2014/main" id="{796806DD-4B37-4A1C-B4A4-08AA55139B55}"/>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134848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B987-F3F2-4A31-8888-54BEB9F0FC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E302C5-C9BD-45B7-9806-82896D9D9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36FCC0-E0C3-4149-85D8-A129D9533A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438638-E8F1-4FCF-B834-F8B2F7C65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12ABF6-852F-4A0A-9D75-15B08B3592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99D60-44B8-44E8-8B68-E5AB7CFE55C6}"/>
              </a:ext>
            </a:extLst>
          </p:cNvPr>
          <p:cNvSpPr>
            <a:spLocks noGrp="1"/>
          </p:cNvSpPr>
          <p:nvPr>
            <p:ph type="dt" sz="half" idx="10"/>
          </p:nvPr>
        </p:nvSpPr>
        <p:spPr/>
        <p:txBody>
          <a:bodyPr/>
          <a:lstStyle/>
          <a:p>
            <a:fld id="{788A6131-D1C8-4FE9-89DF-C7B385124D59}" type="datetime1">
              <a:rPr lang="en-US" smtClean="0"/>
              <a:t>1/21/21</a:t>
            </a:fld>
            <a:endParaRPr lang="en-US"/>
          </a:p>
        </p:txBody>
      </p:sp>
      <p:sp>
        <p:nvSpPr>
          <p:cNvPr id="8" name="Footer Placeholder 7">
            <a:extLst>
              <a:ext uri="{FF2B5EF4-FFF2-40B4-BE49-F238E27FC236}">
                <a16:creationId xmlns:a16="http://schemas.microsoft.com/office/drawing/2014/main" id="{B9868789-3004-46F5-8FAD-D3A846D1BF65}"/>
              </a:ext>
            </a:extLst>
          </p:cNvPr>
          <p:cNvSpPr>
            <a:spLocks noGrp="1"/>
          </p:cNvSpPr>
          <p:nvPr>
            <p:ph type="ftr" sz="quarter" idx="11"/>
          </p:nvPr>
        </p:nvSpPr>
        <p:spPr/>
        <p:txBody>
          <a:bodyPr/>
          <a:lstStyle/>
          <a:p>
            <a:r>
              <a:rPr lang="en-US"/>
              <a:t>©Dominique DuBois Gilliard</a:t>
            </a:r>
          </a:p>
        </p:txBody>
      </p:sp>
      <p:sp>
        <p:nvSpPr>
          <p:cNvPr id="9" name="Slide Number Placeholder 8">
            <a:extLst>
              <a:ext uri="{FF2B5EF4-FFF2-40B4-BE49-F238E27FC236}">
                <a16:creationId xmlns:a16="http://schemas.microsoft.com/office/drawing/2014/main" id="{1014E639-52BC-464B-A324-DDDFA6638AE7}"/>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285519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75E0-8347-4A5C-90A9-80EBB6C96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3F189-40F4-4769-A09D-9BE2F02BFD8E}"/>
              </a:ext>
            </a:extLst>
          </p:cNvPr>
          <p:cNvSpPr>
            <a:spLocks noGrp="1"/>
          </p:cNvSpPr>
          <p:nvPr>
            <p:ph type="dt" sz="half" idx="10"/>
          </p:nvPr>
        </p:nvSpPr>
        <p:spPr/>
        <p:txBody>
          <a:bodyPr/>
          <a:lstStyle/>
          <a:p>
            <a:fld id="{51B62B5A-AF29-4BC7-9666-01336A666EF5}" type="datetime1">
              <a:rPr lang="en-US" smtClean="0"/>
              <a:t>1/21/21</a:t>
            </a:fld>
            <a:endParaRPr lang="en-US"/>
          </a:p>
        </p:txBody>
      </p:sp>
      <p:sp>
        <p:nvSpPr>
          <p:cNvPr id="4" name="Footer Placeholder 3">
            <a:extLst>
              <a:ext uri="{FF2B5EF4-FFF2-40B4-BE49-F238E27FC236}">
                <a16:creationId xmlns:a16="http://schemas.microsoft.com/office/drawing/2014/main" id="{BFAD4FC0-59BD-47E8-A251-43269DAFA66A}"/>
              </a:ext>
            </a:extLst>
          </p:cNvPr>
          <p:cNvSpPr>
            <a:spLocks noGrp="1"/>
          </p:cNvSpPr>
          <p:nvPr>
            <p:ph type="ftr" sz="quarter" idx="11"/>
          </p:nvPr>
        </p:nvSpPr>
        <p:spPr/>
        <p:txBody>
          <a:bodyPr/>
          <a:lstStyle/>
          <a:p>
            <a:r>
              <a:rPr lang="en-US"/>
              <a:t>©Dominique DuBois Gilliard</a:t>
            </a:r>
          </a:p>
        </p:txBody>
      </p:sp>
      <p:sp>
        <p:nvSpPr>
          <p:cNvPr id="5" name="Slide Number Placeholder 4">
            <a:extLst>
              <a:ext uri="{FF2B5EF4-FFF2-40B4-BE49-F238E27FC236}">
                <a16:creationId xmlns:a16="http://schemas.microsoft.com/office/drawing/2014/main" id="{F3603387-9A2A-42E8-8954-AB780D47820B}"/>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155359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0BA0D-4F77-456B-A925-F47F3D484000}"/>
              </a:ext>
            </a:extLst>
          </p:cNvPr>
          <p:cNvSpPr>
            <a:spLocks noGrp="1"/>
          </p:cNvSpPr>
          <p:nvPr>
            <p:ph type="dt" sz="half" idx="10"/>
          </p:nvPr>
        </p:nvSpPr>
        <p:spPr/>
        <p:txBody>
          <a:bodyPr/>
          <a:lstStyle/>
          <a:p>
            <a:fld id="{99EFCD26-D027-4190-88AE-01D14FB0BB6D}" type="datetime1">
              <a:rPr lang="en-US" smtClean="0"/>
              <a:t>1/21/21</a:t>
            </a:fld>
            <a:endParaRPr lang="en-US"/>
          </a:p>
        </p:txBody>
      </p:sp>
      <p:sp>
        <p:nvSpPr>
          <p:cNvPr id="3" name="Footer Placeholder 2">
            <a:extLst>
              <a:ext uri="{FF2B5EF4-FFF2-40B4-BE49-F238E27FC236}">
                <a16:creationId xmlns:a16="http://schemas.microsoft.com/office/drawing/2014/main" id="{8E56CB8D-3E3E-40C7-BE83-A7833A071429}"/>
              </a:ext>
            </a:extLst>
          </p:cNvPr>
          <p:cNvSpPr>
            <a:spLocks noGrp="1"/>
          </p:cNvSpPr>
          <p:nvPr>
            <p:ph type="ftr" sz="quarter" idx="11"/>
          </p:nvPr>
        </p:nvSpPr>
        <p:spPr/>
        <p:txBody>
          <a:bodyPr/>
          <a:lstStyle/>
          <a:p>
            <a:r>
              <a:rPr lang="en-US"/>
              <a:t>©Dominique DuBois Gilliard</a:t>
            </a:r>
          </a:p>
        </p:txBody>
      </p:sp>
      <p:sp>
        <p:nvSpPr>
          <p:cNvPr id="4" name="Slide Number Placeholder 3">
            <a:extLst>
              <a:ext uri="{FF2B5EF4-FFF2-40B4-BE49-F238E27FC236}">
                <a16:creationId xmlns:a16="http://schemas.microsoft.com/office/drawing/2014/main" id="{D0E53270-164A-4BCD-8822-77360C8FDE32}"/>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394529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56C0-A6EF-4B91-B8A1-F75575129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F1B5C-7C33-41FD-A133-371DA30F9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FA686-D149-4AED-BE62-696AF7936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F33551-69EC-4485-9C30-D42B9BF36143}"/>
              </a:ext>
            </a:extLst>
          </p:cNvPr>
          <p:cNvSpPr>
            <a:spLocks noGrp="1"/>
          </p:cNvSpPr>
          <p:nvPr>
            <p:ph type="dt" sz="half" idx="10"/>
          </p:nvPr>
        </p:nvSpPr>
        <p:spPr/>
        <p:txBody>
          <a:bodyPr/>
          <a:lstStyle/>
          <a:p>
            <a:fld id="{40531F2E-AAB0-4C2C-84C6-E8EFB1F123B6}" type="datetime1">
              <a:rPr lang="en-US" smtClean="0"/>
              <a:t>1/21/21</a:t>
            </a:fld>
            <a:endParaRPr lang="en-US"/>
          </a:p>
        </p:txBody>
      </p:sp>
      <p:sp>
        <p:nvSpPr>
          <p:cNvPr id="6" name="Footer Placeholder 5">
            <a:extLst>
              <a:ext uri="{FF2B5EF4-FFF2-40B4-BE49-F238E27FC236}">
                <a16:creationId xmlns:a16="http://schemas.microsoft.com/office/drawing/2014/main" id="{A58D56F0-BFA0-41E0-A942-F3A9C08902E4}"/>
              </a:ext>
            </a:extLst>
          </p:cNvPr>
          <p:cNvSpPr>
            <a:spLocks noGrp="1"/>
          </p:cNvSpPr>
          <p:nvPr>
            <p:ph type="ftr" sz="quarter" idx="11"/>
          </p:nvPr>
        </p:nvSpPr>
        <p:spPr/>
        <p:txBody>
          <a:bodyPr/>
          <a:lstStyle/>
          <a:p>
            <a:r>
              <a:rPr lang="en-US"/>
              <a:t>©Dominique DuBois Gilliard</a:t>
            </a:r>
          </a:p>
        </p:txBody>
      </p:sp>
      <p:sp>
        <p:nvSpPr>
          <p:cNvPr id="7" name="Slide Number Placeholder 6">
            <a:extLst>
              <a:ext uri="{FF2B5EF4-FFF2-40B4-BE49-F238E27FC236}">
                <a16:creationId xmlns:a16="http://schemas.microsoft.com/office/drawing/2014/main" id="{C2BB89E0-1D28-475C-AF6A-4A726302ADCF}"/>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149686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1C58-0409-4237-AFAB-7E1EEF639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664F08-45FC-4B16-8AE9-D13FA5D38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B9F5B4-F3F4-4EF5-9AB6-4AC276E27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AE1ED-377A-4B6A-9025-6F1BABD190CE}"/>
              </a:ext>
            </a:extLst>
          </p:cNvPr>
          <p:cNvSpPr>
            <a:spLocks noGrp="1"/>
          </p:cNvSpPr>
          <p:nvPr>
            <p:ph type="dt" sz="half" idx="10"/>
          </p:nvPr>
        </p:nvSpPr>
        <p:spPr/>
        <p:txBody>
          <a:bodyPr/>
          <a:lstStyle/>
          <a:p>
            <a:fld id="{F4187395-39C7-4DFA-980D-8BEE6530200E}" type="datetime1">
              <a:rPr lang="en-US" smtClean="0"/>
              <a:t>1/21/21</a:t>
            </a:fld>
            <a:endParaRPr lang="en-US"/>
          </a:p>
        </p:txBody>
      </p:sp>
      <p:sp>
        <p:nvSpPr>
          <p:cNvPr id="6" name="Footer Placeholder 5">
            <a:extLst>
              <a:ext uri="{FF2B5EF4-FFF2-40B4-BE49-F238E27FC236}">
                <a16:creationId xmlns:a16="http://schemas.microsoft.com/office/drawing/2014/main" id="{CCFA1602-489C-4BD0-AE40-C20FF9334DAB}"/>
              </a:ext>
            </a:extLst>
          </p:cNvPr>
          <p:cNvSpPr>
            <a:spLocks noGrp="1"/>
          </p:cNvSpPr>
          <p:nvPr>
            <p:ph type="ftr" sz="quarter" idx="11"/>
          </p:nvPr>
        </p:nvSpPr>
        <p:spPr/>
        <p:txBody>
          <a:bodyPr/>
          <a:lstStyle/>
          <a:p>
            <a:r>
              <a:rPr lang="en-US"/>
              <a:t>©Dominique DuBois Gilliard</a:t>
            </a:r>
          </a:p>
        </p:txBody>
      </p:sp>
      <p:sp>
        <p:nvSpPr>
          <p:cNvPr id="7" name="Slide Number Placeholder 6">
            <a:extLst>
              <a:ext uri="{FF2B5EF4-FFF2-40B4-BE49-F238E27FC236}">
                <a16:creationId xmlns:a16="http://schemas.microsoft.com/office/drawing/2014/main" id="{378B6079-12EC-48B3-B0E0-8BB143A5F591}"/>
              </a:ext>
            </a:extLst>
          </p:cNvPr>
          <p:cNvSpPr>
            <a:spLocks noGrp="1"/>
          </p:cNvSpPr>
          <p:nvPr>
            <p:ph type="sldNum" sz="quarter" idx="12"/>
          </p:nvPr>
        </p:nvSpPr>
        <p:spPr/>
        <p:txBody>
          <a:bodyPr/>
          <a:lstStyle/>
          <a:p>
            <a:fld id="{B4EEB57B-A18F-46F7-9EF0-667FE7588C99}" type="slidenum">
              <a:rPr lang="en-US" smtClean="0"/>
              <a:t>‹#›</a:t>
            </a:fld>
            <a:endParaRPr lang="en-US"/>
          </a:p>
        </p:txBody>
      </p:sp>
    </p:spTree>
    <p:extLst>
      <p:ext uri="{BB962C8B-B14F-4D97-AF65-F5344CB8AC3E}">
        <p14:creationId xmlns:p14="http://schemas.microsoft.com/office/powerpoint/2010/main" val="63618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6363-361B-4A46-862C-43BB7A0E2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4C2DC-0066-4FD0-8FD0-D4BEEC783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1EA05-96B8-40DD-82FB-AFFA9AC64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AAF86-8620-4F69-826E-69667315DBAD}" type="datetime1">
              <a:rPr lang="en-US" smtClean="0"/>
              <a:t>1/21/21</a:t>
            </a:fld>
            <a:endParaRPr lang="en-US"/>
          </a:p>
        </p:txBody>
      </p:sp>
      <p:sp>
        <p:nvSpPr>
          <p:cNvPr id="5" name="Footer Placeholder 4">
            <a:extLst>
              <a:ext uri="{FF2B5EF4-FFF2-40B4-BE49-F238E27FC236}">
                <a16:creationId xmlns:a16="http://schemas.microsoft.com/office/drawing/2014/main" id="{B215779A-8A8F-4AAA-B91A-98FDA4892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©Dominique DuBois Gilliard</a:t>
            </a:r>
          </a:p>
        </p:txBody>
      </p:sp>
      <p:sp>
        <p:nvSpPr>
          <p:cNvPr id="6" name="Slide Number Placeholder 5">
            <a:extLst>
              <a:ext uri="{FF2B5EF4-FFF2-40B4-BE49-F238E27FC236}">
                <a16:creationId xmlns:a16="http://schemas.microsoft.com/office/drawing/2014/main" id="{3C88ECF2-252F-4576-9045-45B03B550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B57B-A18F-46F7-9EF0-667FE7588C99}" type="slidenum">
              <a:rPr lang="en-US" smtClean="0"/>
              <a:t>‹#›</a:t>
            </a:fld>
            <a:endParaRPr lang="en-US"/>
          </a:p>
        </p:txBody>
      </p:sp>
    </p:spTree>
    <p:extLst>
      <p:ext uri="{BB962C8B-B14F-4D97-AF65-F5344CB8AC3E}">
        <p14:creationId xmlns:p14="http://schemas.microsoft.com/office/powerpoint/2010/main" val="230191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BBF3E-655B-4E9F-9DCA-64605B643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2E09F5-62F5-4029-923E-70702450A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5EC0D-1FEC-4220-BBD5-1E7B76920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0BD3BC-23A1-46F9-874C-78B247B3937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ABDF4AA-18C9-49FA-85C4-5D44372C8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B6E041-3D59-4FDB-8EAC-BCF8E6318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78E8DE-802E-4864-8FC2-1176BFA0DE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046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wsj.com/articles/as-arrest-records-rise-americans-find-consequences-can-last-a-lifetime-140841540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373-7833-4C8D-92E0-B39AC04FB9EA}"/>
              </a:ext>
            </a:extLst>
          </p:cNvPr>
          <p:cNvSpPr>
            <a:spLocks noGrp="1"/>
          </p:cNvSpPr>
          <p:nvPr>
            <p:ph type="title"/>
          </p:nvPr>
        </p:nvSpPr>
        <p:spPr>
          <a:xfrm>
            <a:off x="9629775" y="3000375"/>
            <a:ext cx="2562225" cy="1943100"/>
          </a:xfrm>
        </p:spPr>
        <p:txBody>
          <a:bodyPr>
            <a:normAutofit/>
          </a:bodyPr>
          <a:lstStyle/>
          <a:p>
            <a:pPr algn="ctr"/>
            <a:r>
              <a:rPr lang="en-US" sz="3200" b="1" dirty="0"/>
              <a:t>Acts 16: 16-40</a:t>
            </a:r>
            <a:br>
              <a:rPr lang="en-US" sz="3200" b="1" dirty="0"/>
            </a:br>
            <a:r>
              <a:rPr lang="en-US" sz="3200" b="1" dirty="0"/>
              <a:t>Dominique </a:t>
            </a:r>
            <a:br>
              <a:rPr lang="en-US" sz="3200" b="1" dirty="0"/>
            </a:br>
            <a:r>
              <a:rPr lang="en-US" sz="3200" b="1" dirty="0"/>
              <a:t>DuBois</a:t>
            </a:r>
            <a:br>
              <a:rPr lang="en-US" sz="3200" b="1" dirty="0"/>
            </a:br>
            <a:r>
              <a:rPr lang="en-US" sz="3200" b="1" dirty="0"/>
              <a:t>Gilliard</a:t>
            </a:r>
          </a:p>
        </p:txBody>
      </p:sp>
    </p:spTree>
    <p:extLst>
      <p:ext uri="{BB962C8B-B14F-4D97-AF65-F5344CB8AC3E}">
        <p14:creationId xmlns:p14="http://schemas.microsoft.com/office/powerpoint/2010/main" val="13232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7DCDE-C228-A046-BE2C-0B69E018C324}"/>
              </a:ext>
            </a:extLst>
          </p:cNvPr>
          <p:cNvSpPr txBox="1"/>
          <p:nvPr/>
        </p:nvSpPr>
        <p:spPr>
          <a:xfrm>
            <a:off x="0" y="68262"/>
            <a:ext cx="12192000" cy="6721475"/>
          </a:xfrm>
          <a:prstGeom prst="rect">
            <a:avLst/>
          </a:prstGeom>
          <a:solidFill>
            <a:schemeClr val="bg1"/>
          </a:solidFill>
        </p:spPr>
        <p:txBody>
          <a:bodyPr wrap="square" rtlCol="0">
            <a:spAutoFit/>
          </a:bodyPr>
          <a:lstStyle/>
          <a:p>
            <a:endParaRPr lang="en-US" dirty="0"/>
          </a:p>
        </p:txBody>
      </p:sp>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B6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scontent.ford1-1.fna.fbcdn.net/v/t1.15752-9/s2048x2048/32399162_972542109589233_1130465856510230528_n.jpg?_nc_cat=0&amp;oh=973656c01712b5359816898365e21727&amp;oe=5B96F47B">
            <a:extLst>
              <a:ext uri="{FF2B5EF4-FFF2-40B4-BE49-F238E27FC236}">
                <a16:creationId xmlns:a16="http://schemas.microsoft.com/office/drawing/2014/main" id="{18ED9219-20AA-4619-9BCE-148A64CA2F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136525"/>
            <a:ext cx="7665720" cy="6083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850F1-BF0F-4D33-8EFE-173B1CC783D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Race, Gender, &amp; Incarceration</a:t>
            </a:r>
            <a:endParaRPr lang="en-US" sz="2600" kern="1200" dirty="0">
              <a:solidFill>
                <a:srgbClr val="FFFFFF"/>
              </a:solidFill>
              <a:latin typeface="+mj-lt"/>
              <a:ea typeface="+mj-ea"/>
              <a:cs typeface="+mj-cs"/>
            </a:endParaRPr>
          </a:p>
        </p:txBody>
      </p:sp>
      <p:sp>
        <p:nvSpPr>
          <p:cNvPr id="4" name="Footer Placeholder 3">
            <a:extLst>
              <a:ext uri="{FF2B5EF4-FFF2-40B4-BE49-F238E27FC236}">
                <a16:creationId xmlns:a16="http://schemas.microsoft.com/office/drawing/2014/main" id="{1C7AB239-2A02-4FF5-9D70-0DA84B6A7000}"/>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©Dominique DuBois Gilliard</a:t>
            </a:r>
          </a:p>
        </p:txBody>
      </p:sp>
    </p:spTree>
    <p:extLst>
      <p:ext uri="{BB962C8B-B14F-4D97-AF65-F5344CB8AC3E}">
        <p14:creationId xmlns:p14="http://schemas.microsoft.com/office/powerpoint/2010/main" val="187916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31DD9-E22C-0E4E-A424-B551BCA954C2}"/>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8" name="Content Placeholder 4">
            <a:extLst>
              <a:ext uri="{FF2B5EF4-FFF2-40B4-BE49-F238E27FC236}">
                <a16:creationId xmlns:a16="http://schemas.microsoft.com/office/drawing/2014/main" id="{F2910CBF-104D-4CCA-B22B-9FD4A053DD20}"/>
              </a:ext>
            </a:extLst>
          </p:cNvPr>
          <p:cNvPicPr>
            <a:picLocks noChangeAspect="1"/>
          </p:cNvPicPr>
          <p:nvPr/>
        </p:nvPicPr>
        <p:blipFill>
          <a:blip r:embed="rId2"/>
          <a:stretch>
            <a:fillRect/>
          </a:stretch>
        </p:blipFill>
        <p:spPr>
          <a:xfrm>
            <a:off x="643467" y="1314862"/>
            <a:ext cx="6891187" cy="4203623"/>
          </a:xfrm>
          <a:prstGeom prst="rect">
            <a:avLst/>
          </a:prstGeom>
        </p:spPr>
      </p:pic>
      <p:sp>
        <p:nvSpPr>
          <p:cNvPr id="13" name="Rectangle 12">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4A2145-A95D-49F4-BD14-FA667C047C46}"/>
              </a:ext>
            </a:extLst>
          </p:cNvPr>
          <p:cNvSpPr>
            <a:spLocks noGrp="1"/>
          </p:cNvSpPr>
          <p:nvPr>
            <p:ph type="title"/>
          </p:nvPr>
        </p:nvSpPr>
        <p:spPr>
          <a:xfrm>
            <a:off x="8129873" y="0"/>
            <a:ext cx="4062127" cy="1899138"/>
          </a:xfrm>
        </p:spPr>
        <p:txBody>
          <a:bodyPr anchor="b">
            <a:normAutofit fontScale="90000"/>
          </a:bodyPr>
          <a:lstStyle/>
          <a:p>
            <a:pPr algn="ctr"/>
            <a:r>
              <a:rPr lang="en-US" sz="4800" dirty="0">
                <a:solidFill>
                  <a:schemeClr val="bg1"/>
                </a:solidFill>
              </a:rPr>
              <a:t>Native American incarceration rates</a:t>
            </a:r>
          </a:p>
        </p:txBody>
      </p:sp>
      <p:sp>
        <p:nvSpPr>
          <p:cNvPr id="10" name="Content Placeholder 9">
            <a:extLst>
              <a:ext uri="{FF2B5EF4-FFF2-40B4-BE49-F238E27FC236}">
                <a16:creationId xmlns:a16="http://schemas.microsoft.com/office/drawing/2014/main" id="{8287D1F1-5E39-4085-AD37-629AF0B0B065}"/>
              </a:ext>
            </a:extLst>
          </p:cNvPr>
          <p:cNvSpPr>
            <a:spLocks noGrp="1"/>
          </p:cNvSpPr>
          <p:nvPr>
            <p:ph idx="1"/>
          </p:nvPr>
        </p:nvSpPr>
        <p:spPr>
          <a:xfrm>
            <a:off x="8129873" y="1899138"/>
            <a:ext cx="4062127" cy="4958862"/>
          </a:xfrm>
        </p:spPr>
        <p:txBody>
          <a:bodyPr>
            <a:normAutofit/>
          </a:bodyPr>
          <a:lstStyle/>
          <a:p>
            <a:r>
              <a:rPr lang="en-US" sz="2000" dirty="0">
                <a:solidFill>
                  <a:schemeClr val="bg1"/>
                </a:solidFill>
              </a:rPr>
              <a:t>38% of Alaska’s incarcerated are Native Americans, while only 15% of Alaska's population in Native American.</a:t>
            </a:r>
          </a:p>
          <a:p>
            <a:r>
              <a:rPr lang="en-US" sz="2000" dirty="0">
                <a:solidFill>
                  <a:schemeClr val="bg1"/>
                </a:solidFill>
              </a:rPr>
              <a:t>Montana’s prison population is 22% Native American, North Dakota’s and South Dakota’s at 29%, while in all of these states Native Americans constitute just 5-9% of these states populations.</a:t>
            </a:r>
          </a:p>
          <a:p>
            <a:r>
              <a:rPr lang="en-US" sz="2000" dirty="0">
                <a:solidFill>
                  <a:schemeClr val="bg1"/>
                </a:solidFill>
              </a:rPr>
              <a:t> In Minnesota, Native American women represent 22% of the female incarcerated populace, although Native Americans only represent 1.3% of the states population.</a:t>
            </a:r>
          </a:p>
        </p:txBody>
      </p:sp>
      <p:sp>
        <p:nvSpPr>
          <p:cNvPr id="4" name="Footer Placeholder 3">
            <a:extLst>
              <a:ext uri="{FF2B5EF4-FFF2-40B4-BE49-F238E27FC236}">
                <a16:creationId xmlns:a16="http://schemas.microsoft.com/office/drawing/2014/main" id="{45A25539-C688-4575-9DB7-BA314DBD3BB4}"/>
              </a:ext>
            </a:extLst>
          </p:cNvPr>
          <p:cNvSpPr>
            <a:spLocks noGrp="1"/>
          </p:cNvSpPr>
          <p:nvPr>
            <p:ph type="ftr" sz="quarter" idx="11"/>
          </p:nvPr>
        </p:nvSpPr>
        <p:spPr>
          <a:xfrm>
            <a:off x="643467" y="6356350"/>
            <a:ext cx="689118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©Dominique DuBois Gilliard</a:t>
            </a:r>
          </a:p>
        </p:txBody>
      </p:sp>
    </p:spTree>
    <p:extLst>
      <p:ext uri="{BB962C8B-B14F-4D97-AF65-F5344CB8AC3E}">
        <p14:creationId xmlns:p14="http://schemas.microsoft.com/office/powerpoint/2010/main" val="377840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CDCCCE-2772-6C4D-A1FA-98CD520B5710}"/>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15"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70856-CD12-4894-AED6-FECDE6EC404F}"/>
              </a:ext>
            </a:extLst>
          </p:cNvPr>
          <p:cNvSpPr>
            <a:spLocks noGrp="1"/>
          </p:cNvSpPr>
          <p:nvPr>
            <p:ph type="title"/>
          </p:nvPr>
        </p:nvSpPr>
        <p:spPr>
          <a:xfrm>
            <a:off x="943277" y="712269"/>
            <a:ext cx="3370998" cy="5502264"/>
          </a:xfrm>
        </p:spPr>
        <p:txBody>
          <a:bodyPr>
            <a:normAutofit/>
          </a:bodyPr>
          <a:lstStyle/>
          <a:p>
            <a:r>
              <a:rPr lang="en-US" b="1">
                <a:solidFill>
                  <a:srgbClr val="FFFFFF"/>
                </a:solidFill>
              </a:rPr>
              <a:t>Bail &amp; Jail</a:t>
            </a:r>
          </a:p>
        </p:txBody>
      </p:sp>
      <p:cxnSp>
        <p:nvCxnSpPr>
          <p:cNvPr id="16"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1F8A188-B7C4-4DD1-94B3-546152E9D6AE}"/>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en-US">
                <a:solidFill>
                  <a:schemeClr val="tx1"/>
                </a:solidFill>
              </a:rPr>
              <a:t>©Dominique DuBois Gilliard</a:t>
            </a:r>
          </a:p>
        </p:txBody>
      </p:sp>
      <p:graphicFrame>
        <p:nvGraphicFramePr>
          <p:cNvPr id="17" name="Content Placeholder 2">
            <a:extLst>
              <a:ext uri="{FF2B5EF4-FFF2-40B4-BE49-F238E27FC236}">
                <a16:creationId xmlns:a16="http://schemas.microsoft.com/office/drawing/2014/main" id="{80DA1A6F-9511-49C0-92B0-11DE9BCC4512}"/>
              </a:ext>
            </a:extLst>
          </p:cNvPr>
          <p:cNvGraphicFramePr>
            <a:graphicFrameLocks noGrp="1"/>
          </p:cNvGraphicFramePr>
          <p:nvPr>
            <p:ph idx="1"/>
            <p:extLst>
              <p:ext uri="{D42A27DB-BD31-4B8C-83A1-F6EECF244321}">
                <p14:modId xmlns:p14="http://schemas.microsoft.com/office/powerpoint/2010/main" val="4244012789"/>
              </p:ext>
            </p:extLst>
          </p:nvPr>
        </p:nvGraphicFramePr>
        <p:xfrm>
          <a:off x="4636008" y="1"/>
          <a:ext cx="75559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9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B3A04-9E8D-3144-9123-F5E3FCC4A378}"/>
              </a:ext>
            </a:extLst>
          </p:cNvPr>
          <p:cNvSpPr txBox="1"/>
          <p:nvPr/>
        </p:nvSpPr>
        <p:spPr>
          <a:xfrm>
            <a:off x="0" y="0"/>
            <a:ext cx="12191981"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7495586-47AE-4C7D-9A4F-AEF5C979BEEC}"/>
              </a:ext>
            </a:extLst>
          </p:cNvPr>
          <p:cNvSpPr>
            <a:spLocks noGrp="1"/>
          </p:cNvSpPr>
          <p:nvPr>
            <p:ph type="title"/>
          </p:nvPr>
        </p:nvSpPr>
        <p:spPr>
          <a:xfrm>
            <a:off x="4965430" y="119612"/>
            <a:ext cx="6586491" cy="1286160"/>
          </a:xfrm>
        </p:spPr>
        <p:txBody>
          <a:bodyPr vert="horz" lIns="91440" tIns="45720" rIns="91440" bIns="45720" rtlCol="0" anchor="b">
            <a:normAutofit/>
          </a:bodyPr>
          <a:lstStyle/>
          <a:p>
            <a:pPr algn="ctr"/>
            <a:r>
              <a:rPr lang="en-US" dirty="0"/>
              <a:t>The impact of cash bail</a:t>
            </a:r>
          </a:p>
        </p:txBody>
      </p:sp>
      <p:sp>
        <p:nvSpPr>
          <p:cNvPr id="4" name="Content Placeholder 3">
            <a:extLst>
              <a:ext uri="{FF2B5EF4-FFF2-40B4-BE49-F238E27FC236}">
                <a16:creationId xmlns:a16="http://schemas.microsoft.com/office/drawing/2014/main" id="{834D6A6B-6EA1-4DB0-BB08-401B01D46DE8}"/>
              </a:ext>
            </a:extLst>
          </p:cNvPr>
          <p:cNvSpPr>
            <a:spLocks noGrp="1"/>
          </p:cNvSpPr>
          <p:nvPr>
            <p:ph sz="half" idx="2"/>
          </p:nvPr>
        </p:nvSpPr>
        <p:spPr>
          <a:xfrm>
            <a:off x="4788569" y="2115118"/>
            <a:ext cx="7403412" cy="4742882"/>
          </a:xfrm>
        </p:spPr>
        <p:txBody>
          <a:bodyPr vert="horz" lIns="91440" tIns="45720" rIns="91440" bIns="45720" rtlCol="0">
            <a:normAutofit/>
          </a:bodyPr>
          <a:lstStyle/>
          <a:p>
            <a:r>
              <a:rPr lang="en-US" sz="2400" dirty="0"/>
              <a:t>Was arrested at 16-years-old</a:t>
            </a:r>
          </a:p>
          <a:p>
            <a:r>
              <a:rPr lang="en-US" sz="2400" dirty="0"/>
              <a:t>He was charged with a $3,000 bail his family couldn’t afford</a:t>
            </a:r>
          </a:p>
          <a:p>
            <a:r>
              <a:rPr lang="en-US" sz="2400" dirty="0"/>
              <a:t>During his time behind bars, he spent 14 months in solitary confinement </a:t>
            </a:r>
          </a:p>
          <a:p>
            <a:r>
              <a:rPr lang="en-US" sz="2400" dirty="0"/>
              <a:t>He was ultimately detained at Rikers Island for 3 years without a trail</a:t>
            </a:r>
          </a:p>
          <a:p>
            <a:r>
              <a:rPr lang="en-US" sz="2400" dirty="0"/>
              <a:t>Two years after his release, Browder committed suicide at his mother's home.</a:t>
            </a:r>
          </a:p>
          <a:p>
            <a:r>
              <a:rPr lang="en-US" sz="2400" dirty="0"/>
              <a:t>After his death became highly publicized because of celebrities like Jay Z, the city decided to pay his family $3.3 million</a:t>
            </a:r>
          </a:p>
        </p:txBody>
      </p:sp>
      <p:pic>
        <p:nvPicPr>
          <p:cNvPr id="1028" name="Picture 4" descr="Image result for kalief browder">
            <a:extLst>
              <a:ext uri="{FF2B5EF4-FFF2-40B4-BE49-F238E27FC236}">
                <a16:creationId xmlns:a16="http://schemas.microsoft.com/office/drawing/2014/main" id="{4B7713F3-A118-47D8-AEB2-E891E78BA10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155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05F5D"/>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6491E5-0C01-4AB8-B06C-50CEF2298DC3}"/>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dirty="0">
                <a:solidFill>
                  <a:prstClr val="black">
                    <a:tint val="75000"/>
                  </a:prstClr>
                </a:solidFill>
                <a:latin typeface="Calibri" panose="020F0502020204030204"/>
                <a:ea typeface="+mn-ea"/>
                <a:cs typeface="+mn-cs"/>
              </a:rPr>
              <a:t>©</a:t>
            </a:r>
          </a:p>
        </p:txBody>
      </p:sp>
    </p:spTree>
    <p:extLst>
      <p:ext uri="{BB962C8B-B14F-4D97-AF65-F5344CB8AC3E}">
        <p14:creationId xmlns:p14="http://schemas.microsoft.com/office/powerpoint/2010/main" val="265509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78114-0DF7-934E-BE78-0C90488198E7}"/>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167773-EA5C-4C21-83FA-B09F88143BE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Kids for Cash Scandal </a:t>
            </a:r>
          </a:p>
        </p:txBody>
      </p:sp>
      <p:pic>
        <p:nvPicPr>
          <p:cNvPr id="8" name="Content Placeholder 4">
            <a:extLst>
              <a:ext uri="{FF2B5EF4-FFF2-40B4-BE49-F238E27FC236}">
                <a16:creationId xmlns:a16="http://schemas.microsoft.com/office/drawing/2014/main" id="{3B49498E-5150-4817-9FAF-EA2DBB6D0FD1}"/>
              </a:ext>
            </a:extLst>
          </p:cNvPr>
          <p:cNvPicPr>
            <a:picLocks noChangeAspect="1"/>
          </p:cNvPicPr>
          <p:nvPr/>
        </p:nvPicPr>
        <p:blipFill rotWithShape="1">
          <a:blip r:embed="rId2"/>
          <a:srcRect r="1" b="12164"/>
          <a:stretch/>
        </p:blipFill>
        <p:spPr>
          <a:xfrm>
            <a:off x="327547" y="321733"/>
            <a:ext cx="7058306" cy="4107392"/>
          </a:xfrm>
          <a:prstGeom prst="rect">
            <a:avLst/>
          </a:prstGeom>
        </p:spPr>
      </p:pic>
      <p:sp>
        <p:nvSpPr>
          <p:cNvPr id="4" name="Footer Placeholder 3">
            <a:extLst>
              <a:ext uri="{FF2B5EF4-FFF2-40B4-BE49-F238E27FC236}">
                <a16:creationId xmlns:a16="http://schemas.microsoft.com/office/drawing/2014/main" id="{5F0DE79C-8751-4712-B38E-071814CA4B26}"/>
              </a:ext>
            </a:extLst>
          </p:cNvPr>
          <p:cNvSpPr>
            <a:spLocks noGrp="1"/>
          </p:cNvSpPr>
          <p:nvPr>
            <p:ph type="ftr" sz="quarter" idx="11"/>
          </p:nvPr>
        </p:nvSpPr>
        <p:spPr>
          <a:xfrm>
            <a:off x="524256" y="6535157"/>
            <a:ext cx="6594189" cy="274320"/>
          </a:xfrm>
        </p:spPr>
        <p:txBody>
          <a:bodyPr>
            <a:normAutofit/>
          </a:bodyPr>
          <a:lstStyle/>
          <a:p>
            <a:pPr algn="r">
              <a:spcAft>
                <a:spcPts val="600"/>
              </a:spcAft>
            </a:pPr>
            <a:r>
              <a:rPr lang="en-US">
                <a:solidFill>
                  <a:prstClr val="black">
                    <a:tint val="75000"/>
                  </a:prstClr>
                </a:solidFill>
              </a:rPr>
              <a:t>©Dominique DuBois Gilliard</a:t>
            </a:r>
          </a:p>
        </p:txBody>
      </p:sp>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28CF479F-B072-4A36-B6B0-506AECBF6C7E}"/>
              </a:ext>
            </a:extLst>
          </p:cNvPr>
          <p:cNvSpPr>
            <a:spLocks noGrp="1"/>
          </p:cNvSpPr>
          <p:nvPr>
            <p:ph idx="1"/>
          </p:nvPr>
        </p:nvSpPr>
        <p:spPr>
          <a:xfrm>
            <a:off x="7723163" y="478302"/>
            <a:ext cx="3944581" cy="5913979"/>
          </a:xfrm>
        </p:spPr>
        <p:txBody>
          <a:bodyPr anchor="ctr">
            <a:normAutofit/>
          </a:bodyPr>
          <a:lstStyle/>
          <a:p>
            <a:r>
              <a:rPr lang="en-US" sz="2400" dirty="0">
                <a:solidFill>
                  <a:srgbClr val="FFFFFF"/>
                </a:solidFill>
              </a:rPr>
              <a:t>Mark Ciavarella Jr., Lauded for his strictness, and tough-on-crime approach.</a:t>
            </a:r>
          </a:p>
          <a:p>
            <a:r>
              <a:rPr lang="en-US" sz="2400" dirty="0">
                <a:solidFill>
                  <a:srgbClr val="FFFFFF"/>
                </a:solidFill>
              </a:rPr>
              <a:t>In 2009, “the Pennsylvania Supreme Court vacated the adjudications of all youth who appeared before Ciavarella between 2003–2008, dismissed their cases with prejudice and ordered all of their records expunged.” In the end, 4,000 of </a:t>
            </a:r>
            <a:r>
              <a:rPr lang="en-US" sz="2400" dirty="0" err="1">
                <a:solidFill>
                  <a:srgbClr val="FFFFFF"/>
                </a:solidFill>
              </a:rPr>
              <a:t>Ciavarella’s</a:t>
            </a:r>
            <a:r>
              <a:rPr lang="en-US" sz="2400" dirty="0">
                <a:solidFill>
                  <a:srgbClr val="FFFFFF"/>
                </a:solidFill>
              </a:rPr>
              <a:t> convictions were nullified</a:t>
            </a:r>
          </a:p>
          <a:p>
            <a:pPr marL="0" indent="0">
              <a:buNone/>
            </a:pPr>
            <a:endParaRPr lang="en-US" sz="2000" dirty="0">
              <a:solidFill>
                <a:srgbClr val="FFFFFF"/>
              </a:solidFill>
            </a:endParaRPr>
          </a:p>
        </p:txBody>
      </p:sp>
    </p:spTree>
    <p:extLst>
      <p:ext uri="{BB962C8B-B14F-4D97-AF65-F5344CB8AC3E}">
        <p14:creationId xmlns:p14="http://schemas.microsoft.com/office/powerpoint/2010/main" val="349849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9D105-400A-E140-A1E0-FE29837C743C}"/>
              </a:ext>
            </a:extLst>
          </p:cNvPr>
          <p:cNvSpPr txBox="1"/>
          <p:nvPr/>
        </p:nvSpPr>
        <p:spPr>
          <a:xfrm>
            <a:off x="98474" y="0"/>
            <a:ext cx="12093526" cy="6809477"/>
          </a:xfrm>
          <a:prstGeom prst="rect">
            <a:avLst/>
          </a:prstGeom>
          <a:solidFill>
            <a:schemeClr val="bg1"/>
          </a:solidFill>
        </p:spPr>
        <p:txBody>
          <a:bodyPr wrap="square" rtlCol="0">
            <a:spAutoFit/>
          </a:bodyPr>
          <a:lstStyle/>
          <a:p>
            <a:endParaRPr lang="en-US" dirty="0"/>
          </a:p>
        </p:txBody>
      </p:sp>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95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173E24C-E091-44D7-9D60-C6781BB85517}"/>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sz="4400" dirty="0">
                <a:solidFill>
                  <a:srgbClr val="FFFFFF"/>
                </a:solidFill>
              </a:rPr>
              <a:t>Falsely Incarcerated or sentenced</a:t>
            </a:r>
          </a:p>
        </p:txBody>
      </p:sp>
      <p:pic>
        <p:nvPicPr>
          <p:cNvPr id="8" name="Content Placeholder 7">
            <a:extLst>
              <a:ext uri="{FF2B5EF4-FFF2-40B4-BE49-F238E27FC236}">
                <a16:creationId xmlns:a16="http://schemas.microsoft.com/office/drawing/2014/main" id="{FA3E7B0C-0496-468F-AF68-1D3EA2D29673}"/>
              </a:ext>
            </a:extLst>
          </p:cNvPr>
          <p:cNvPicPr>
            <a:picLocks noGrp="1" noChangeAspect="1"/>
          </p:cNvPicPr>
          <p:nvPr>
            <p:ph idx="1"/>
          </p:nvPr>
        </p:nvPicPr>
        <p:blipFill rotWithShape="1">
          <a:blip r:embed="rId2"/>
          <a:srcRect r="3337"/>
          <a:stretch/>
        </p:blipFill>
        <p:spPr>
          <a:xfrm>
            <a:off x="327547" y="321733"/>
            <a:ext cx="7058306" cy="4107392"/>
          </a:xfrm>
          <a:prstGeom prst="rect">
            <a:avLst/>
          </a:prstGeom>
        </p:spPr>
      </p:pic>
      <p:sp>
        <p:nvSpPr>
          <p:cNvPr id="4" name="Footer Placeholder 3">
            <a:extLst>
              <a:ext uri="{FF2B5EF4-FFF2-40B4-BE49-F238E27FC236}">
                <a16:creationId xmlns:a16="http://schemas.microsoft.com/office/drawing/2014/main" id="{0539F71E-223B-48C1-8606-5C838D13C559}"/>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©Dominique DuBois Gilliard</a:t>
            </a: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1915FB6E-F9B0-4481-93C6-B11DE0EC67D5}"/>
              </a:ext>
            </a:extLst>
          </p:cNvPr>
          <p:cNvSpPr>
            <a:spLocks noGrp="1"/>
          </p:cNvSpPr>
          <p:nvPr>
            <p:ph type="body" sz="half" idx="2"/>
          </p:nvPr>
        </p:nvSpPr>
        <p:spPr>
          <a:xfrm>
            <a:off x="7723163" y="520504"/>
            <a:ext cx="3944581" cy="5767753"/>
          </a:xfrm>
        </p:spPr>
        <p:txBody>
          <a:bodyPr vert="horz" lIns="91440" tIns="45720" rIns="91440" bIns="45720" rtlCol="0" anchor="ctr">
            <a:normAutofit/>
          </a:bodyPr>
          <a:lstStyle/>
          <a:p>
            <a:pPr marL="457200" indent="-457200" algn="ctr">
              <a:buFont typeface="Arial" panose="020B0604020202020204" pitchFamily="34" charset="0"/>
              <a:buChar char="•"/>
            </a:pPr>
            <a:r>
              <a:rPr lang="en-US" sz="2800" dirty="0">
                <a:solidFill>
                  <a:srgbClr val="FFFFFF"/>
                </a:solidFill>
              </a:rPr>
              <a:t>In 2018 alone, wrongly convicted people lost more than 1,600 years of their life behind bars. </a:t>
            </a:r>
          </a:p>
          <a:p>
            <a:pPr marL="457200" indent="-457200" algn="ctr">
              <a:buFont typeface="Arial" panose="020B0604020202020204" pitchFamily="34" charset="0"/>
              <a:buChar char="•"/>
            </a:pPr>
            <a:r>
              <a:rPr lang="en-US" sz="2800" dirty="0">
                <a:solidFill>
                  <a:srgbClr val="FFFFFF"/>
                </a:solidFill>
              </a:rPr>
              <a:t>Many exonerated individuals never receive any form of reparations for their false incarcerations.</a:t>
            </a:r>
          </a:p>
        </p:txBody>
      </p:sp>
    </p:spTree>
    <p:extLst>
      <p:ext uri="{BB962C8B-B14F-4D97-AF65-F5344CB8AC3E}">
        <p14:creationId xmlns:p14="http://schemas.microsoft.com/office/powerpoint/2010/main" val="369522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79DC42-767C-8845-A9C9-F79A1612F5B8}"/>
              </a:ext>
            </a:extLst>
          </p:cNvPr>
          <p:cNvSpPr txBox="1"/>
          <p:nvPr/>
        </p:nvSpPr>
        <p:spPr>
          <a:xfrm>
            <a:off x="0" y="1"/>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A2B0EC1E-71FC-48F1-A80B-4BAF0440BFC5}"/>
              </a:ext>
            </a:extLst>
          </p:cNvPr>
          <p:cNvSpPr>
            <a:spLocks noGrp="1"/>
          </p:cNvSpPr>
          <p:nvPr>
            <p:ph type="title"/>
          </p:nvPr>
        </p:nvSpPr>
        <p:spPr>
          <a:xfrm>
            <a:off x="838200" y="307795"/>
            <a:ext cx="10515600" cy="457835"/>
          </a:xfrm>
        </p:spPr>
        <p:txBody>
          <a:bodyPr>
            <a:normAutofit fontScale="90000"/>
          </a:bodyPr>
          <a:lstStyle/>
          <a:p>
            <a:pPr algn="ctr"/>
            <a:r>
              <a:rPr lang="en-US" sz="3600" b="1"/>
              <a:t>Incarcerated Christian Leaders in Scripture</a:t>
            </a:r>
            <a:endParaRPr lang="en-US" sz="3600" b="1" dirty="0"/>
          </a:p>
        </p:txBody>
      </p:sp>
      <p:sp>
        <p:nvSpPr>
          <p:cNvPr id="3" name="Content Placeholder 2">
            <a:extLst>
              <a:ext uri="{FF2B5EF4-FFF2-40B4-BE49-F238E27FC236}">
                <a16:creationId xmlns:a16="http://schemas.microsoft.com/office/drawing/2014/main" id="{312A9688-9584-46C9-B434-2AF2C742FE93}"/>
              </a:ext>
            </a:extLst>
          </p:cNvPr>
          <p:cNvSpPr>
            <a:spLocks noGrp="1"/>
          </p:cNvSpPr>
          <p:nvPr>
            <p:ph idx="1"/>
          </p:nvPr>
        </p:nvSpPr>
        <p:spPr>
          <a:xfrm>
            <a:off x="838200" y="765630"/>
            <a:ext cx="10515600" cy="5784575"/>
          </a:xfrm>
        </p:spPr>
        <p:txBody>
          <a:bodyPr>
            <a:normAutofit fontScale="77500" lnSpcReduction="20000"/>
          </a:bodyPr>
          <a:lstStyle/>
          <a:p>
            <a:pPr marL="514350" indent="-514350" algn="ctr">
              <a:buFont typeface="+mj-lt"/>
              <a:buAutoNum type="arabicPeriod"/>
            </a:pPr>
            <a:r>
              <a:rPr lang="en-US" dirty="0">
                <a:solidFill>
                  <a:prstClr val="black"/>
                </a:solidFill>
              </a:rPr>
              <a:t>Jesus—the author and perfecter of our faith</a:t>
            </a:r>
          </a:p>
          <a:p>
            <a:pPr marL="514350" indent="-514350" algn="ctr">
              <a:buFont typeface="+mj-lt"/>
              <a:buAutoNum type="arabicPeriod"/>
            </a:pPr>
            <a:r>
              <a:rPr lang="en-US" dirty="0"/>
              <a:t>John the Baptist—who was called to pave the way for Jesus</a:t>
            </a:r>
          </a:p>
          <a:p>
            <a:pPr marL="514350" indent="-514350" algn="ctr">
              <a:buFont typeface="+mj-lt"/>
              <a:buAutoNum type="arabicPeriod"/>
            </a:pPr>
            <a:r>
              <a:rPr lang="en-US" dirty="0"/>
              <a:t>Paul—who wrote the majority of the NT</a:t>
            </a:r>
          </a:p>
          <a:p>
            <a:pPr marL="514350" indent="-514350" algn="ctr">
              <a:buFont typeface="+mj-lt"/>
              <a:buAutoNum type="arabicPeriod"/>
            </a:pPr>
            <a:r>
              <a:rPr lang="en-US" dirty="0"/>
              <a:t>Peter—who Jesus told “upon this rock I will build my church”</a:t>
            </a:r>
          </a:p>
          <a:p>
            <a:pPr marL="514350" indent="-514350" algn="ctr">
              <a:buFont typeface="+mj-lt"/>
              <a:buAutoNum type="arabicPeriod"/>
            </a:pPr>
            <a:r>
              <a:rPr lang="en-US" dirty="0"/>
              <a:t>Samson</a:t>
            </a:r>
          </a:p>
          <a:p>
            <a:pPr marL="514350" indent="-514350" algn="ctr">
              <a:buFont typeface="+mj-lt"/>
              <a:buAutoNum type="arabicPeriod"/>
            </a:pPr>
            <a:r>
              <a:rPr lang="en-US" dirty="0" err="1"/>
              <a:t>Hanani</a:t>
            </a:r>
            <a:r>
              <a:rPr lang="en-US" dirty="0"/>
              <a:t> the Seer</a:t>
            </a:r>
          </a:p>
          <a:p>
            <a:pPr marL="514350" indent="-514350" algn="ctr">
              <a:buFont typeface="+mj-lt"/>
              <a:buAutoNum type="arabicPeriod"/>
            </a:pPr>
            <a:r>
              <a:rPr lang="en-US" dirty="0"/>
              <a:t>Joseph</a:t>
            </a:r>
          </a:p>
          <a:p>
            <a:pPr marL="514350" indent="-514350" algn="ctr">
              <a:buFont typeface="+mj-lt"/>
              <a:buAutoNum type="arabicPeriod"/>
            </a:pPr>
            <a:r>
              <a:rPr lang="en-US" dirty="0"/>
              <a:t>Micaiah</a:t>
            </a:r>
          </a:p>
          <a:p>
            <a:pPr marL="514350" indent="-514350" algn="ctr">
              <a:buFont typeface="+mj-lt"/>
              <a:buAutoNum type="arabicPeriod"/>
            </a:pPr>
            <a:r>
              <a:rPr lang="en-US" dirty="0"/>
              <a:t>Stephen</a:t>
            </a:r>
          </a:p>
          <a:p>
            <a:pPr marL="514350" indent="-514350" algn="ctr">
              <a:buFont typeface="+mj-lt"/>
              <a:buAutoNum type="arabicPeriod"/>
            </a:pPr>
            <a:r>
              <a:rPr lang="en-US" dirty="0"/>
              <a:t>Jeremiah</a:t>
            </a:r>
          </a:p>
          <a:p>
            <a:pPr marL="514350" indent="-514350" algn="ctr">
              <a:buFont typeface="+mj-lt"/>
              <a:buAutoNum type="arabicPeriod"/>
            </a:pPr>
            <a:r>
              <a:rPr lang="en-US" dirty="0"/>
              <a:t>Shadrach</a:t>
            </a:r>
          </a:p>
          <a:p>
            <a:pPr marL="514350" indent="-514350" algn="ctr">
              <a:buFont typeface="+mj-lt"/>
              <a:buAutoNum type="arabicPeriod"/>
            </a:pPr>
            <a:r>
              <a:rPr lang="en-US" dirty="0"/>
              <a:t>Meshach</a:t>
            </a:r>
          </a:p>
          <a:p>
            <a:pPr marL="514350" indent="-514350" algn="ctr">
              <a:buFont typeface="+mj-lt"/>
              <a:buAutoNum type="arabicPeriod"/>
            </a:pPr>
            <a:r>
              <a:rPr lang="en-US" dirty="0"/>
              <a:t>Abednego</a:t>
            </a:r>
          </a:p>
          <a:p>
            <a:pPr marL="514350" indent="-514350" algn="ctr">
              <a:buFont typeface="+mj-lt"/>
              <a:buAutoNum type="arabicPeriod"/>
            </a:pPr>
            <a:r>
              <a:rPr lang="en-US" dirty="0"/>
              <a:t>Silas </a:t>
            </a:r>
          </a:p>
          <a:p>
            <a:pPr marL="514350" indent="-514350" algn="ctr">
              <a:buFont typeface="+mj-lt"/>
              <a:buAutoNum type="arabicPeriod"/>
            </a:pPr>
            <a:r>
              <a:rPr lang="en-US" dirty="0" err="1"/>
              <a:t>Junia</a:t>
            </a:r>
            <a:endParaRPr lang="en-US" dirty="0"/>
          </a:p>
          <a:p>
            <a:pPr marL="514350" indent="-514350" algn="ctr">
              <a:buFont typeface="+mj-lt"/>
              <a:buAutoNum type="arabicPeriod"/>
            </a:pPr>
            <a:r>
              <a:rPr lang="en-US" dirty="0"/>
              <a:t>Andronicus</a:t>
            </a:r>
          </a:p>
          <a:p>
            <a:pPr marL="514350" indent="-514350" algn="ctr">
              <a:buFont typeface="+mj-lt"/>
              <a:buAutoNum type="arabicPeriod"/>
            </a:pPr>
            <a:endParaRPr lang="en-US" dirty="0"/>
          </a:p>
        </p:txBody>
      </p:sp>
      <p:sp>
        <p:nvSpPr>
          <p:cNvPr id="4" name="Footer Placeholder 3">
            <a:extLst>
              <a:ext uri="{FF2B5EF4-FFF2-40B4-BE49-F238E27FC236}">
                <a16:creationId xmlns:a16="http://schemas.microsoft.com/office/drawing/2014/main" id="{C417164A-4BC1-4991-B837-91328DD614EB}"/>
              </a:ext>
            </a:extLst>
          </p:cNvPr>
          <p:cNvSpPr>
            <a:spLocks noGrp="1"/>
          </p:cNvSpPr>
          <p:nvPr>
            <p:ph type="ftr" sz="quarter" idx="11"/>
          </p:nvPr>
        </p:nvSpPr>
        <p:spPr>
          <a:xfrm>
            <a:off x="8077200" y="6492875"/>
            <a:ext cx="4114800" cy="365125"/>
          </a:xfrm>
        </p:spPr>
        <p:txBody>
          <a:bodyPr/>
          <a:lstStyle/>
          <a:p>
            <a:r>
              <a:rPr lang="en-US"/>
              <a:t>©Dominique DuBois Gilliard</a:t>
            </a:r>
            <a:endParaRPr lang="en-US" dirty="0"/>
          </a:p>
        </p:txBody>
      </p:sp>
    </p:spTree>
    <p:extLst>
      <p:ext uri="{BB962C8B-B14F-4D97-AF65-F5344CB8AC3E}">
        <p14:creationId xmlns:p14="http://schemas.microsoft.com/office/powerpoint/2010/main" val="2685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EE52D5-1F41-494A-BEE3-0E3A007898BC}"/>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D2A14C-9A43-47FB-B05E-5D0AB9E378A5}"/>
              </a:ext>
            </a:extLst>
          </p:cNvPr>
          <p:cNvSpPr>
            <a:spLocks noGrp="1"/>
          </p:cNvSpPr>
          <p:nvPr>
            <p:ph type="title"/>
          </p:nvPr>
        </p:nvSpPr>
        <p:spPr>
          <a:xfrm>
            <a:off x="3045368" y="1209823"/>
            <a:ext cx="6105194" cy="4164036"/>
          </a:xfrm>
        </p:spPr>
        <p:txBody>
          <a:bodyPr vert="horz" lIns="91440" tIns="45720" rIns="91440" bIns="45720" rtlCol="0" anchor="b">
            <a:normAutofit/>
          </a:bodyPr>
          <a:lstStyle/>
          <a:p>
            <a:pPr lvl="0" algn="ctr"/>
            <a:r>
              <a:rPr lang="en-US" sz="3600" kern="1200" dirty="0">
                <a:solidFill>
                  <a:srgbClr val="FFFFFF"/>
                </a:solidFill>
                <a:latin typeface="+mj-lt"/>
                <a:ea typeface="+mj-ea"/>
                <a:cs typeface="+mj-cs"/>
              </a:rPr>
              <a:t>5 books of the Bible were written in prison: </a:t>
            </a:r>
            <a:br>
              <a:rPr lang="en-US" sz="3600" u="sng" kern="1200" dirty="0">
                <a:solidFill>
                  <a:srgbClr val="FFFFFF"/>
                </a:solidFill>
                <a:latin typeface="+mj-lt"/>
                <a:ea typeface="+mj-ea"/>
                <a:cs typeface="+mj-cs"/>
              </a:rPr>
            </a:br>
            <a:r>
              <a:rPr lang="en-US" sz="3600" kern="1200" dirty="0">
                <a:solidFill>
                  <a:srgbClr val="FFFFFF"/>
                </a:solidFill>
                <a:latin typeface="+mj-lt"/>
                <a:ea typeface="+mj-ea"/>
                <a:cs typeface="+mj-cs"/>
              </a:rPr>
              <a:t>Colossians</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Philemon</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Ephesians</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Philippians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Revelations</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BD5655D5-F494-4344-9FC7-BA870E55F067}"/>
              </a:ext>
            </a:extLst>
          </p:cNvPr>
          <p:cNvSpPr>
            <a:spLocks noGrp="1"/>
          </p:cNvSpPr>
          <p:nvPr>
            <p:ph type="ftr" sz="quarter" idx="11"/>
          </p:nvPr>
        </p:nvSpPr>
        <p:spPr>
          <a:xfrm>
            <a:off x="805661" y="6223702"/>
            <a:ext cx="3832203" cy="314067"/>
          </a:xfrm>
        </p:spPr>
        <p:txBody>
          <a:bodyPr vert="horz" lIns="91440" tIns="45720" rIns="91440" bIns="45720" rtlCol="0" anchor="ctr">
            <a:normAutofit/>
          </a:bodyPr>
          <a:lstStyle/>
          <a:p>
            <a:pPr algn="l">
              <a:spcAft>
                <a:spcPts val="600"/>
              </a:spcAft>
            </a:pPr>
            <a:r>
              <a:rPr lang="en-US" sz="1000" kern="1200">
                <a:solidFill>
                  <a:srgbClr val="898989"/>
                </a:solidFill>
                <a:latin typeface="+mn-lt"/>
                <a:ea typeface="+mn-ea"/>
                <a:cs typeface="+mn-cs"/>
              </a:rPr>
              <a:t>©Dominique DuBois Gilliard</a:t>
            </a:r>
          </a:p>
        </p:txBody>
      </p:sp>
    </p:spTree>
    <p:extLst>
      <p:ext uri="{BB962C8B-B14F-4D97-AF65-F5344CB8AC3E}">
        <p14:creationId xmlns:p14="http://schemas.microsoft.com/office/powerpoint/2010/main" val="116623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535C19-9001-4A4B-8BB6-E51A0DFF09D6}"/>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7EE65B-CD3A-42BA-B7C2-892ACAC6010B}"/>
              </a:ext>
            </a:extLst>
          </p:cNvPr>
          <p:cNvSpPr>
            <a:spLocks noGrp="1"/>
          </p:cNvSpPr>
          <p:nvPr>
            <p:ph type="title"/>
          </p:nvPr>
        </p:nvSpPr>
        <p:spPr>
          <a:xfrm>
            <a:off x="863029" y="1012004"/>
            <a:ext cx="3416158" cy="4795408"/>
          </a:xfrm>
        </p:spPr>
        <p:txBody>
          <a:bodyPr>
            <a:normAutofit/>
          </a:bodyPr>
          <a:lstStyle/>
          <a:p>
            <a:r>
              <a:rPr lang="en-US" sz="4800" b="1" dirty="0">
                <a:solidFill>
                  <a:srgbClr val="FFFFFF"/>
                </a:solidFill>
              </a:rPr>
              <a:t>Churches should be involved in at least 1 of 4 ways</a:t>
            </a:r>
          </a:p>
        </p:txBody>
      </p:sp>
      <p:sp>
        <p:nvSpPr>
          <p:cNvPr id="4" name="Footer Placeholder 3">
            <a:extLst>
              <a:ext uri="{FF2B5EF4-FFF2-40B4-BE49-F238E27FC236}">
                <a16:creationId xmlns:a16="http://schemas.microsoft.com/office/drawing/2014/main" id="{DC8FEC64-1942-4C71-960E-F2D6B00BFAAB}"/>
              </a:ext>
            </a:extLst>
          </p:cNvPr>
          <p:cNvSpPr>
            <a:spLocks noGrp="1"/>
          </p:cNvSpPr>
          <p:nvPr>
            <p:ph type="ftr" sz="quarter" idx="11"/>
          </p:nvPr>
        </p:nvSpPr>
        <p:spPr>
          <a:xfrm>
            <a:off x="750305"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©Dominique DuBois Gilliard</a:t>
            </a:r>
          </a:p>
        </p:txBody>
      </p:sp>
      <p:graphicFrame>
        <p:nvGraphicFramePr>
          <p:cNvPr id="6" name="Content Placeholder 2">
            <a:extLst>
              <a:ext uri="{FF2B5EF4-FFF2-40B4-BE49-F238E27FC236}">
                <a16:creationId xmlns:a16="http://schemas.microsoft.com/office/drawing/2014/main" id="{8BDD5B54-C3CE-4456-BA1C-14D5899143C1}"/>
              </a:ext>
            </a:extLst>
          </p:cNvPr>
          <p:cNvGraphicFramePr>
            <a:graphicFrameLocks noGrp="1"/>
          </p:cNvGraphicFramePr>
          <p:nvPr>
            <p:ph idx="1"/>
            <p:extLst>
              <p:ext uri="{D42A27DB-BD31-4B8C-83A1-F6EECF244321}">
                <p14:modId xmlns:p14="http://schemas.microsoft.com/office/powerpoint/2010/main" val="16803460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86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©Dominique DuBois Gilliard</a:t>
            </a:r>
          </a:p>
        </p:txBody>
      </p:sp>
      <p:sp>
        <p:nvSpPr>
          <p:cNvPr id="5" name="AutoShape 2" descr="https://mail.google.com/mail/u/4?ui=2&amp;ik=44b2ff8f11&amp;attid=0.1&amp;permmsgid=msg-f:1689357216646251419&amp;th=1771cd701cf1439b&amp;view=fimg&amp;sz=s0-l75-ft&amp;attbid=ANGjdJ9JthBQ7nbrYGX6mgdlgpaPhras1oscBfssMZkJivgU0jyySBIZk9-9tdLss2NKNGrdJsfeDNwf2yP2bgkIOWbe_dxejMY3IUSK6iX2GNEE1IMju6B9MVwmvKI&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6"/>
          <p:cNvPicPr>
            <a:picLocks noGrp="1" noChangeAspect="1"/>
          </p:cNvPicPr>
          <p:nvPr>
            <p:ph idx="1"/>
          </p:nvPr>
        </p:nvPicPr>
        <p:blipFill>
          <a:blip r:embed="rId2"/>
          <a:stretch>
            <a:fillRect/>
          </a:stretch>
        </p:blipFill>
        <p:spPr>
          <a:xfrm>
            <a:off x="1" y="0"/>
            <a:ext cx="12330564" cy="6858000"/>
          </a:xfrm>
          <a:prstGeom prst="rect">
            <a:avLst/>
          </a:prstGeom>
        </p:spPr>
      </p:pic>
    </p:spTree>
    <p:extLst>
      <p:ext uri="{BB962C8B-B14F-4D97-AF65-F5344CB8AC3E}">
        <p14:creationId xmlns:p14="http://schemas.microsoft.com/office/powerpoint/2010/main" val="359633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F5F43-D747-A34D-BC11-E1DAD5DD2D67}"/>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D27A7F63-1DAF-594F-A3D5-881E3F5DD2EB}"/>
              </a:ext>
            </a:extLst>
          </p:cNvPr>
          <p:cNvSpPr>
            <a:spLocks noGrp="1"/>
          </p:cNvSpPr>
          <p:nvPr>
            <p:ph idx="1"/>
          </p:nvPr>
        </p:nvSpPr>
        <p:spPr>
          <a:xfrm>
            <a:off x="1301416" y="2513012"/>
            <a:ext cx="9268326" cy="1831975"/>
          </a:xfrm>
        </p:spPr>
        <p:txBody>
          <a:bodyPr>
            <a:normAutofit/>
          </a:bodyPr>
          <a:lstStyle/>
          <a:p>
            <a:pPr marL="0" indent="0" algn="r">
              <a:buNone/>
            </a:pPr>
            <a:r>
              <a:rPr lang="en-US" sz="3400" dirty="0">
                <a:solidFill>
                  <a:schemeClr val="bg1"/>
                </a:solidFill>
              </a:rPr>
              <a:t>But God demonstrates his own love for us in this: </a:t>
            </a:r>
            <a:r>
              <a:rPr lang="en-US" sz="3400" dirty="0">
                <a:solidFill>
                  <a:srgbClr val="FFFF00"/>
                </a:solidFill>
              </a:rPr>
              <a:t>While we were still sinners, Christ died for us.</a:t>
            </a:r>
          </a:p>
          <a:p>
            <a:pPr marL="0" indent="0" algn="r">
              <a:buNone/>
            </a:pPr>
            <a:r>
              <a:rPr lang="en-US" sz="3400" b="1" dirty="0">
                <a:solidFill>
                  <a:schemeClr val="bg1"/>
                </a:solidFill>
              </a:rPr>
              <a:t>Paul, Romans 5:8 NIV</a:t>
            </a:r>
          </a:p>
        </p:txBody>
      </p:sp>
    </p:spTree>
    <p:extLst>
      <p:ext uri="{BB962C8B-B14F-4D97-AF65-F5344CB8AC3E}">
        <p14:creationId xmlns:p14="http://schemas.microsoft.com/office/powerpoint/2010/main" val="39966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2F501F-D982-D542-9899-AFBC82AC5294}"/>
              </a:ext>
            </a:extLst>
          </p:cNvPr>
          <p:cNvSpPr txBox="1"/>
          <p:nvPr/>
        </p:nvSpPr>
        <p:spPr>
          <a:xfrm>
            <a:off x="-1" y="-2007"/>
            <a:ext cx="12172537" cy="6860008"/>
          </a:xfrm>
          <a:prstGeom prst="rect">
            <a:avLst/>
          </a:prstGeom>
          <a:solidFill>
            <a:schemeClr val="bg1"/>
          </a:solidFill>
        </p:spPr>
        <p:txBody>
          <a:bodyPr wrap="square" rtlCol="0">
            <a:spAutoFit/>
          </a:bodyPr>
          <a:lstStyle/>
          <a:p>
            <a:endParaRPr lang="en-US" dirty="0"/>
          </a:p>
        </p:txBody>
      </p:sp>
      <p:sp>
        <p:nvSpPr>
          <p:cNvPr id="12" name="Freeform: Shape 11">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smiling for the camera&#10;&#10;Description generated with very high confidence">
            <a:extLst>
              <a:ext uri="{FF2B5EF4-FFF2-40B4-BE49-F238E27FC236}">
                <a16:creationId xmlns:a16="http://schemas.microsoft.com/office/drawing/2014/main" id="{0D4E5584-0A9D-4A62-BF07-8B8963835705}"/>
              </a:ext>
            </a:extLst>
          </p:cNvPr>
          <p:cNvPicPr>
            <a:picLocks noChangeAspect="1"/>
          </p:cNvPicPr>
          <p:nvPr/>
        </p:nvPicPr>
        <p:blipFill rotWithShape="1">
          <a:blip r:embed="rId2"/>
          <a:srcRect l="20196" r="18698"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Title 3">
            <a:extLst>
              <a:ext uri="{FF2B5EF4-FFF2-40B4-BE49-F238E27FC236}">
                <a16:creationId xmlns:a16="http://schemas.microsoft.com/office/drawing/2014/main" id="{BF49A2C3-9112-4BA0-B60F-076D500C7BD6}"/>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b="1" kern="1200" dirty="0">
                <a:solidFill>
                  <a:schemeClr val="tx1"/>
                </a:solidFill>
                <a:latin typeface="+mj-lt"/>
                <a:ea typeface="+mj-ea"/>
                <a:cs typeface="+mj-cs"/>
              </a:rPr>
              <a:t>Mass Incarceration</a:t>
            </a:r>
          </a:p>
        </p:txBody>
      </p:sp>
      <p:sp>
        <p:nvSpPr>
          <p:cNvPr id="6" name="Text Placeholder 5">
            <a:extLst>
              <a:ext uri="{FF2B5EF4-FFF2-40B4-BE49-F238E27FC236}">
                <a16:creationId xmlns:a16="http://schemas.microsoft.com/office/drawing/2014/main" id="{DEA8861F-4497-4A7C-84DA-F7DA73492B96}"/>
              </a:ext>
            </a:extLst>
          </p:cNvPr>
          <p:cNvSpPr>
            <a:spLocks noGrp="1"/>
          </p:cNvSpPr>
          <p:nvPr>
            <p:ph type="body" sz="half" idx="2"/>
          </p:nvPr>
        </p:nvSpPr>
        <p:spPr>
          <a:xfrm>
            <a:off x="340649" y="2128888"/>
            <a:ext cx="6157239" cy="3925787"/>
          </a:xfrm>
        </p:spPr>
        <p:txBody>
          <a:bodyPr vert="horz" lIns="91440" tIns="45720" rIns="91440" bIns="45720" rtlCol="0" anchor="t">
            <a:noAutofit/>
          </a:bodyPr>
          <a:lstStyle/>
          <a:p>
            <a:r>
              <a:rPr lang="en-US" sz="2300" dirty="0"/>
              <a:t>Mass incarceration is a massive system of racial and social control. It is the process by which people are swept into the criminal justice system, branded criminals and felons, locked up for longer periods of time than most other countries in the world who incarcerate people who have been convicted of crimes, and then released into a permanent second-class status in which they are stripped of basic civil and human rights, like the right to vote, the right to serve on juries, and the right to be free of legal discrimination in employment, housing, access to public benefits.</a:t>
            </a:r>
          </a:p>
        </p:txBody>
      </p:sp>
      <p:sp>
        <p:nvSpPr>
          <p:cNvPr id="2" name="Footer Placeholder 1">
            <a:extLst>
              <a:ext uri="{FF2B5EF4-FFF2-40B4-BE49-F238E27FC236}">
                <a16:creationId xmlns:a16="http://schemas.microsoft.com/office/drawing/2014/main" id="{316282DB-180D-491E-A468-D2E8D372E41D}"/>
              </a:ext>
            </a:extLst>
          </p:cNvPr>
          <p:cNvSpPr>
            <a:spLocks noGrp="1"/>
          </p:cNvSpPr>
          <p:nvPr>
            <p:ph type="ftr" sz="quarter" idx="11"/>
          </p:nvPr>
        </p:nvSpPr>
        <p:spPr>
          <a:xfrm>
            <a:off x="8077200" y="6492875"/>
            <a:ext cx="4114800" cy="365125"/>
          </a:xfrm>
        </p:spPr>
        <p:txBody>
          <a:bodyPr/>
          <a:lstStyle/>
          <a:p>
            <a:r>
              <a:rPr lang="en-US" dirty="0"/>
              <a:t>©Dominique DuBois Gilliard</a:t>
            </a:r>
          </a:p>
        </p:txBody>
      </p:sp>
    </p:spTree>
    <p:extLst>
      <p:ext uri="{BB962C8B-B14F-4D97-AF65-F5344CB8AC3E}">
        <p14:creationId xmlns:p14="http://schemas.microsoft.com/office/powerpoint/2010/main" val="25963037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C1BC41-2738-9640-A97B-44EC1768DB47}"/>
              </a:ext>
            </a:extLst>
          </p:cNvPr>
          <p:cNvSpPr txBox="1"/>
          <p:nvPr/>
        </p:nvSpPr>
        <p:spPr>
          <a:xfrm>
            <a:off x="0" y="0"/>
            <a:ext cx="12191999" cy="6858000"/>
          </a:xfrm>
          <a:prstGeom prst="rect">
            <a:avLst/>
          </a:prstGeom>
          <a:solidFill>
            <a:schemeClr val="bg1"/>
          </a:solidFill>
        </p:spPr>
        <p:txBody>
          <a:bodyPr wrap="square" rtlCol="0">
            <a:spAutoFit/>
          </a:bodyPr>
          <a:lstStyle/>
          <a:p>
            <a:endParaRPr lang="en-US" dirty="0"/>
          </a:p>
        </p:txBody>
      </p:sp>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BD231B-E4DC-45E5-A05F-991612328FA0}"/>
              </a:ext>
            </a:extLst>
          </p:cNvPr>
          <p:cNvSpPr>
            <a:spLocks noGrp="1"/>
          </p:cNvSpPr>
          <p:nvPr>
            <p:ph type="title"/>
          </p:nvPr>
        </p:nvSpPr>
        <p:spPr>
          <a:xfrm>
            <a:off x="640079" y="2053641"/>
            <a:ext cx="3669161" cy="2760098"/>
          </a:xfrm>
        </p:spPr>
        <p:txBody>
          <a:bodyPr>
            <a:normAutofit/>
          </a:bodyPr>
          <a:lstStyle/>
          <a:p>
            <a:r>
              <a:rPr lang="en-US">
                <a:solidFill>
                  <a:srgbClr val="FFFFFF"/>
                </a:solidFill>
              </a:rPr>
              <a:t>Collateral Consequences</a:t>
            </a:r>
          </a:p>
        </p:txBody>
      </p:sp>
      <p:sp>
        <p:nvSpPr>
          <p:cNvPr id="3" name="Content Placeholder 2">
            <a:extLst>
              <a:ext uri="{FF2B5EF4-FFF2-40B4-BE49-F238E27FC236}">
                <a16:creationId xmlns:a16="http://schemas.microsoft.com/office/drawing/2014/main" id="{621F8A30-9A7E-4C62-9BBA-A0CA6BE89685}"/>
              </a:ext>
            </a:extLst>
          </p:cNvPr>
          <p:cNvSpPr>
            <a:spLocks noGrp="1"/>
          </p:cNvSpPr>
          <p:nvPr>
            <p:ph idx="1"/>
          </p:nvPr>
        </p:nvSpPr>
        <p:spPr>
          <a:xfrm>
            <a:off x="6090573" y="422031"/>
            <a:ext cx="5923235" cy="6274191"/>
          </a:xfrm>
        </p:spPr>
        <p:txBody>
          <a:bodyPr anchor="ctr">
            <a:normAutofit/>
          </a:bodyPr>
          <a:lstStyle/>
          <a:p>
            <a:r>
              <a:rPr lang="en-US" sz="3200" dirty="0">
                <a:solidFill>
                  <a:srgbClr val="000000"/>
                </a:solidFill>
              </a:rPr>
              <a:t>The term "collateral consequences" refers to restrictions that follow the completion of a criminal sentence.</a:t>
            </a:r>
          </a:p>
          <a:p>
            <a:r>
              <a:rPr lang="en-US" sz="3200" dirty="0">
                <a:solidFill>
                  <a:srgbClr val="000000"/>
                </a:solidFill>
              </a:rPr>
              <a:t>The American Bar Association has identified over 44,000 legal collateral consequences in existence today.</a:t>
            </a:r>
          </a:p>
          <a:p>
            <a:r>
              <a:rPr lang="en-US" sz="3200" dirty="0">
                <a:solidFill>
                  <a:srgbClr val="000000"/>
                </a:solidFill>
                <a:latin typeface="Chronicle SSm A"/>
              </a:rPr>
              <a:t>More than 70 million Americans, </a:t>
            </a:r>
            <a:r>
              <a:rPr lang="en-US" sz="3200" u="sng" dirty="0">
                <a:solidFill>
                  <a:srgbClr val="000000"/>
                </a:solidFill>
                <a:latin typeface="Chronicle SSm A"/>
                <a:hlinkClick r:id="rId3">
                  <a:extLst>
                    <a:ext uri="{A12FA001-AC4F-418D-AE19-62706E023703}">
                      <ahyp:hlinkClr xmlns:ahyp="http://schemas.microsoft.com/office/drawing/2018/hyperlinkcolor" val="tx"/>
                    </a:ext>
                  </a:extLst>
                </a:hlinkClick>
              </a:rPr>
              <a:t>one in three</a:t>
            </a:r>
            <a:r>
              <a:rPr lang="en-US" sz="3200" dirty="0">
                <a:solidFill>
                  <a:srgbClr val="000000"/>
                </a:solidFill>
                <a:latin typeface="Chronicle SSm A"/>
              </a:rPr>
              <a:t>, have arrest records.</a:t>
            </a:r>
            <a:endParaRPr lang="en-US" sz="3200" dirty="0">
              <a:solidFill>
                <a:srgbClr val="000000"/>
              </a:solidFill>
            </a:endParaRPr>
          </a:p>
        </p:txBody>
      </p:sp>
      <p:sp>
        <p:nvSpPr>
          <p:cNvPr id="4" name="Footer Placeholder 3">
            <a:extLst>
              <a:ext uri="{FF2B5EF4-FFF2-40B4-BE49-F238E27FC236}">
                <a16:creationId xmlns:a16="http://schemas.microsoft.com/office/drawing/2014/main" id="{3491E3FE-686A-4CD3-831E-0C24C581B713}"/>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©Dominique DuBois Gilliard</a:t>
            </a:r>
          </a:p>
        </p:txBody>
      </p:sp>
    </p:spTree>
    <p:extLst>
      <p:ext uri="{BB962C8B-B14F-4D97-AF65-F5344CB8AC3E}">
        <p14:creationId xmlns:p14="http://schemas.microsoft.com/office/powerpoint/2010/main" val="236895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30B15B-CFE8-4FE5-8F6E-666207C945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10280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2B51AAA3-DDFE-48DE-AF38-BE32846EC4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848" y="420017"/>
            <a:ext cx="5532146" cy="5769864"/>
          </a:xfrm>
          <a:prstGeom prst="rect">
            <a:avLst/>
          </a:prstGeom>
          <a:noFill/>
          <a:ln w="6350" cap="sq" cmpd="sng" algn="ctr">
            <a:solidFill>
              <a:schemeClr val="tx1">
                <a:lumMod val="75000"/>
                <a:lumOff val="25000"/>
              </a:schemeClr>
            </a:solidFill>
            <a:prstDash val="solid"/>
            <a:miter lim="800000"/>
          </a:ln>
          <a:effectLst/>
        </p:spPr>
      </p:sp>
      <p:pic>
        <p:nvPicPr>
          <p:cNvPr id="6" name="Content Placeholder 5">
            <a:extLst>
              <a:ext uri="{FF2B5EF4-FFF2-40B4-BE49-F238E27FC236}">
                <a16:creationId xmlns:a16="http://schemas.microsoft.com/office/drawing/2014/main" id="{2D3B0E46-B93E-49FA-B80A-9885C459668A}"/>
              </a:ext>
            </a:extLst>
          </p:cNvPr>
          <p:cNvPicPr>
            <a:picLocks noGrp="1" noChangeAspect="1"/>
          </p:cNvPicPr>
          <p:nvPr>
            <p:ph idx="1"/>
          </p:nvPr>
        </p:nvPicPr>
        <p:blipFill rotWithShape="1">
          <a:blip r:embed="rId2"/>
          <a:srcRect b="21002"/>
          <a:stretch/>
        </p:blipFill>
        <p:spPr>
          <a:xfrm>
            <a:off x="725707" y="740057"/>
            <a:ext cx="4886429" cy="5129784"/>
          </a:xfrm>
          <a:prstGeom prst="rect">
            <a:avLst/>
          </a:prstGeom>
        </p:spPr>
      </p:pic>
      <p:sp>
        <p:nvSpPr>
          <p:cNvPr id="15" name="Rectangle 14">
            <a:extLst>
              <a:ext uri="{FF2B5EF4-FFF2-40B4-BE49-F238E27FC236}">
                <a16:creationId xmlns:a16="http://schemas.microsoft.com/office/drawing/2014/main" id="{5341D4B7-8A53-4C37-8E33-372EAB5776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434" y="253548"/>
            <a:ext cx="5608934" cy="610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7815A-97CF-401B-9BED-B5557D2AF9BD}"/>
              </a:ext>
            </a:extLst>
          </p:cNvPr>
          <p:cNvSpPr>
            <a:spLocks noGrp="1"/>
          </p:cNvSpPr>
          <p:nvPr>
            <p:ph type="title"/>
          </p:nvPr>
        </p:nvSpPr>
        <p:spPr>
          <a:xfrm>
            <a:off x="6585283" y="420017"/>
            <a:ext cx="5069305" cy="5769864"/>
          </a:xfrm>
        </p:spPr>
        <p:txBody>
          <a:bodyPr vert="horz" lIns="91440" tIns="45720" rIns="91440" bIns="45720" rtlCol="0" anchor="ctr">
            <a:normAutofit/>
          </a:bodyPr>
          <a:lstStyle/>
          <a:p>
            <a:r>
              <a:rPr lang="en-US" sz="5400" dirty="0"/>
              <a:t>Kathryn Johnston, 92, murdered in a botched drug raid (2006).</a:t>
            </a:r>
          </a:p>
        </p:txBody>
      </p:sp>
      <p:sp>
        <p:nvSpPr>
          <p:cNvPr id="3" name="Footer Placeholder 2">
            <a:extLst>
              <a:ext uri="{FF2B5EF4-FFF2-40B4-BE49-F238E27FC236}">
                <a16:creationId xmlns:a16="http://schemas.microsoft.com/office/drawing/2014/main" id="{7BF597DD-3974-4909-9D37-8D22AE48EC63}"/>
              </a:ext>
            </a:extLst>
          </p:cNvPr>
          <p:cNvSpPr>
            <a:spLocks noGrp="1"/>
          </p:cNvSpPr>
          <p:nvPr>
            <p:ph type="ftr" sz="quarter" idx="11"/>
          </p:nvPr>
        </p:nvSpPr>
        <p:spPr>
          <a:xfrm>
            <a:off x="8077200" y="6437983"/>
            <a:ext cx="4114800" cy="365125"/>
          </a:xfrm>
        </p:spPr>
        <p:txBody>
          <a:bodyPr/>
          <a:lstStyle/>
          <a:p>
            <a:r>
              <a:rPr lang="en-US" dirty="0"/>
              <a:t>©Dominique DuBois Gilliard</a:t>
            </a:r>
          </a:p>
        </p:txBody>
      </p:sp>
    </p:spTree>
    <p:extLst>
      <p:ext uri="{BB962C8B-B14F-4D97-AF65-F5344CB8AC3E}">
        <p14:creationId xmlns:p14="http://schemas.microsoft.com/office/powerpoint/2010/main" val="99036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FE508-E498-7A49-AECE-55ADAB8A4159}"/>
              </a:ext>
            </a:extLst>
          </p:cNvPr>
          <p:cNvSpPr txBox="1"/>
          <p:nvPr/>
        </p:nvSpPr>
        <p:spPr>
          <a:xfrm>
            <a:off x="0" y="0"/>
            <a:ext cx="12192000" cy="6970426"/>
          </a:xfrm>
          <a:prstGeom prst="rect">
            <a:avLst/>
          </a:prstGeom>
          <a:solidFill>
            <a:schemeClr val="bg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B155072-C42F-4632-AA75-7A3AF040DAFD}"/>
              </a:ext>
            </a:extLst>
          </p:cNvPr>
          <p:cNvPicPr>
            <a:picLocks noGrp="1" noChangeAspect="1"/>
          </p:cNvPicPr>
          <p:nvPr>
            <p:ph idx="1"/>
          </p:nvPr>
        </p:nvPicPr>
        <p:blipFill>
          <a:blip r:embed="rId2"/>
          <a:stretch>
            <a:fillRect/>
          </a:stretch>
        </p:blipFill>
        <p:spPr>
          <a:xfrm>
            <a:off x="3597639" y="0"/>
            <a:ext cx="8594361" cy="6970426"/>
          </a:xfrm>
          <a:prstGeom prst="rect">
            <a:avLst/>
          </a:prstGeom>
        </p:spPr>
      </p:pic>
      <p:sp>
        <p:nvSpPr>
          <p:cNvPr id="2" name="Title 1">
            <a:extLst>
              <a:ext uri="{FF2B5EF4-FFF2-40B4-BE49-F238E27FC236}">
                <a16:creationId xmlns:a16="http://schemas.microsoft.com/office/drawing/2014/main" id="{46D60042-7D03-458A-AAAC-A4F3F2C3AB6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dirty="0">
                <a:solidFill>
                  <a:schemeClr val="bg1"/>
                </a:solidFill>
              </a:rPr>
              <a:t>There are more jails and prisons than degree-granting colleges and universities</a:t>
            </a:r>
            <a:endParaRPr lang="en-US" sz="2600" kern="1200" dirty="0">
              <a:solidFill>
                <a:schemeClr val="bg1"/>
              </a:solidFill>
              <a:latin typeface="+mj-lt"/>
              <a:ea typeface="+mj-ea"/>
              <a:cs typeface="+mj-cs"/>
            </a:endParaRPr>
          </a:p>
        </p:txBody>
      </p:sp>
      <p:sp>
        <p:nvSpPr>
          <p:cNvPr id="3" name="Footer Placeholder 2">
            <a:extLst>
              <a:ext uri="{FF2B5EF4-FFF2-40B4-BE49-F238E27FC236}">
                <a16:creationId xmlns:a16="http://schemas.microsoft.com/office/drawing/2014/main" id="{0C3C49A1-F95B-483A-8B88-F65758A3DDE4}"/>
              </a:ext>
            </a:extLst>
          </p:cNvPr>
          <p:cNvSpPr>
            <a:spLocks noGrp="1"/>
          </p:cNvSpPr>
          <p:nvPr>
            <p:ph type="ftr" sz="quarter" idx="11"/>
          </p:nvPr>
        </p:nvSpPr>
        <p:spPr>
          <a:xfrm>
            <a:off x="8077200" y="6492875"/>
            <a:ext cx="4114800" cy="365125"/>
          </a:xfrm>
        </p:spPr>
        <p:txBody>
          <a:bodyPr/>
          <a:lstStyle/>
          <a:p>
            <a:r>
              <a:rPr lang="en-US" dirty="0"/>
              <a:t>©Dominique DuBois Gilliard</a:t>
            </a:r>
          </a:p>
        </p:txBody>
      </p:sp>
    </p:spTree>
    <p:extLst>
      <p:ext uri="{BB962C8B-B14F-4D97-AF65-F5344CB8AC3E}">
        <p14:creationId xmlns:p14="http://schemas.microsoft.com/office/powerpoint/2010/main" val="150120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3A726-0C22-5244-ADDF-6127B7BAAF95}"/>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10" name="Rectangle 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generated with very high confidence">
            <a:extLst>
              <a:ext uri="{FF2B5EF4-FFF2-40B4-BE49-F238E27FC236}">
                <a16:creationId xmlns:a16="http://schemas.microsoft.com/office/drawing/2014/main" id="{F3620C4B-9944-45A3-A610-D6E7868D9C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7679" y="359764"/>
            <a:ext cx="8654321" cy="6498236"/>
          </a:xfrm>
          <a:prstGeom prst="rect">
            <a:avLst/>
          </a:prstGeom>
        </p:spPr>
      </p:pic>
      <p:sp>
        <p:nvSpPr>
          <p:cNvPr id="2" name="Title 1">
            <a:extLst>
              <a:ext uri="{FF2B5EF4-FFF2-40B4-BE49-F238E27FC236}">
                <a16:creationId xmlns:a16="http://schemas.microsoft.com/office/drawing/2014/main" id="{7E6DA53A-0684-4BF8-BECA-4ED1A5B403B7}"/>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The incarceration of women</a:t>
            </a:r>
          </a:p>
        </p:txBody>
      </p:sp>
      <p:sp>
        <p:nvSpPr>
          <p:cNvPr id="3" name="Footer Placeholder 2">
            <a:extLst>
              <a:ext uri="{FF2B5EF4-FFF2-40B4-BE49-F238E27FC236}">
                <a16:creationId xmlns:a16="http://schemas.microsoft.com/office/drawing/2014/main" id="{0F34BE2F-1B14-4693-BEA9-5B9ECF24A781}"/>
              </a:ext>
            </a:extLst>
          </p:cNvPr>
          <p:cNvSpPr>
            <a:spLocks noGrp="1"/>
          </p:cNvSpPr>
          <p:nvPr>
            <p:ph type="ftr" sz="quarter" idx="11"/>
          </p:nvPr>
        </p:nvSpPr>
        <p:spPr>
          <a:xfrm>
            <a:off x="8077200" y="6492875"/>
            <a:ext cx="4114800" cy="365125"/>
          </a:xfrm>
        </p:spPr>
        <p:txBody>
          <a:bodyPr/>
          <a:lstStyle/>
          <a:p>
            <a:r>
              <a:rPr lang="en-US" dirty="0"/>
              <a:t>©Dominique DuBois Gilliard</a:t>
            </a:r>
          </a:p>
        </p:txBody>
      </p:sp>
    </p:spTree>
    <p:extLst>
      <p:ext uri="{BB962C8B-B14F-4D97-AF65-F5344CB8AC3E}">
        <p14:creationId xmlns:p14="http://schemas.microsoft.com/office/powerpoint/2010/main" val="332513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A9FEA8-895F-844A-BF0F-0D0191CBF0C9}"/>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A65F4FD-93D3-4626-83C8-2EB316F5E793}"/>
              </a:ext>
            </a:extLst>
          </p:cNvPr>
          <p:cNvSpPr>
            <a:spLocks noGrp="1"/>
          </p:cNvSpPr>
          <p:nvPr>
            <p:ph type="title"/>
          </p:nvPr>
        </p:nvSpPr>
        <p:spPr>
          <a:xfrm>
            <a:off x="135988" y="2074362"/>
            <a:ext cx="2752354" cy="2709275"/>
          </a:xfrm>
          <a:prstGeom prst="rect">
            <a:avLst/>
          </a:prstGeom>
          <a:solidFill>
            <a:srgbClr val="55748E"/>
          </a:solidFill>
          <a:ln>
            <a:solidFill>
              <a:srgbClr val="55748E"/>
            </a:solidFill>
          </a:ln>
        </p:spPr>
        <p:txBody>
          <a:bodyPr vert="horz" lIns="91440" tIns="45720" rIns="91440" bIns="45720" rtlCol="0" anchor="ctr">
            <a:normAutofit/>
          </a:bodyPr>
          <a:lstStyle/>
          <a:p>
            <a:pPr algn="ctr"/>
            <a:r>
              <a:rPr lang="en-US" sz="2800" kern="1200" dirty="0">
                <a:solidFill>
                  <a:srgbClr val="FFFFFF"/>
                </a:solidFill>
                <a:latin typeface="+mj-lt"/>
                <a:ea typeface="+mj-ea"/>
                <a:cs typeface="+mj-cs"/>
              </a:rPr>
              <a:t>7.3 Million kids have an incarcerated parent</a:t>
            </a:r>
          </a:p>
        </p:txBody>
      </p:sp>
      <p:pic>
        <p:nvPicPr>
          <p:cNvPr id="7" name="Content Placeholder 6" descr="A screenshot of a cell phone&#10;&#10;Description generated with very high confidence">
            <a:extLst>
              <a:ext uri="{FF2B5EF4-FFF2-40B4-BE49-F238E27FC236}">
                <a16:creationId xmlns:a16="http://schemas.microsoft.com/office/drawing/2014/main" id="{5136540E-BF96-4512-9D1C-1280E8471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0410" y="926782"/>
            <a:ext cx="8401050" cy="5612130"/>
          </a:xfrm>
          <a:prstGeom prst="rect">
            <a:avLst/>
          </a:prstGeom>
        </p:spPr>
      </p:pic>
      <p:sp>
        <p:nvSpPr>
          <p:cNvPr id="3" name="Footer Placeholder 2">
            <a:extLst>
              <a:ext uri="{FF2B5EF4-FFF2-40B4-BE49-F238E27FC236}">
                <a16:creationId xmlns:a16="http://schemas.microsoft.com/office/drawing/2014/main" id="{6C920FB1-692F-49C3-B2E1-0CDE3E984F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©Dominique DuBois Gilliard</a:t>
            </a:r>
          </a:p>
        </p:txBody>
      </p:sp>
    </p:spTree>
    <p:extLst>
      <p:ext uri="{BB962C8B-B14F-4D97-AF65-F5344CB8AC3E}">
        <p14:creationId xmlns:p14="http://schemas.microsoft.com/office/powerpoint/2010/main" val="890016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1007</Words>
  <Application>Microsoft Macintosh PowerPoint</Application>
  <PresentationFormat>Widescreen</PresentationFormat>
  <Paragraphs>81</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Chronicle SSm A</vt:lpstr>
      <vt:lpstr>Office Theme</vt:lpstr>
      <vt:lpstr>1_Office Theme</vt:lpstr>
      <vt:lpstr>Acts 16: 16-40 Dominique  DuBois Gilliard</vt:lpstr>
      <vt:lpstr>PowerPoint Presentation</vt:lpstr>
      <vt:lpstr>PowerPoint Presentation</vt:lpstr>
      <vt:lpstr>Mass Incarceration</vt:lpstr>
      <vt:lpstr>Collateral Consequences</vt:lpstr>
      <vt:lpstr>Kathryn Johnston, 92, murdered in a botched drug raid (2006).</vt:lpstr>
      <vt:lpstr>There are more jails and prisons than degree-granting colleges and universities</vt:lpstr>
      <vt:lpstr>The incarceration of women</vt:lpstr>
      <vt:lpstr>7.3 Million kids have an incarcerated parent</vt:lpstr>
      <vt:lpstr>Race, Gender, &amp; Incarceration</vt:lpstr>
      <vt:lpstr>Native American incarceration rates</vt:lpstr>
      <vt:lpstr>Bail &amp; Jail</vt:lpstr>
      <vt:lpstr>The impact of cash bail</vt:lpstr>
      <vt:lpstr>Kids for Cash Scandal </vt:lpstr>
      <vt:lpstr>Falsely Incarcerated or sentenced</vt:lpstr>
      <vt:lpstr>Incarcerated Christian Leaders in Scripture</vt:lpstr>
      <vt:lpstr>5 books of the Bible were written in prison:  Colossians Philemon Ephesians Philippians  Revelations </vt:lpstr>
      <vt:lpstr>Churches should be involved in at least 1 of 4 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Gilliard</dc:creator>
  <cp:lastModifiedBy>Flowers, David</cp:lastModifiedBy>
  <cp:revision>18</cp:revision>
  <dcterms:created xsi:type="dcterms:W3CDTF">2020-02-17T14:35:50Z</dcterms:created>
  <dcterms:modified xsi:type="dcterms:W3CDTF">2021-01-21T20:32:42Z</dcterms:modified>
</cp:coreProperties>
</file>