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.xml" ContentType="application/inkml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9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97" r:id="rId14"/>
    <p:sldId id="275" r:id="rId15"/>
    <p:sldId id="272" r:id="rId16"/>
    <p:sldId id="273" r:id="rId17"/>
    <p:sldId id="274" r:id="rId18"/>
    <p:sldId id="294" r:id="rId19"/>
    <p:sldId id="299" r:id="rId20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7" roundtripDataSignature="AMtx7mi1tGYpdSMHH4SJe0Iypy/38ai8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F4B3C1-DF50-4DF5-BF22-E1C98D4D6393}" v="9" dt="2026-04-13T15:08:43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63"/>
  </p:normalViewPr>
  <p:slideViewPr>
    <p:cSldViewPr snapToGrid="0">
      <p:cViewPr varScale="1">
        <p:scale>
          <a:sx n="63" d="100"/>
          <a:sy n="63" d="100"/>
        </p:scale>
        <p:origin x="224" y="6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20T14:53:08.05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24575,'7'2'0,"428"32"0,-53-7 0,-310-17 0,0 2 0,-1 4 0,89 32 0,76 57 0,-8 19 0,0 1 0,48 10 0,148 79 0,-317-154 0,183 140 0,-99-41 0,-7 7 0,297 350 0,17 111 0,-256-269 0,-22 17 0,-157-265 0,545 1065 0,-416-731 0,166 576 0,-258-683 0,264 924 0,-296-983 0,-12 2 0,36 538 0,-52 282 0,-38-919 0,13 291 0,12 55 0,-26-504 0,0-1 0,6 25 0,-3-23 0,2 38 0,-7 203-1365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" name="Google Shape;6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6" name="Google Shape;6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30" name="Google Shape;1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36" name="Google Shape;13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>
          <a:extLst>
            <a:ext uri="{FF2B5EF4-FFF2-40B4-BE49-F238E27FC236}">
              <a16:creationId xmlns:a16="http://schemas.microsoft.com/office/drawing/2014/main" id="{093D4A23-A332-7864-C1C5-41CF2086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3:notes">
            <a:extLst>
              <a:ext uri="{FF2B5EF4-FFF2-40B4-BE49-F238E27FC236}">
                <a16:creationId xmlns:a16="http://schemas.microsoft.com/office/drawing/2014/main" id="{41FAE48B-C885-04D1-4654-6E307CB8D3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43" name="Google Shape;143;p33:notes">
            <a:extLst>
              <a:ext uri="{FF2B5EF4-FFF2-40B4-BE49-F238E27FC236}">
                <a16:creationId xmlns:a16="http://schemas.microsoft.com/office/drawing/2014/main" id="{74749B34-4B65-5F91-182C-24A8CB0F95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51978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75" name="Google Shape;17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2" name="Google Shape;18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" name="Google Shape;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-"/>
            </a:pPr>
            <a:endParaRPr/>
          </a:p>
        </p:txBody>
      </p:sp>
      <p:sp>
        <p:nvSpPr>
          <p:cNvPr id="87" name="Google Shape;8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93" name="Google Shape;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05" name="Google Shape;1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" name="Google Shape;11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4" name="Google Shape;12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aragraph (w/ image)">
  <p:cSld name="Title + Paragraph (w/ image)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body" idx="1"/>
          </p:nvPr>
        </p:nvSpPr>
        <p:spPr>
          <a:xfrm>
            <a:off x="1181100" y="2638627"/>
            <a:ext cx="9376064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2"/>
          </p:nvPr>
        </p:nvSpPr>
        <p:spPr>
          <a:xfrm>
            <a:off x="1181099" y="4914900"/>
            <a:ext cx="9376063" cy="305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2"/>
          <p:cNvSpPr>
            <a:spLocks noGrp="1"/>
          </p:cNvSpPr>
          <p:nvPr>
            <p:ph type="pic" idx="3"/>
          </p:nvPr>
        </p:nvSpPr>
        <p:spPr>
          <a:xfrm>
            <a:off x="11353800" y="1485900"/>
            <a:ext cx="5749556" cy="8077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16;p12"/>
          <p:cNvSpPr/>
          <p:nvPr/>
        </p:nvSpPr>
        <p:spPr>
          <a:xfrm>
            <a:off x="6693351" y="9407906"/>
            <a:ext cx="815961" cy="698930"/>
          </a:xfrm>
          <a:custGeom>
            <a:avLst/>
            <a:gdLst/>
            <a:ahLst/>
            <a:cxnLst/>
            <a:rect l="l" t="t" r="r" b="b"/>
            <a:pathLst>
              <a:path w="815961" h="698930" extrusionOk="0">
                <a:moveTo>
                  <a:pt x="0" y="0"/>
                </a:moveTo>
                <a:lnTo>
                  <a:pt x="815961" y="0"/>
                </a:lnTo>
                <a:lnTo>
                  <a:pt x="815961" y="698930"/>
                </a:lnTo>
                <a:lnTo>
                  <a:pt x="0" y="698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2"/>
          <p:cNvSpPr/>
          <p:nvPr/>
        </p:nvSpPr>
        <p:spPr>
          <a:xfrm>
            <a:off x="4787521" y="9571050"/>
            <a:ext cx="372953" cy="372642"/>
          </a:xfrm>
          <a:custGeom>
            <a:avLst/>
            <a:gdLst/>
            <a:ahLst/>
            <a:cxnLst/>
            <a:rect l="l" t="t" r="r" b="b"/>
            <a:pathLst>
              <a:path w="372953" h="372642" extrusionOk="0">
                <a:moveTo>
                  <a:pt x="0" y="0"/>
                </a:moveTo>
                <a:lnTo>
                  <a:pt x="372953" y="0"/>
                </a:lnTo>
                <a:lnTo>
                  <a:pt x="372953" y="372642"/>
                </a:lnTo>
                <a:lnTo>
                  <a:pt x="0" y="372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/>
          <p:nvPr/>
        </p:nvSpPr>
        <p:spPr>
          <a:xfrm>
            <a:off x="5480603" y="9575685"/>
            <a:ext cx="360033" cy="368007"/>
          </a:xfrm>
          <a:custGeom>
            <a:avLst/>
            <a:gdLst/>
            <a:ahLst/>
            <a:cxnLst/>
            <a:rect l="l" t="t" r="r" b="b"/>
            <a:pathLst>
              <a:path w="360033" h="368007" extrusionOk="0">
                <a:moveTo>
                  <a:pt x="0" y="0"/>
                </a:moveTo>
                <a:lnTo>
                  <a:pt x="360034" y="0"/>
                </a:lnTo>
                <a:lnTo>
                  <a:pt x="360034" y="368007"/>
                </a:lnTo>
                <a:lnTo>
                  <a:pt x="0" y="368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2"/>
          <p:cNvSpPr/>
          <p:nvPr/>
        </p:nvSpPr>
        <p:spPr>
          <a:xfrm>
            <a:off x="6140682" y="9571050"/>
            <a:ext cx="372642" cy="372642"/>
          </a:xfrm>
          <a:custGeom>
            <a:avLst/>
            <a:gdLst/>
            <a:ahLst/>
            <a:cxnLst/>
            <a:rect l="l" t="t" r="r" b="b"/>
            <a:pathLst>
              <a:path w="372642" h="372642" extrusionOk="0">
                <a:moveTo>
                  <a:pt x="0" y="0"/>
                </a:moveTo>
                <a:lnTo>
                  <a:pt x="372642" y="0"/>
                </a:lnTo>
                <a:lnTo>
                  <a:pt x="372642" y="372642"/>
                </a:lnTo>
                <a:lnTo>
                  <a:pt x="0" y="372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2"/>
          <p:cNvSpPr txBox="1"/>
          <p:nvPr/>
        </p:nvSpPr>
        <p:spPr>
          <a:xfrm>
            <a:off x="14759533" y="702564"/>
            <a:ext cx="2343823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worldrelief.org</a:t>
            </a:r>
            <a:endParaRPr sz="2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12"/>
          <p:cNvSpPr txBox="1"/>
          <p:nvPr/>
        </p:nvSpPr>
        <p:spPr>
          <a:xfrm>
            <a:off x="1184644" y="9605682"/>
            <a:ext cx="3555252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Follow us @worldrelief: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Paragraph">
  <p:cSld name="Title + Paragraph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body" idx="1"/>
          </p:nvPr>
        </p:nvSpPr>
        <p:spPr>
          <a:xfrm>
            <a:off x="1181099" y="2638627"/>
            <a:ext cx="15430499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  <a:defRPr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body" idx="2"/>
          </p:nvPr>
        </p:nvSpPr>
        <p:spPr>
          <a:xfrm>
            <a:off x="1181100" y="4914900"/>
            <a:ext cx="15430500" cy="305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13"/>
          <p:cNvSpPr/>
          <p:nvPr/>
        </p:nvSpPr>
        <p:spPr>
          <a:xfrm>
            <a:off x="6693351" y="9407906"/>
            <a:ext cx="815961" cy="698930"/>
          </a:xfrm>
          <a:custGeom>
            <a:avLst/>
            <a:gdLst/>
            <a:ahLst/>
            <a:cxnLst/>
            <a:rect l="l" t="t" r="r" b="b"/>
            <a:pathLst>
              <a:path w="815961" h="698930" extrusionOk="0">
                <a:moveTo>
                  <a:pt x="0" y="0"/>
                </a:moveTo>
                <a:lnTo>
                  <a:pt x="815961" y="0"/>
                </a:lnTo>
                <a:lnTo>
                  <a:pt x="815961" y="698930"/>
                </a:lnTo>
                <a:lnTo>
                  <a:pt x="0" y="698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3"/>
          <p:cNvSpPr/>
          <p:nvPr/>
        </p:nvSpPr>
        <p:spPr>
          <a:xfrm>
            <a:off x="4787521" y="9571050"/>
            <a:ext cx="372953" cy="372642"/>
          </a:xfrm>
          <a:custGeom>
            <a:avLst/>
            <a:gdLst/>
            <a:ahLst/>
            <a:cxnLst/>
            <a:rect l="l" t="t" r="r" b="b"/>
            <a:pathLst>
              <a:path w="372953" h="372642" extrusionOk="0">
                <a:moveTo>
                  <a:pt x="0" y="0"/>
                </a:moveTo>
                <a:lnTo>
                  <a:pt x="372953" y="0"/>
                </a:lnTo>
                <a:lnTo>
                  <a:pt x="372953" y="372642"/>
                </a:lnTo>
                <a:lnTo>
                  <a:pt x="0" y="372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/>
          <p:nvPr/>
        </p:nvSpPr>
        <p:spPr>
          <a:xfrm>
            <a:off x="5480603" y="9575685"/>
            <a:ext cx="360033" cy="368007"/>
          </a:xfrm>
          <a:custGeom>
            <a:avLst/>
            <a:gdLst/>
            <a:ahLst/>
            <a:cxnLst/>
            <a:rect l="l" t="t" r="r" b="b"/>
            <a:pathLst>
              <a:path w="360033" h="368007" extrusionOk="0">
                <a:moveTo>
                  <a:pt x="0" y="0"/>
                </a:moveTo>
                <a:lnTo>
                  <a:pt x="360034" y="0"/>
                </a:lnTo>
                <a:lnTo>
                  <a:pt x="360034" y="368007"/>
                </a:lnTo>
                <a:lnTo>
                  <a:pt x="0" y="368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3"/>
          <p:cNvSpPr/>
          <p:nvPr/>
        </p:nvSpPr>
        <p:spPr>
          <a:xfrm>
            <a:off x="6140682" y="9571050"/>
            <a:ext cx="372642" cy="372642"/>
          </a:xfrm>
          <a:custGeom>
            <a:avLst/>
            <a:gdLst/>
            <a:ahLst/>
            <a:cxnLst/>
            <a:rect l="l" t="t" r="r" b="b"/>
            <a:pathLst>
              <a:path w="372642" h="372642" extrusionOk="0">
                <a:moveTo>
                  <a:pt x="0" y="0"/>
                </a:moveTo>
                <a:lnTo>
                  <a:pt x="372642" y="0"/>
                </a:lnTo>
                <a:lnTo>
                  <a:pt x="372642" y="372642"/>
                </a:lnTo>
                <a:lnTo>
                  <a:pt x="0" y="372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3"/>
          <p:cNvSpPr txBox="1"/>
          <p:nvPr/>
        </p:nvSpPr>
        <p:spPr>
          <a:xfrm>
            <a:off x="14759533" y="702564"/>
            <a:ext cx="2343823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worldrelief.org</a:t>
            </a:r>
            <a:endParaRPr sz="2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3"/>
          <p:cNvSpPr txBox="1"/>
          <p:nvPr/>
        </p:nvSpPr>
        <p:spPr>
          <a:xfrm>
            <a:off x="1184644" y="9605682"/>
            <a:ext cx="3555252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Follow us @worldrelief: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Paragraph">
  <p:cSld name="1_Title + Paragraph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body" idx="1"/>
          </p:nvPr>
        </p:nvSpPr>
        <p:spPr>
          <a:xfrm>
            <a:off x="1181099" y="4055598"/>
            <a:ext cx="15430499" cy="136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192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"/>
              <a:buNone/>
              <a:defRPr sz="9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0"/>
          <p:cNvSpPr/>
          <p:nvPr/>
        </p:nvSpPr>
        <p:spPr>
          <a:xfrm>
            <a:off x="6693351" y="9407906"/>
            <a:ext cx="815961" cy="698930"/>
          </a:xfrm>
          <a:custGeom>
            <a:avLst/>
            <a:gdLst/>
            <a:ahLst/>
            <a:cxnLst/>
            <a:rect l="l" t="t" r="r" b="b"/>
            <a:pathLst>
              <a:path w="815961" h="698930" extrusionOk="0">
                <a:moveTo>
                  <a:pt x="0" y="0"/>
                </a:moveTo>
                <a:lnTo>
                  <a:pt x="815961" y="0"/>
                </a:lnTo>
                <a:lnTo>
                  <a:pt x="815961" y="698930"/>
                </a:lnTo>
                <a:lnTo>
                  <a:pt x="0" y="6989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20"/>
          <p:cNvSpPr/>
          <p:nvPr/>
        </p:nvSpPr>
        <p:spPr>
          <a:xfrm>
            <a:off x="4787521" y="9571050"/>
            <a:ext cx="372953" cy="372642"/>
          </a:xfrm>
          <a:custGeom>
            <a:avLst/>
            <a:gdLst/>
            <a:ahLst/>
            <a:cxnLst/>
            <a:rect l="l" t="t" r="r" b="b"/>
            <a:pathLst>
              <a:path w="372953" h="372642" extrusionOk="0">
                <a:moveTo>
                  <a:pt x="0" y="0"/>
                </a:moveTo>
                <a:lnTo>
                  <a:pt x="372953" y="0"/>
                </a:lnTo>
                <a:lnTo>
                  <a:pt x="372953" y="372642"/>
                </a:lnTo>
                <a:lnTo>
                  <a:pt x="0" y="372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20"/>
          <p:cNvSpPr/>
          <p:nvPr/>
        </p:nvSpPr>
        <p:spPr>
          <a:xfrm>
            <a:off x="5480603" y="9575685"/>
            <a:ext cx="360033" cy="368007"/>
          </a:xfrm>
          <a:custGeom>
            <a:avLst/>
            <a:gdLst/>
            <a:ahLst/>
            <a:cxnLst/>
            <a:rect l="l" t="t" r="r" b="b"/>
            <a:pathLst>
              <a:path w="360033" h="368007" extrusionOk="0">
                <a:moveTo>
                  <a:pt x="0" y="0"/>
                </a:moveTo>
                <a:lnTo>
                  <a:pt x="360034" y="0"/>
                </a:lnTo>
                <a:lnTo>
                  <a:pt x="360034" y="368007"/>
                </a:lnTo>
                <a:lnTo>
                  <a:pt x="0" y="368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20"/>
          <p:cNvSpPr/>
          <p:nvPr/>
        </p:nvSpPr>
        <p:spPr>
          <a:xfrm>
            <a:off x="6140682" y="9571050"/>
            <a:ext cx="372642" cy="372642"/>
          </a:xfrm>
          <a:custGeom>
            <a:avLst/>
            <a:gdLst/>
            <a:ahLst/>
            <a:cxnLst/>
            <a:rect l="l" t="t" r="r" b="b"/>
            <a:pathLst>
              <a:path w="372642" h="372642" extrusionOk="0">
                <a:moveTo>
                  <a:pt x="0" y="0"/>
                </a:moveTo>
                <a:lnTo>
                  <a:pt x="372642" y="0"/>
                </a:lnTo>
                <a:lnTo>
                  <a:pt x="372642" y="372642"/>
                </a:lnTo>
                <a:lnTo>
                  <a:pt x="0" y="3726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0"/>
          <p:cNvSpPr txBox="1"/>
          <p:nvPr/>
        </p:nvSpPr>
        <p:spPr>
          <a:xfrm>
            <a:off x="14759533" y="702564"/>
            <a:ext cx="2343823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worldrelief.org</a:t>
            </a:r>
            <a:endParaRPr sz="2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0"/>
          <p:cNvSpPr txBox="1">
            <a:spLocks noGrp="1"/>
          </p:cNvSpPr>
          <p:nvPr>
            <p:ph type="body" idx="2"/>
          </p:nvPr>
        </p:nvSpPr>
        <p:spPr>
          <a:xfrm>
            <a:off x="1181100" y="5771435"/>
            <a:ext cx="15430500" cy="69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body" idx="3"/>
          </p:nvPr>
        </p:nvSpPr>
        <p:spPr>
          <a:xfrm>
            <a:off x="1181100" y="7240204"/>
            <a:ext cx="15430500" cy="698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Arial"/>
              <a:buNone/>
              <a:defRPr sz="2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0"/>
          <p:cNvSpPr txBox="1"/>
          <p:nvPr/>
        </p:nvSpPr>
        <p:spPr>
          <a:xfrm>
            <a:off x="1184644" y="9605682"/>
            <a:ext cx="3555252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Follow us @worldrelief: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 - Portrait">
  <p:cSld name="Single Photo - Portrai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>
            <a:spLocks noGrp="1"/>
          </p:cNvSpPr>
          <p:nvPr>
            <p:ph type="pic" idx="2"/>
          </p:nvPr>
        </p:nvSpPr>
        <p:spPr>
          <a:xfrm>
            <a:off x="5715000" y="1028700"/>
            <a:ext cx="6248400" cy="85344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21"/>
          <p:cNvSpPr txBox="1"/>
          <p:nvPr/>
        </p:nvSpPr>
        <p:spPr>
          <a:xfrm>
            <a:off x="14759533" y="9596491"/>
            <a:ext cx="2343823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worldrelief.org</a:t>
            </a:r>
            <a:endParaRPr sz="2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uble Photo - Portrait">
  <p:cSld name="Double Photo - Portrai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>
            <a:spLocks noGrp="1"/>
          </p:cNvSpPr>
          <p:nvPr>
            <p:ph type="pic" idx="2"/>
          </p:nvPr>
        </p:nvSpPr>
        <p:spPr>
          <a:xfrm>
            <a:off x="2050773" y="1790700"/>
            <a:ext cx="6248400" cy="7848600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22"/>
          <p:cNvSpPr>
            <a:spLocks noGrp="1"/>
          </p:cNvSpPr>
          <p:nvPr>
            <p:ph type="pic" idx="3"/>
          </p:nvPr>
        </p:nvSpPr>
        <p:spPr>
          <a:xfrm>
            <a:off x="9982200" y="1790700"/>
            <a:ext cx="6248400" cy="78486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22"/>
          <p:cNvSpPr txBox="1"/>
          <p:nvPr/>
        </p:nvSpPr>
        <p:spPr>
          <a:xfrm>
            <a:off x="14759533" y="702564"/>
            <a:ext cx="2343823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worldrelief.org</a:t>
            </a:r>
            <a:endParaRPr sz="2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Photo - Landscape">
  <p:cSld name="Single Photo - Landscap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3"/>
          <p:cNvSpPr>
            <a:spLocks noGrp="1"/>
          </p:cNvSpPr>
          <p:nvPr>
            <p:ph type="pic" idx="2"/>
          </p:nvPr>
        </p:nvSpPr>
        <p:spPr>
          <a:xfrm>
            <a:off x="1676400" y="1638300"/>
            <a:ext cx="15011400" cy="7848600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/>
          <p:nvPr/>
        </p:nvSpPr>
        <p:spPr>
          <a:xfrm>
            <a:off x="14759533" y="702564"/>
            <a:ext cx="2343823" cy="35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9699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99"/>
              <a:buFont typeface="Arial"/>
              <a:buNone/>
            </a:pPr>
            <a:r>
              <a:rPr lang="en-US" sz="2399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worldrelief.org</a:t>
            </a:r>
            <a:endParaRPr sz="2399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/>
          <p:nvPr/>
        </p:nvSpPr>
        <p:spPr>
          <a:xfrm>
            <a:off x="0" y="29633"/>
            <a:ext cx="18288000" cy="9258300"/>
          </a:xfrm>
          <a:custGeom>
            <a:avLst/>
            <a:gdLst/>
            <a:ahLst/>
            <a:cxnLst/>
            <a:rect l="l" t="t" r="r" b="b"/>
            <a:pathLst>
              <a:path w="18288000" h="9258300" extrusionOk="0">
                <a:moveTo>
                  <a:pt x="0" y="0"/>
                </a:moveTo>
                <a:lnTo>
                  <a:pt x="18288000" y="0"/>
                </a:lnTo>
                <a:lnTo>
                  <a:pt x="182880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 amt="70000"/>
            </a:blip>
            <a:stretch>
              <a:fillRect t="-26039" b="-22088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1"/>
          <p:cNvSpPr/>
          <p:nvPr/>
        </p:nvSpPr>
        <p:spPr>
          <a:xfrm>
            <a:off x="0" y="0"/>
            <a:ext cx="18288000" cy="9258300"/>
          </a:xfrm>
          <a:custGeom>
            <a:avLst/>
            <a:gdLst/>
            <a:ahLst/>
            <a:cxnLst/>
            <a:rect l="l" t="t" r="r" b="b"/>
            <a:pathLst>
              <a:path w="18288000" h="9258300" extrusionOk="0">
                <a:moveTo>
                  <a:pt x="0" y="0"/>
                </a:moveTo>
                <a:lnTo>
                  <a:pt x="18288000" y="0"/>
                </a:lnTo>
                <a:lnTo>
                  <a:pt x="182880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 amt="49000"/>
            </a:blip>
            <a:stretch>
              <a:fillRect t="-54303" b="-43192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itage.org/immigration/report/the-us-refugee-admissions-program-roadmap-refor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ato.org/policy-analysis/terrorism-immigration-50-years-foreign-born-terrorism-us-soil-1975-202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nas.org/doi/10.1073/pnas.2014704117" TargetMode="External"/><Relationship Id="rId4" Type="http://schemas.openxmlformats.org/officeDocument/2006/relationships/hyperlink" Target="https://www.cato.org/policy-analysis/illegal-immigrant-murderers-texas-2013-2022#texas-criminal-conviction-arrest-rate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e.gov/detain/detention-manageme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rdonconwell.edu/wp-content/uploads/sites/13/2025/03/OnePartoftheBody-Report.pdf" TargetMode="External"/><Relationship Id="rId5" Type="http://schemas.openxmlformats.org/officeDocument/2006/relationships/hyperlink" Target="https://www.cbsnews.com/news/ice-arrests-violent-criminal-records-trump-first-year/" TargetMode="External"/><Relationship Id="rId4" Type="http://schemas.openxmlformats.org/officeDocument/2006/relationships/hyperlink" Target="https://www.cato.org/blog/5-ice-detainees-have-violent-convictions-73-no-conviction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igrationpolicy.org/programs/data-hub/charts/us-refugee-resettlemen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orldrelief.org/goldendoor" TargetMode="External"/><Relationship Id="rId7" Type="http://schemas.openxmlformats.org/officeDocument/2006/relationships/hyperlink" Target="https://worldrelief.org/goldendoor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customXml" Target="../ink/ink1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lifeway.com/wp-content/uploads/2025/02/2025-Evangelical-Views-on-Immigration-Report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immigrationcouncil.org/report/fortune-500-companies-founded-by-immigrants-2025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ato.org/blog/cato-study-immigrants-reduced-deficits-145-trillion-1994" TargetMode="External"/><Relationship Id="rId4" Type="http://schemas.openxmlformats.org/officeDocument/2006/relationships/hyperlink" Target="https://news.nd.edu/news/economic-benefits-of-admitting-refugees-outweigh-costs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8B4C65-C74A-709D-C719-A91063646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30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>
            <a:spLocks noGrp="1"/>
          </p:cNvSpPr>
          <p:nvPr>
            <p:ph type="body" idx="1"/>
          </p:nvPr>
        </p:nvSpPr>
        <p:spPr>
          <a:xfrm>
            <a:off x="85060" y="6924277"/>
            <a:ext cx="18478287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6600"/>
              <a:t>We are commanded to love our neighbors – without caveats </a:t>
            </a:r>
            <a:r>
              <a:rPr lang="en-US" sz="4800"/>
              <a:t>(</a:t>
            </a:r>
            <a:r>
              <a:rPr lang="en-US" sz="4800">
                <a:solidFill>
                  <a:schemeClr val="lt1"/>
                </a:solidFill>
              </a:rPr>
              <a:t>Leviticus 19:18, 33-34; Luke 10:25-37</a:t>
            </a:r>
            <a:r>
              <a:rPr lang="en-US" sz="4800"/>
              <a:t>)</a:t>
            </a:r>
            <a:endParaRPr sz="6600"/>
          </a:p>
        </p:txBody>
      </p:sp>
      <p:pic>
        <p:nvPicPr>
          <p:cNvPr id="127" name="Google Shape;127;p29"/>
          <p:cNvPicPr preferRelativeResize="0"/>
          <p:nvPr/>
        </p:nvPicPr>
        <p:blipFill rotWithShape="1">
          <a:blip r:embed="rId3">
            <a:alphaModFix/>
          </a:blip>
          <a:srcRect l="423" t="15463" b="10909"/>
          <a:stretch/>
        </p:blipFill>
        <p:spPr>
          <a:xfrm>
            <a:off x="85060" y="0"/>
            <a:ext cx="14439014" cy="7110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0"/>
          <p:cNvSpPr txBox="1">
            <a:spLocks noGrp="1"/>
          </p:cNvSpPr>
          <p:nvPr>
            <p:ph type="body" idx="1"/>
          </p:nvPr>
        </p:nvSpPr>
        <p:spPr>
          <a:xfrm>
            <a:off x="367266" y="395523"/>
            <a:ext cx="14609975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Refugees &amp; Terrorism</a:t>
            </a:r>
            <a:endParaRPr/>
          </a:p>
        </p:txBody>
      </p:sp>
      <p:sp>
        <p:nvSpPr>
          <p:cNvPr id="133" name="Google Shape;133;p30"/>
          <p:cNvSpPr txBox="1">
            <a:spLocks noGrp="1"/>
          </p:cNvSpPr>
          <p:nvPr>
            <p:ph type="body" idx="2"/>
          </p:nvPr>
        </p:nvSpPr>
        <p:spPr>
          <a:xfrm>
            <a:off x="367266" y="2988068"/>
            <a:ext cx="17580491" cy="397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US" sz="4800" dirty="0"/>
              <a:t>Refugees admitted through the U.S. Refugee Admissions program already are subjected to the most thorough vetting of any category of visitor or immigrant to the US </a:t>
            </a:r>
            <a:r>
              <a:rPr lang="en-US" sz="2400" dirty="0">
                <a:solidFill>
                  <a:schemeClr val="lt2"/>
                </a:solidFill>
              </a:rPr>
              <a:t>(</a:t>
            </a:r>
            <a:r>
              <a:rPr lang="en-US" sz="2400" u="sng" dirty="0">
                <a:solidFill>
                  <a:schemeClr val="l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Heritage Foundation</a:t>
            </a:r>
            <a:r>
              <a:rPr lang="en-US" sz="2400" dirty="0">
                <a:solidFill>
                  <a:schemeClr val="lt2"/>
                </a:solidFill>
              </a:rPr>
              <a:t>)</a:t>
            </a:r>
            <a:endParaRPr dirty="0"/>
          </a:p>
          <a:p>
            <a:pPr marL="80010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US" sz="4800" dirty="0"/>
              <a:t>Since the Refugee Act of 1980, 0 Americans have lost their life in an Islamist terrorist attack perpetrated by an individual admitted as a refugee</a:t>
            </a:r>
            <a:r>
              <a:rPr lang="en-US" sz="6600" dirty="0">
                <a:solidFill>
                  <a:schemeClr val="lt2"/>
                </a:solidFill>
              </a:rPr>
              <a:t> </a:t>
            </a:r>
            <a:r>
              <a:rPr lang="en-US" sz="2800" dirty="0">
                <a:solidFill>
                  <a:schemeClr val="lt2"/>
                </a:solidFill>
              </a:rPr>
              <a:t>(</a:t>
            </a:r>
            <a:r>
              <a:rPr lang="en-US" sz="2800" u="sng" dirty="0">
                <a:solidFill>
                  <a:schemeClr val="l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Cato Institute</a:t>
            </a:r>
            <a:r>
              <a:rPr lang="en-US" sz="2800" dirty="0">
                <a:solidFill>
                  <a:schemeClr val="lt2"/>
                </a:solidFill>
              </a:rPr>
              <a:t>)</a:t>
            </a:r>
            <a:endParaRPr dirty="0"/>
          </a:p>
          <a:p>
            <a:pPr marL="800100" lvl="0" indent="-3492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228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1"/>
          <p:cNvSpPr txBox="1">
            <a:spLocks noGrp="1"/>
          </p:cNvSpPr>
          <p:nvPr>
            <p:ph type="body" idx="1"/>
          </p:nvPr>
        </p:nvSpPr>
        <p:spPr>
          <a:xfrm>
            <a:off x="-336123" y="395525"/>
            <a:ext cx="17170500" cy="19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Immigrants &amp; Crime (in Texas)</a:t>
            </a:r>
            <a:endParaRPr/>
          </a:p>
        </p:txBody>
      </p:sp>
      <p:pic>
        <p:nvPicPr>
          <p:cNvPr id="139" name="Google Shape;13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1852" y="1759222"/>
            <a:ext cx="13141561" cy="730650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1"/>
          <p:cNvSpPr txBox="1">
            <a:spLocks noGrp="1"/>
          </p:cNvSpPr>
          <p:nvPr>
            <p:ph type="body" idx="2"/>
          </p:nvPr>
        </p:nvSpPr>
        <p:spPr>
          <a:xfrm>
            <a:off x="7597825" y="8991836"/>
            <a:ext cx="10690175" cy="179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1800">
                <a:solidFill>
                  <a:schemeClr val="lt2"/>
                </a:solidFill>
              </a:rPr>
              <a:t>Source: </a:t>
            </a:r>
            <a:r>
              <a:rPr lang="en-US" sz="18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Cato Institute analysis of Texas Department of Public Safety data and the American Community Survey</a:t>
            </a:r>
            <a:r>
              <a:rPr lang="en-US" sz="1800">
                <a:solidFill>
                  <a:schemeClr val="lt2"/>
                </a:solidFill>
              </a:rPr>
              <a:t>, 2024; see also Michael Light, Jingying He &amp; Jason P. Robey, </a:t>
            </a:r>
            <a:r>
              <a:rPr lang="en-US" sz="1800" u="sng">
                <a:solidFill>
                  <a:schemeClr val="lt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“Comparing Crime Rates between Undocumented Immigrants, Legal Immigrants, and Native-Born US Citizens in Texas,” </a:t>
            </a:r>
            <a:r>
              <a:rPr lang="en-US" sz="1800">
                <a:solidFill>
                  <a:schemeClr val="lt2"/>
                </a:solidFill>
              </a:rPr>
              <a:t>Proceedings of the National Academy of Sciences, 2020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>
          <a:extLst>
            <a:ext uri="{FF2B5EF4-FFF2-40B4-BE49-F238E27FC236}">
              <a16:creationId xmlns:a16="http://schemas.microsoft.com/office/drawing/2014/main" id="{54A79972-38C1-AE7D-8553-76221F326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>
            <a:extLst>
              <a:ext uri="{FF2B5EF4-FFF2-40B4-BE49-F238E27FC236}">
                <a16:creationId xmlns:a16="http://schemas.microsoft.com/office/drawing/2014/main" id="{CC4DA019-1769-4E18-452B-275EE0B221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266" y="395523"/>
            <a:ext cx="14609975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dirty="0">
                <a:solidFill>
                  <a:schemeClr val="bg1"/>
                </a:solidFill>
              </a:rPr>
              <a:t>Immigrant Detention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Google Shape;327;p32">
            <a:extLst>
              <a:ext uri="{FF2B5EF4-FFF2-40B4-BE49-F238E27FC236}">
                <a16:creationId xmlns:a16="http://schemas.microsoft.com/office/drawing/2014/main" id="{2BB34AAA-39C8-0D3E-F523-E66CC1876AF5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0" y="1946050"/>
            <a:ext cx="18008700" cy="39744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US" sz="4400" dirty="0">
                <a:solidFill>
                  <a:schemeClr val="bg1"/>
                </a:solidFill>
              </a:rPr>
              <a:t>Despite rhetoric that immigration enforcement focuses on the “worst of the worst” criminals…</a:t>
            </a:r>
            <a:endParaRPr dirty="0">
              <a:solidFill>
                <a:schemeClr val="bg1"/>
              </a:solidFill>
            </a:endParaRPr>
          </a:p>
          <a:p>
            <a:pPr marL="1257300" lvl="1" indent="-571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Most (70.8%) of those currently detained have not been convicted of any crime 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 Dept of Homeland Security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as of April 4, 2026)</a:t>
            </a:r>
            <a:endParaRPr u="sng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57300" lvl="1" indent="-571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Only 5% of those detained have been convicted of, and less than 14% of those arrested had been charged with, a </a:t>
            </a:r>
            <a:r>
              <a:rPr lang="en-US" sz="4000" i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violent 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crime (</a:t>
            </a:r>
            <a:r>
              <a:rPr lang="en-US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Cato Institute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as of November 2025; </a:t>
            </a:r>
            <a:r>
              <a:rPr lang="en-US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CBS News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as of January 2026)</a:t>
            </a:r>
            <a:endParaRPr sz="3200" dirty="0">
              <a:solidFill>
                <a:schemeClr val="bg1"/>
              </a:solidFill>
            </a:endParaRPr>
          </a:p>
          <a:p>
            <a:pPr marL="1257300" lvl="1" indent="-5715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4000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But most (80%) of those vulnerable to detention &amp; deportation are Christians of one tradition or another – and 1 in 12 Christian households in the US is at risk of having at least one family member removed 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u="sng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Center for the Study of Global Christianity at Gordon-Conwell Theological Seminary</a:t>
            </a:r>
            <a:r>
              <a:rPr lang="en-US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dirty="0">
              <a:solidFill>
                <a:schemeClr val="bg1"/>
              </a:solidFill>
            </a:endParaRPr>
          </a:p>
          <a:p>
            <a:pPr marL="800100" lvl="0" indent="-3492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None/>
            </a:pPr>
            <a:endParaRPr sz="2800" dirty="0">
              <a:solidFill>
                <a:srgbClr val="00B0F0"/>
              </a:solidFill>
            </a:endParaRPr>
          </a:p>
          <a:p>
            <a:pPr marL="800100" lvl="0" indent="-3492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None/>
            </a:pPr>
            <a:endParaRPr sz="2000" dirty="0">
              <a:solidFill>
                <a:srgbClr val="00B0F0"/>
              </a:solidFill>
            </a:endParaRPr>
          </a:p>
          <a:p>
            <a:pPr marL="228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624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 txBox="1">
            <a:spLocks noGrp="1"/>
          </p:cNvSpPr>
          <p:nvPr>
            <p:ph type="body" idx="1"/>
          </p:nvPr>
        </p:nvSpPr>
        <p:spPr>
          <a:xfrm>
            <a:off x="8623004" y="1545425"/>
            <a:ext cx="9506364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000"/>
              <a:buNone/>
            </a:pPr>
            <a:r>
              <a:rPr lang="en-US" sz="5400" dirty="0">
                <a:solidFill>
                  <a:schemeClr val="lt1"/>
                </a:solidFill>
              </a:rPr>
              <a:t>By welcoming those of other faiths, we have opportunities to “make disciples of all nations” (Matthew 28:19) and to “give an answer to everyone who asks” for the reason for the hope within us (1 Peter 3:15)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6600" dirty="0"/>
          </a:p>
        </p:txBody>
      </p:sp>
      <p:pic>
        <p:nvPicPr>
          <p:cNvPr id="192" name="Google Shape;192;p40" descr="A person holding a baby and looking at a computer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87464"/>
            <a:ext cx="8261498" cy="5512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7"/>
          <p:cNvSpPr txBox="1">
            <a:spLocks noGrp="1"/>
          </p:cNvSpPr>
          <p:nvPr>
            <p:ph type="body" idx="1"/>
          </p:nvPr>
        </p:nvSpPr>
        <p:spPr>
          <a:xfrm>
            <a:off x="297712" y="1972536"/>
            <a:ext cx="9506364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8000"/>
              <a:buNone/>
            </a:pPr>
            <a:r>
              <a:rPr lang="en-US" sz="5400" dirty="0">
                <a:solidFill>
                  <a:schemeClr val="lt1"/>
                </a:solidFill>
              </a:rPr>
              <a:t>Many refugees and asylum seekers are fleeing persecution on account of their Christian faith – and as we welcome them, we welcome Jesus (Matthew 25:35)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6600" dirty="0"/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96893" y="1972536"/>
            <a:ext cx="8591107" cy="5727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8"/>
          <p:cNvSpPr txBox="1">
            <a:spLocks noGrp="1"/>
          </p:cNvSpPr>
          <p:nvPr>
            <p:ph type="body" idx="1"/>
          </p:nvPr>
        </p:nvSpPr>
        <p:spPr>
          <a:xfrm>
            <a:off x="367266" y="395523"/>
            <a:ext cx="14609975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U.S. Refugee Resettlement</a:t>
            </a:r>
            <a:endParaRPr/>
          </a:p>
        </p:txBody>
      </p:sp>
      <p:pic>
        <p:nvPicPr>
          <p:cNvPr id="178" name="Google Shape;1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2540" y="1861094"/>
            <a:ext cx="11451348" cy="842590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8"/>
          <p:cNvSpPr txBox="1">
            <a:spLocks noGrp="1"/>
          </p:cNvSpPr>
          <p:nvPr>
            <p:ph type="body" idx="2"/>
          </p:nvPr>
        </p:nvSpPr>
        <p:spPr>
          <a:xfrm>
            <a:off x="12727172" y="8657199"/>
            <a:ext cx="5523454" cy="1799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1800">
                <a:solidFill>
                  <a:schemeClr val="lt2"/>
                </a:solidFill>
              </a:rPr>
              <a:t>Source: </a:t>
            </a:r>
            <a:r>
              <a:rPr lang="en-US" sz="18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Migration Policy Institute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"/>
          <p:cNvSpPr txBox="1">
            <a:spLocks noGrp="1"/>
          </p:cNvSpPr>
          <p:nvPr>
            <p:ph type="body" idx="2"/>
          </p:nvPr>
        </p:nvSpPr>
        <p:spPr>
          <a:xfrm>
            <a:off x="12503888" y="9516139"/>
            <a:ext cx="5746738" cy="9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1800">
                <a:solidFill>
                  <a:schemeClr val="lt2"/>
                </a:solidFill>
              </a:rPr>
              <a:t>Source: </a:t>
            </a:r>
            <a:r>
              <a:rPr lang="en-US" sz="18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Doors US &amp; World Relief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85" name="Google Shape;18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160" y="0"/>
            <a:ext cx="13826359" cy="104564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4B9EEB5-1D2F-0244-12EE-1CC4EE308A06}"/>
              </a:ext>
            </a:extLst>
          </p:cNvPr>
          <p:cNvSpPr/>
          <p:nvPr/>
        </p:nvSpPr>
        <p:spPr>
          <a:xfrm>
            <a:off x="13792199" y="0"/>
            <a:ext cx="4648201" cy="10456480"/>
          </a:xfrm>
          <a:prstGeom prst="rect">
            <a:avLst/>
          </a:prstGeom>
          <a:solidFill>
            <a:srgbClr val="1E405B"/>
          </a:solidFill>
          <a:ln>
            <a:solidFill>
              <a:srgbClr val="1E4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3E09F1-FDBF-5266-B494-483984BAF689}"/>
                  </a:ext>
                </a:extLst>
              </p14:cNvPr>
              <p14:cNvContentPartPr/>
              <p14:nvPr/>
            </p14:nvContentPartPr>
            <p14:xfrm>
              <a:off x="12801600" y="4152900"/>
              <a:ext cx="2451240" cy="4233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3E09F1-FDBF-5266-B494-483984BAF68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95480" y="4146781"/>
                <a:ext cx="2463480" cy="4245479"/>
              </a:xfrm>
              <a:prstGeom prst="rect">
                <a:avLst/>
              </a:prstGeom>
            </p:spPr>
          </p:pic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B74CF11-0327-84A3-0FC1-C8AF39D5728A}"/>
              </a:ext>
            </a:extLst>
          </p:cNvPr>
          <p:cNvSpPr/>
          <p:nvPr/>
        </p:nvSpPr>
        <p:spPr>
          <a:xfrm>
            <a:off x="6248400" y="2171700"/>
            <a:ext cx="4572000" cy="685800"/>
          </a:xfrm>
          <a:prstGeom prst="rect">
            <a:avLst/>
          </a:prstGeom>
          <a:solidFill>
            <a:srgbClr val="1E405B"/>
          </a:solidFill>
          <a:ln>
            <a:solidFill>
              <a:srgbClr val="1E40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31CD6-23CF-B363-971A-5727015F9DE7}"/>
              </a:ext>
            </a:extLst>
          </p:cNvPr>
          <p:cNvSpPr txBox="1"/>
          <p:nvPr/>
        </p:nvSpPr>
        <p:spPr>
          <a:xfrm>
            <a:off x="11548153" y="9873465"/>
            <a:ext cx="6811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Source: </a:t>
            </a:r>
            <a:r>
              <a:rPr lang="en-US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 of the Golden Door Report 2024</a:t>
            </a:r>
            <a:r>
              <a:rPr lang="en-US" dirty="0">
                <a:solidFill>
                  <a:schemeClr val="bg1"/>
                </a:solidFill>
              </a:rPr>
              <a:t>, Open Doors US &amp; World Relief, adapted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2"/>
          <p:cNvSpPr txBox="1">
            <a:spLocks noGrp="1"/>
          </p:cNvSpPr>
          <p:nvPr>
            <p:ph type="body" idx="1"/>
          </p:nvPr>
        </p:nvSpPr>
        <p:spPr>
          <a:xfrm>
            <a:off x="649473" y="640072"/>
            <a:ext cx="14165862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dirty="0"/>
              <a:t>Walking in Another’s Shoes</a:t>
            </a:r>
            <a:endParaRPr dirty="0"/>
          </a:p>
        </p:txBody>
      </p:sp>
      <p:pic>
        <p:nvPicPr>
          <p:cNvPr id="352" name="Google Shape;352;p42" descr="https://lh7-rt.googleusercontent.com/slidesz/AGV_vUfFXQ_5y4S4bMmsBn5sFbCHK9Gy850OgmLA8IebSztQF8qoQCl83_9KuCVP8tinpIROgLgA1-V1KkZ1OzZ8Bt8IGu4FzfPsJHc4U7Xbko_V_Uj8mYEsCP8unTWLATQkVBQv8Uxh5bx0JyrrcwFPQg-5god5t21cWF7EoxzGGIehxA=s2048?key=pHC_VNkD9qjoj4Iuu_zwm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721" y="2222071"/>
            <a:ext cx="9400485" cy="7030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70;p45" descr="A qr code with a white background&#10;&#10;AI-generated content may be incorrect.">
            <a:extLst>
              <a:ext uri="{FF2B5EF4-FFF2-40B4-BE49-F238E27FC236}">
                <a16:creationId xmlns:a16="http://schemas.microsoft.com/office/drawing/2014/main" id="{8AA422A7-C3F5-4197-089F-DD77EF32E5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35300" y="3876304"/>
            <a:ext cx="5584189" cy="53766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59C75-9580-7543-F33E-EDDC97FAA40D}"/>
              </a:ext>
            </a:extLst>
          </p:cNvPr>
          <p:cNvSpPr txBox="1"/>
          <p:nvPr/>
        </p:nvSpPr>
        <p:spPr>
          <a:xfrm>
            <a:off x="11463759" y="2350651"/>
            <a:ext cx="5755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Scan for access to slides &amp; to receive occasional World Relief advocacy updates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11037-AF0B-6803-2F16-C12328DA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FCBF0B-1270-A599-584A-BE9C3270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95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"/>
          <p:cNvSpPr txBox="1">
            <a:spLocks noGrp="1"/>
          </p:cNvSpPr>
          <p:nvPr>
            <p:ph type="body" idx="1"/>
          </p:nvPr>
        </p:nvSpPr>
        <p:spPr>
          <a:xfrm>
            <a:off x="991914" y="1350739"/>
            <a:ext cx="9376064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dirty="0"/>
              <a:t>Welcoming the Stranger: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5400" dirty="0"/>
              <a:t>Thinking Biblically about Refugees &amp; Immigration</a:t>
            </a:r>
            <a:endParaRPr dirty="0"/>
          </a:p>
        </p:txBody>
      </p:sp>
      <p:sp>
        <p:nvSpPr>
          <p:cNvPr id="69" name="Google Shape;69;p1"/>
          <p:cNvSpPr txBox="1">
            <a:spLocks noGrp="1"/>
          </p:cNvSpPr>
          <p:nvPr>
            <p:ph type="body" idx="2"/>
          </p:nvPr>
        </p:nvSpPr>
        <p:spPr>
          <a:xfrm>
            <a:off x="2831222" y="6764526"/>
            <a:ext cx="9376063" cy="1198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/>
              <a:t>Matthew Soerens</a:t>
            </a:r>
            <a:endParaRPr/>
          </a:p>
        </p:txBody>
      </p:sp>
      <p:pic>
        <p:nvPicPr>
          <p:cNvPr id="70" name="Google Shape;7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705" y="7233469"/>
            <a:ext cx="6239003" cy="14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 descr="A group of people holding a welcome sign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74434" y="2324294"/>
            <a:ext cx="8212193" cy="5475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29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"/>
          <p:cNvSpPr txBox="1">
            <a:spLocks noGrp="1"/>
          </p:cNvSpPr>
          <p:nvPr>
            <p:ph type="body" idx="1"/>
          </p:nvPr>
        </p:nvSpPr>
        <p:spPr>
          <a:xfrm>
            <a:off x="1181100" y="1692695"/>
            <a:ext cx="15430499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A Troubling Statistic</a:t>
            </a:r>
            <a:endParaRPr/>
          </a:p>
        </p:txBody>
      </p:sp>
      <p:sp>
        <p:nvSpPr>
          <p:cNvPr id="77" name="Google Shape;77;p2"/>
          <p:cNvSpPr txBox="1">
            <a:spLocks noGrp="1"/>
          </p:cNvSpPr>
          <p:nvPr>
            <p:ph type="body" idx="2"/>
          </p:nvPr>
        </p:nvSpPr>
        <p:spPr>
          <a:xfrm>
            <a:off x="1181100" y="3748252"/>
            <a:ext cx="15430500" cy="3057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457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-"/>
            </a:pPr>
            <a:r>
              <a:rPr lang="en-US" sz="4400"/>
              <a:t>Just 23% of evangelical Christians say their views on the arrival of immigrants are primarily informed by the Bible (</a:t>
            </a:r>
            <a:r>
              <a:rPr lang="en-US" sz="4400" u="sng">
                <a:solidFill>
                  <a:srgbClr val="C4BD9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LifeWay Research, 2025</a:t>
            </a:r>
            <a:r>
              <a:rPr lang="en-US" sz="4400"/>
              <a:t>)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-"/>
            </a:pP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Only 38% listed the Bible as among the </a:t>
            </a:r>
            <a:r>
              <a:rPr lang="en-US" sz="4000" i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top three </a:t>
            </a:r>
            <a:r>
              <a:rPr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influences on their views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8"/>
          <p:cNvSpPr txBox="1">
            <a:spLocks noGrp="1"/>
          </p:cNvSpPr>
          <p:nvPr>
            <p:ph type="body" idx="1"/>
          </p:nvPr>
        </p:nvSpPr>
        <p:spPr>
          <a:xfrm>
            <a:off x="1181101" y="1692695"/>
            <a:ext cx="7279727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Jesus Himself Was an Immigrant</a:t>
            </a:r>
            <a:endParaRPr/>
          </a:p>
        </p:txBody>
      </p:sp>
      <p:sp>
        <p:nvSpPr>
          <p:cNvPr id="83" name="Google Shape;83;p8"/>
          <p:cNvSpPr txBox="1">
            <a:spLocks noGrp="1"/>
          </p:cNvSpPr>
          <p:nvPr>
            <p:ph type="body" idx="2"/>
          </p:nvPr>
        </p:nvSpPr>
        <p:spPr>
          <a:xfrm>
            <a:off x="897321" y="6232634"/>
            <a:ext cx="9238808" cy="3591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457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-"/>
            </a:pPr>
            <a:r>
              <a:rPr lang="en-US">
                <a:solidFill>
                  <a:schemeClr val="lt1"/>
                </a:solidFill>
              </a:rPr>
              <a:t>Matthew 2:13-18</a:t>
            </a:r>
            <a:endParaRPr/>
          </a:p>
        </p:txBody>
      </p:sp>
      <p:pic>
        <p:nvPicPr>
          <p:cNvPr id="84" name="Google Shape;84;p8"/>
          <p:cNvPicPr preferRelativeResize="0"/>
          <p:nvPr/>
        </p:nvPicPr>
        <p:blipFill rotWithShape="1">
          <a:blip r:embed="rId3">
            <a:alphaModFix/>
          </a:blip>
          <a:srcRect l="8395" t="3785" r="1606" b="17366"/>
          <a:stretch/>
        </p:blipFill>
        <p:spPr>
          <a:xfrm>
            <a:off x="8474912" y="1776247"/>
            <a:ext cx="9813087" cy="6447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9"/>
          <p:cNvSpPr txBox="1">
            <a:spLocks noGrp="1"/>
          </p:cNvSpPr>
          <p:nvPr>
            <p:ph type="body" idx="2"/>
          </p:nvPr>
        </p:nvSpPr>
        <p:spPr>
          <a:xfrm>
            <a:off x="865790" y="8460828"/>
            <a:ext cx="15430500" cy="510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en-US" sz="2400">
                <a:solidFill>
                  <a:schemeClr val="lt1"/>
                </a:solidFill>
              </a:rPr>
              <a:t>Illustration by Kelly Pulley, from </a:t>
            </a:r>
            <a:r>
              <a:rPr lang="en-US" sz="2400" i="1">
                <a:solidFill>
                  <a:schemeClr val="lt1"/>
                </a:solidFill>
              </a:rPr>
              <a:t>The Beginner’s Bible</a:t>
            </a:r>
            <a:endParaRPr sz="2400">
              <a:solidFill>
                <a:schemeClr val="lt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endParaRPr/>
          </a:p>
        </p:txBody>
      </p:sp>
      <p:pic>
        <p:nvPicPr>
          <p:cNvPr id="90" name="Google Shape;90;p9" descr="D11B60F8-9CC1-4A00-82B3-72703146DEA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4056" y="413188"/>
            <a:ext cx="6768662" cy="7763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5"/>
          <p:cNvSpPr txBox="1">
            <a:spLocks noGrp="1"/>
          </p:cNvSpPr>
          <p:nvPr>
            <p:ph type="body" idx="1"/>
          </p:nvPr>
        </p:nvSpPr>
        <p:spPr>
          <a:xfrm>
            <a:off x="367266" y="395523"/>
            <a:ext cx="16341356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Legal Definitions</a:t>
            </a:r>
            <a:endParaRPr/>
          </a:p>
        </p:txBody>
      </p:sp>
      <p:sp>
        <p:nvSpPr>
          <p:cNvPr id="96" name="Google Shape;96;p25"/>
          <p:cNvSpPr txBox="1">
            <a:spLocks noGrp="1"/>
          </p:cNvSpPr>
          <p:nvPr>
            <p:ph type="body" idx="2"/>
          </p:nvPr>
        </p:nvSpPr>
        <p:spPr>
          <a:xfrm>
            <a:off x="367266" y="1913860"/>
            <a:ext cx="17580491" cy="5255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lvl="0" indent="-457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-"/>
            </a:pPr>
            <a:r>
              <a:rPr lang="en-US" dirty="0">
                <a:solidFill>
                  <a:schemeClr val="lt1"/>
                </a:solidFill>
              </a:rPr>
              <a:t>A refugee is a person who has fled their country because of a well-founded fear of persecution on account of their:</a:t>
            </a:r>
            <a:endParaRPr dirty="0"/>
          </a:p>
          <a:p>
            <a:pPr marL="1143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chemeClr val="lt1"/>
                </a:solidFill>
              </a:rPr>
              <a:t>Race</a:t>
            </a:r>
            <a:endParaRPr dirty="0"/>
          </a:p>
          <a:p>
            <a:pPr marL="1143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chemeClr val="lt1"/>
                </a:solidFill>
              </a:rPr>
              <a:t>Religion</a:t>
            </a:r>
            <a:endParaRPr dirty="0"/>
          </a:p>
          <a:p>
            <a:pPr marL="1143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chemeClr val="lt1"/>
                </a:solidFill>
              </a:rPr>
              <a:t>Political Opinion</a:t>
            </a:r>
            <a:endParaRPr dirty="0"/>
          </a:p>
          <a:p>
            <a:pPr marL="1143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chemeClr val="lt1"/>
                </a:solidFill>
              </a:rPr>
              <a:t>National Origin</a:t>
            </a:r>
            <a:endParaRPr dirty="0"/>
          </a:p>
          <a:p>
            <a:pPr marL="1143000" lvl="1" indent="-4572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lang="en-US" sz="3200" dirty="0">
                <a:solidFill>
                  <a:schemeClr val="lt1"/>
                </a:solidFill>
              </a:rPr>
              <a:t>Particular Social Group</a:t>
            </a:r>
            <a:endParaRPr dirty="0"/>
          </a:p>
          <a:p>
            <a:pPr marL="685800" lvl="0" indent="-4572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-"/>
            </a:pPr>
            <a:r>
              <a:rPr lang="en-US" dirty="0">
                <a:solidFill>
                  <a:schemeClr val="lt1"/>
                </a:solidFill>
              </a:rPr>
              <a:t>An asylum seeker is an individual who professes to meet this legal definition of a refugee </a:t>
            </a:r>
            <a:r>
              <a:rPr lang="en-US" b="1" dirty="0">
                <a:solidFill>
                  <a:schemeClr val="lt1"/>
                </a:solidFill>
              </a:rPr>
              <a:t>upon arrival in the country where they wish to stay</a:t>
            </a:r>
            <a:r>
              <a:rPr lang="en-US" dirty="0">
                <a:solidFill>
                  <a:schemeClr val="lt1"/>
                </a:solidFill>
              </a:rPr>
              <a:t>, but whose case has not yet been adjudicated by an appropriate authority</a:t>
            </a: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None/>
            </a:pPr>
            <a:endParaRPr dirty="0">
              <a:solidFill>
                <a:schemeClr val="lt1"/>
              </a:solidFill>
            </a:endParaRPr>
          </a:p>
          <a:p>
            <a:pPr marL="228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6"/>
          <p:cNvSpPr txBox="1">
            <a:spLocks noGrp="1"/>
          </p:cNvSpPr>
          <p:nvPr>
            <p:ph type="body" idx="1"/>
          </p:nvPr>
        </p:nvSpPr>
        <p:spPr>
          <a:xfrm>
            <a:off x="9144000" y="2086463"/>
            <a:ext cx="9238594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6600"/>
              <a:t>All immigrants are made in the Image of God and possess inherent dignity and potential (Genesis 1:26-27)</a:t>
            </a:r>
            <a:endParaRPr/>
          </a:p>
        </p:txBody>
      </p:sp>
      <p:pic>
        <p:nvPicPr>
          <p:cNvPr id="102" name="Google Shape;102;p26" descr="A child and child sitting in a room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9158" y="2851235"/>
            <a:ext cx="7620000" cy="5081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367266" y="395523"/>
            <a:ext cx="14609975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/>
              <a:t>Economics of Refugees &amp; Immigration</a:t>
            </a:r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2"/>
          </p:nvPr>
        </p:nvSpPr>
        <p:spPr>
          <a:xfrm>
            <a:off x="367266" y="2988068"/>
            <a:ext cx="17580491" cy="3974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US" sz="4000" dirty="0"/>
              <a:t>46% of Fortune 500 </a:t>
            </a:r>
            <a:r>
              <a:rPr lang="en-US" sz="4000" dirty="0">
                <a:solidFill>
                  <a:schemeClr val="lt1"/>
                </a:solidFill>
              </a:rPr>
              <a:t>Companies were founded or cofounded by an immigrant or their children </a:t>
            </a:r>
            <a:r>
              <a:rPr lang="en-US" sz="1600" dirty="0">
                <a:solidFill>
                  <a:schemeClr val="lt1"/>
                </a:solidFill>
              </a:rPr>
              <a:t>(</a:t>
            </a:r>
            <a:r>
              <a:rPr lang="en-US" sz="1600" u="sng" dirty="0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American Immigration Council</a:t>
            </a:r>
            <a:r>
              <a:rPr lang="en-US" sz="1600" dirty="0">
                <a:solidFill>
                  <a:schemeClr val="lt1"/>
                </a:solidFill>
              </a:rPr>
              <a:t>)</a:t>
            </a:r>
            <a:endParaRPr sz="3600" dirty="0">
              <a:solidFill>
                <a:schemeClr val="lt1"/>
              </a:solidFill>
            </a:endParaRPr>
          </a:p>
          <a:p>
            <a:pPr marL="80010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•"/>
            </a:pPr>
            <a:r>
              <a:rPr lang="en-US" sz="4000" dirty="0">
                <a:solidFill>
                  <a:schemeClr val="lt1"/>
                </a:solidFill>
              </a:rPr>
              <a:t>20 years after arrival, the average refugee adult has contributed approximately $21,000 more in taxes than they have received in governmental assistance and services at all levels </a:t>
            </a:r>
            <a:r>
              <a:rPr lang="en-US" sz="1600" dirty="0">
                <a:solidFill>
                  <a:schemeClr val="lt1"/>
                </a:solidFill>
              </a:rPr>
              <a:t>(</a:t>
            </a:r>
            <a:r>
              <a:rPr lang="en-US" sz="1600" u="sng" dirty="0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University of Notre Dame study</a:t>
            </a:r>
            <a:r>
              <a:rPr lang="en-US" sz="1600" dirty="0">
                <a:solidFill>
                  <a:schemeClr val="lt1"/>
                </a:solidFill>
              </a:rPr>
              <a:t>)</a:t>
            </a:r>
            <a:endParaRPr sz="3600" dirty="0">
              <a:solidFill>
                <a:schemeClr val="lt1"/>
              </a:solidFill>
            </a:endParaRPr>
          </a:p>
          <a:p>
            <a:pPr marL="800100" indent="-571500">
              <a:buFont typeface="Arial"/>
              <a:buChar char="•"/>
            </a:pPr>
            <a:r>
              <a:rPr lang="en-US" sz="4000" dirty="0"/>
              <a:t>Immigrants overall have contributed more in taxes than they have cost in governmental expenditures on their behalf every year since at least 1994, reducing US deficits by $14.5 trillion since that time </a:t>
            </a:r>
            <a:r>
              <a:rPr lang="en-US" sz="1600" dirty="0"/>
              <a:t>(</a:t>
            </a:r>
            <a:r>
              <a:rPr lang="en-US" sz="1600" u="sng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Cato Institute</a:t>
            </a:r>
            <a:r>
              <a:rPr lang="en-US" sz="1600" dirty="0"/>
              <a:t>)</a:t>
            </a:r>
          </a:p>
          <a:p>
            <a:pPr marL="800100" lvl="0" indent="-571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Font typeface="Arial"/>
              <a:buChar char="•"/>
            </a:pPr>
            <a:endParaRPr dirty="0"/>
          </a:p>
          <a:p>
            <a:pPr marL="228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22860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500"/>
              <a:buNone/>
            </a:pP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478464" y="867899"/>
            <a:ext cx="9506364" cy="1927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sz="5400" dirty="0">
                <a:solidFill>
                  <a:schemeClr val="lt1"/>
                </a:solidFill>
              </a:rPr>
              <a:t>God commands His people to care for the vulnerable</a:t>
            </a:r>
            <a:r>
              <a:rPr lang="en-US" sz="5400" dirty="0"/>
              <a:t> – </a:t>
            </a:r>
            <a:r>
              <a:rPr lang="en-US" sz="5400" dirty="0">
                <a:solidFill>
                  <a:schemeClr val="lt1"/>
                </a:solidFill>
              </a:rPr>
              <a:t> the orphan, the widow, and the foreigner – both to emulate His character &amp; because of their own history as foreigners</a:t>
            </a:r>
            <a:endParaRPr sz="6600" dirty="0"/>
          </a:p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4000" dirty="0">
                <a:solidFill>
                  <a:schemeClr val="lt1"/>
                </a:solidFill>
              </a:rPr>
              <a:t>(Ex. 23:9, Deut. 10:17-19; Deut. 24:19-22; Ps. 146:9; Zech. 7:9-10; Jer. 22:3; Mal. 3:5)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endParaRPr sz="6600" dirty="0"/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3">
            <a:alphaModFix/>
          </a:blip>
          <a:srcRect l="19349"/>
          <a:stretch/>
        </p:blipFill>
        <p:spPr>
          <a:xfrm>
            <a:off x="9984828" y="1767689"/>
            <a:ext cx="8834799" cy="6687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3854</TotalTime>
  <Words>750</Words>
  <Application>Microsoft Macintosh PowerPoint</Application>
  <PresentationFormat>Custom</PresentationFormat>
  <Paragraphs>46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Matthew Soerens</dc:creator>
  <cp:lastModifiedBy>Flowers, David</cp:lastModifiedBy>
  <cp:revision>5</cp:revision>
  <dcterms:created xsi:type="dcterms:W3CDTF">2006-08-16T00:00:00Z</dcterms:created>
  <dcterms:modified xsi:type="dcterms:W3CDTF">2026-04-13T19:37:47Z</dcterms:modified>
</cp:coreProperties>
</file>