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588" r:id="rId3"/>
    <p:sldId id="557" r:id="rId4"/>
    <p:sldId id="589" r:id="rId5"/>
    <p:sldId id="590" r:id="rId6"/>
    <p:sldId id="566" r:id="rId7"/>
    <p:sldId id="577" r:id="rId8"/>
    <p:sldId id="592" r:id="rId9"/>
    <p:sldId id="571" r:id="rId10"/>
    <p:sldId id="587" r:id="rId11"/>
    <p:sldId id="585" r:id="rId12"/>
    <p:sldId id="468" r:id="rId13"/>
    <p:sldId id="593" r:id="rId14"/>
    <p:sldId id="591" r:id="rId15"/>
    <p:sldId id="586" r:id="rId16"/>
    <p:sldId id="567" r:id="rId17"/>
    <p:sldId id="4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94"/>
    <p:restoredTop sz="73575"/>
  </p:normalViewPr>
  <p:slideViewPr>
    <p:cSldViewPr snapToGrid="0">
      <p:cViewPr varScale="1">
        <p:scale>
          <a:sx n="72" d="100"/>
          <a:sy n="72" d="100"/>
        </p:scale>
        <p:origin x="216" y="37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solidFill>
                  <a:schemeClr val="tx1"/>
                </a:solidFill>
              </a:rPr>
              <a:t>He is Risen!  </a:t>
            </a:r>
            <a:r>
              <a:rPr lang="en-US" dirty="0">
                <a:solidFill>
                  <a:schemeClr val="tx1"/>
                </a:solidFill>
              </a:rPr>
              <a:t>[BRIEF COMMENTS – Risen (2016) Movie Clip]</a:t>
            </a:r>
            <a:br>
              <a:rPr lang="en-US" dirty="0">
                <a:solidFill>
                  <a:schemeClr val="tx1"/>
                </a:solidFill>
              </a:rPr>
            </a:br>
            <a:r>
              <a:rPr lang="en-US" dirty="0">
                <a:solidFill>
                  <a:schemeClr val="tx1"/>
                </a:solidFill>
              </a:rPr>
              <a:t> </a:t>
            </a:r>
          </a:p>
          <a:p>
            <a:pPr marL="0" indent="0">
              <a:buFont typeface="Arial" panose="020B0604020202020204" pitchFamily="34" charset="0"/>
              <a:buNone/>
            </a:pPr>
            <a:r>
              <a:rPr lang="en-US" dirty="0">
                <a:solidFill>
                  <a:schemeClr val="tx1"/>
                </a:solidFill>
              </a:rPr>
              <a:t>This is the seventh and final week of our Lent to Easter Sunday series – </a:t>
            </a:r>
            <a:r>
              <a:rPr lang="en-US" b="1" i="1" dirty="0">
                <a:solidFill>
                  <a:schemeClr val="tx1"/>
                </a:solidFill>
              </a:rPr>
              <a:t>Waging Peace: A Journey with Jesus Through Holy Week</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dirty="0">
                <a:solidFill>
                  <a:schemeClr val="tx1"/>
                </a:solidFill>
              </a:rPr>
              <a:t>Our series began…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Djesus</a:t>
            </a:r>
            <a:r>
              <a:rPr lang="en-US" dirty="0"/>
              <a:t> Uncrossed. Meant to be a gruesome, comedic, spoof on Quentin Tarantino’s, </a:t>
            </a:r>
            <a:r>
              <a:rPr lang="en-US" i="1" dirty="0"/>
              <a:t>Django Unchained</a:t>
            </a:r>
            <a:r>
              <a:rPr lang="en-US" dirty="0"/>
              <a:t>. In this skit, which plays like a movie trailer, Jesus comes back from the dead only to unleash his wrath upon his enemies. It shows him unleashing violence upon the Romans and training his disciples to do the same. One-by-one, Jesus gets payback for what was done to him. And the trailer ends with him saying, “No more Mr. Nice Jesus.” As he cocks his weapon, and a loud gunshot echoes out.” </a:t>
            </a:r>
          </a:p>
          <a:p>
            <a:endParaRPr lang="en-US" dirty="0"/>
          </a:p>
          <a:p>
            <a:r>
              <a:rPr lang="en-US" dirty="0"/>
              <a:t>And while this SNL skit might offend some of us, I find that it’s actually quite effective in using humor to show how ridiculous the whole idea is contrasted with the portrait of Jesus in the Gospels. We can all see that this isn’t what Jesus is like, no matter how much we’d like to justify our own violence and vengeful feelings, as we have clearly seen throughout this sermon series, and we can see and hear from Jesus in John 20 when he says, “Peace be with you!” </a:t>
            </a:r>
          </a:p>
          <a:p>
            <a:endParaRPr lang="en-US" dirty="0"/>
          </a:p>
          <a:p>
            <a:r>
              <a:rPr lang="en-US" dirty="0"/>
              <a:t>Herein lies the second lesson in peacemaking…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393173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b="1" dirty="0"/>
              <a:t>Lesson 2: Christlike peacemakers remember that we have received mercy, therefore, we do not seek retribution and revenge.</a:t>
            </a:r>
          </a:p>
          <a:p>
            <a:endParaRPr lang="en-US" dirty="0"/>
          </a:p>
          <a:p>
            <a:r>
              <a:rPr lang="en-US" dirty="0"/>
              <a:t>So, remember when we asked the question, “How </a:t>
            </a:r>
            <a:r>
              <a:rPr lang="en-US" i="1" dirty="0"/>
              <a:t>has</a:t>
            </a:r>
            <a:r>
              <a:rPr lang="en-US" dirty="0"/>
              <a:t> Jesus loved me?” we also should ask, “How has Christ shown me mercy?” Have I denied him by my words or actions? Have I ever abandoned him? Have I ever cursed him? Have I ever sinned against him or someone else willfully or in my ignorance? Have I done anything for which I’m ashamed? Sure we have! And how has Christ been merciful to you and me? Right. So then, we ought to be merciful to others. ”Blessed are the merciful for they shall be shown mercy,” Jesus said.</a:t>
            </a:r>
          </a:p>
          <a:p>
            <a:endParaRPr lang="en-US" dirty="0"/>
          </a:p>
          <a:p>
            <a:r>
              <a:rPr lang="en-US" dirty="0"/>
              <a:t>Also, notice in the closing moments of Easter Sunday, Jesus’ second blessing of “Peace be with you” function not as a greeting but as a fulfillment of the promise he made on Thursday evening in the upper room. Remember what he said…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726853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[READ PASSAGE &amp; BRIEFLY COMMENT]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“peace” – (</a:t>
            </a:r>
            <a:r>
              <a:rPr lang="en-US" sz="1200" b="0" i="1" u="none" strike="noStrike" kern="1200" dirty="0" err="1">
                <a:solidFill>
                  <a:schemeClr val="tx1"/>
                </a:solidFill>
                <a:effectLst/>
                <a:latin typeface="+mn-lt"/>
                <a:ea typeface="+mn-ea"/>
                <a:cs typeface="+mn-cs"/>
              </a:rPr>
              <a:t>eirene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tranguil</a:t>
            </a:r>
            <a:r>
              <a:rPr lang="en-US" sz="1200" b="0" i="0" u="none" strike="noStrike" kern="1200" dirty="0">
                <a:solidFill>
                  <a:schemeClr val="tx1"/>
                </a:solidFill>
                <a:effectLst/>
                <a:latin typeface="+mn-lt"/>
                <a:ea typeface="+mn-ea"/>
                <a:cs typeface="+mn-cs"/>
              </a:rPr>
              <a:t> state of the soul, harmony and accord between individuals, exemption from rage and warring with others; the </a:t>
            </a:r>
            <a:r>
              <a:rPr lang="en-US" sz="1200" b="0" i="0" u="none" strike="noStrike" kern="1200" dirty="0" err="1">
                <a:solidFill>
                  <a:schemeClr val="tx1"/>
                </a:solidFill>
                <a:effectLst/>
                <a:latin typeface="+mn-lt"/>
                <a:ea typeface="+mn-ea"/>
                <a:cs typeface="+mn-cs"/>
              </a:rPr>
              <a:t>Gk</a:t>
            </a:r>
            <a:r>
              <a:rPr lang="en-US" sz="1200" b="0" i="0" u="none" strike="noStrike" kern="1200" dirty="0">
                <a:solidFill>
                  <a:schemeClr val="tx1"/>
                </a:solidFill>
                <a:effectLst/>
                <a:latin typeface="+mn-lt"/>
                <a:ea typeface="+mn-ea"/>
                <a:cs typeface="+mn-cs"/>
              </a:rPr>
              <a:t> equivalent of the Hb “shalom”</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For the Lord’s disciples, who have just seen the risen Jesus and touched his wounds, it was now quite clear how Jesus overcame and is overcoming the world of sin, hate, and violence. He did not respond in like kind; he did not use threats and force; he did not overcome evil with evil, but through self-giving love. And here he is giving us the gift of his own peace/shalom.</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And why do we need to receive this peace of Jesus? Don’t miss this. Because you cannot give away to others what you do not possess yourself. So, once again, let’s listen to these words of Jesus…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12</a:t>
            </a:fld>
            <a:endParaRPr lang="en-US"/>
          </a:p>
        </p:txBody>
      </p:sp>
    </p:spTree>
    <p:extLst>
      <p:ext uri="{BB962C8B-B14F-4D97-AF65-F5344CB8AC3E}">
        <p14:creationId xmlns:p14="http://schemas.microsoft.com/office/powerpoint/2010/main" val="447837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What does Jesus mean by these words? </a:t>
            </a:r>
          </a:p>
          <a:p>
            <a:endParaRPr lang="en-US" dirty="0"/>
          </a:p>
          <a:p>
            <a:r>
              <a:rPr lang="en-US" dirty="0"/>
              <a:t>He is in effect saying, “This is how I make peace. And now this peace is yours. You can now experience it personally and extend it to others who also need it. My mission has become your mission. I want you to identify yourself with me, my way, my truth, and my life; I want you to carry on my work. And through the power of the Holy Spirit, you can bless others with my peace and forgiveness. I’m giving you this authority. So, go and be peacemakers.”</a:t>
            </a:r>
          </a:p>
          <a:p>
            <a:endParaRPr lang="en-US" dirty="0"/>
          </a:p>
          <a:p>
            <a:r>
              <a:rPr lang="en-US" dirty="0"/>
              <a:t>Church, those first disciples understood that the resurrection of Jesus changed everything. Listen to this final quote from </a:t>
            </a:r>
            <a:r>
              <a:rPr lang="en-US" i="1" dirty="0"/>
              <a:t>Fight Like Jesus</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038478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r>
              <a:rPr lang="en-US" dirty="0"/>
              <a:t>In other words, someday Christ will return and fully establish his Kingdom on the earth. As the Lord says in the book of Revelation, “Behold, I am making all things new.” </a:t>
            </a:r>
          </a:p>
          <a:p>
            <a:endParaRPr lang="en-US" dirty="0"/>
          </a:p>
          <a:p>
            <a:r>
              <a:rPr lang="en-US" dirty="0"/>
              <a:t>My friends, please don’t miss the significance of Jesus’ resurrection. Remember what the Apostle Paul wrote in 1 Corinthians 15. He said that if Jesus was not physically raised from the dead then our faith is meaningless; we are wasting our time; we are ultimately doomed. That’s because the resurrection of Jesus means that sin, evil, and death do not get the final word. It means that what happened to Jesus will someday happen to all who believe. And then we will be transformed as he was on Easter Sunday, with bodies fit for living in a resurrected world.</a:t>
            </a:r>
          </a:p>
          <a:p>
            <a:endParaRPr lang="en-US" dirty="0"/>
          </a:p>
          <a:p>
            <a:r>
              <a:rPr lang="en-US" dirty="0"/>
              <a:t>And that brings us to our final lesson in peacemaking…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32714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b="1" dirty="0"/>
              <a:t>Lesson 3: Christlike peacemakers believe in God’s good future, and so we receive his peace and labor on until he returns.</a:t>
            </a:r>
          </a:p>
          <a:p>
            <a:endParaRPr lang="en-US" dirty="0"/>
          </a:p>
          <a:p>
            <a:r>
              <a:rPr lang="en-US" dirty="0"/>
              <a:t>The New Testament is quite clear where things are headed. Jesus said so himself. There will be wars and rumors of wars, there will be an increase in wickedness, hate, and violence, there will be difficult days ahead as the world looks for salvation apart from Christ and turns in upon itself; as Jesus said, when the love of most will grow cold. But we do not have to fear. Our crucified and risen Lord has secured God’s good future. Therefore, let us receive his peace and live our lives as signposts to the coming Kingdom of God as we witness to the hope we have in Christ.</a:t>
            </a:r>
          </a:p>
          <a:p>
            <a:endParaRPr lang="en-US" dirty="0"/>
          </a:p>
          <a:p>
            <a:r>
              <a:rPr lang="en-US" dirty="0"/>
              <a:t>Finally, listen to these concluding words at the end of Paul’s chapter on the resurrection of Jesus and its meaning for our lives and the race we are running…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989273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BRIEF COMMENTS]</a:t>
            </a:r>
          </a:p>
          <a:p>
            <a:endParaRPr lang="en-US" dirty="0"/>
          </a:p>
          <a:p>
            <a:r>
              <a:rPr lang="en-US" dirty="0"/>
              <a:t>Why is our labor in the Lord not for nothing? It’s because Jesus of Nazareth, the Messiah, was raised from the dead. Why do we press on in our faith with our good deeds, our works of service, our ministries of mercy, and sharing the gospel? It’s because the grave couldn’t hold him. Why do we labor on in the fight against injustice? Why do we press on against our flesh day in and day out? Why do we continue to battle with spiritual armor against the forces of darkness in unseen places? It’s because the risen Jesus holds the keys of death and hell.</a:t>
            </a:r>
          </a:p>
          <a:p>
            <a:endParaRPr lang="en-US" dirty="0"/>
          </a:p>
          <a:p>
            <a:r>
              <a:rPr lang="en-US" dirty="0"/>
              <a:t>Peace be with you, Grantham Church! For we know where things are going. We know how it all ends. But until that time comes—when Christ makes all things new—let us faithfully run our race as the Lord’s peacemakers and take comfort in knowing that the Spirit who raised Jesus from the dead lives in us. And so, as far as it depends upon you, live at peace with everyone.</a:t>
            </a:r>
          </a:p>
          <a:p>
            <a:endParaRPr lang="en-US" dirty="0"/>
          </a:p>
          <a:p>
            <a:r>
              <a:rPr lang="en-US" b="1" dirty="0"/>
              <a:t>He is Risen! </a:t>
            </a:r>
            <a:r>
              <a:rPr lang="en-US" dirty="0"/>
              <a:t>(He is Risen Indeed) Let us pray…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908699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[CLOSING PRAYER]</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rPr>
              <a:t>…with Jesus looking out over Jerusalem on Palm Sunday and crying aloud, “If only you knew the things that make for peace.” And Jesus spends each day of the week confronting injustice, calling out oppressors, and contending for peace. </a:t>
            </a:r>
            <a:br>
              <a:rPr lang="en-US" dirty="0">
                <a:solidFill>
                  <a:schemeClr val="tx1"/>
                </a:solidFill>
              </a:rPr>
            </a:br>
            <a:endParaRPr lang="en-US" dirty="0">
              <a:solidFill>
                <a:schemeClr val="tx1"/>
              </a:solidFill>
            </a:endParaRPr>
          </a:p>
          <a:p>
            <a:pPr marL="171450" indent="-171450">
              <a:buFont typeface="Arial" panose="020B0604020202020204" pitchFamily="34" charset="0"/>
              <a:buChar char="•"/>
            </a:pPr>
            <a:r>
              <a:rPr lang="en-US" dirty="0">
                <a:solidFill>
                  <a:schemeClr val="tx1"/>
                </a:solidFill>
              </a:rPr>
              <a:t>Monday – as an act of prophetic theater, Jesus clears the temple</a:t>
            </a:r>
          </a:p>
          <a:p>
            <a:pPr marL="171450" indent="-171450">
              <a:buFont typeface="Arial" panose="020B0604020202020204" pitchFamily="34" charset="0"/>
              <a:buChar char="•"/>
            </a:pPr>
            <a:r>
              <a:rPr lang="en-US" dirty="0">
                <a:solidFill>
                  <a:schemeClr val="tx1"/>
                </a:solidFill>
              </a:rPr>
              <a:t>Tuesday – returns to confront the hypocrisy of the religious leaders</a:t>
            </a:r>
          </a:p>
          <a:p>
            <a:pPr marL="171450" indent="-171450">
              <a:buFont typeface="Arial" panose="020B0604020202020204" pitchFamily="34" charset="0"/>
              <a:buChar char="•"/>
            </a:pPr>
            <a:r>
              <a:rPr lang="en-US" dirty="0">
                <a:solidFill>
                  <a:schemeClr val="tx1"/>
                </a:solidFill>
              </a:rPr>
              <a:t>Wednesday – the calm before the storm: Judas betrays; Mary anoints</a:t>
            </a:r>
          </a:p>
          <a:p>
            <a:pPr marL="171450" indent="-171450">
              <a:buFont typeface="Arial" panose="020B0604020202020204" pitchFamily="34" charset="0"/>
              <a:buChar char="•"/>
            </a:pPr>
            <a:r>
              <a:rPr lang="en-US" dirty="0">
                <a:solidFill>
                  <a:schemeClr val="tx1"/>
                </a:solidFill>
              </a:rPr>
              <a:t>Thursday – the Last Supper, washes feet, new command &amp; arrested</a:t>
            </a:r>
          </a:p>
          <a:p>
            <a:pPr marL="171450" indent="-171450">
              <a:buFont typeface="Arial" panose="020B0604020202020204" pitchFamily="34" charset="0"/>
              <a:buChar char="•"/>
            </a:pPr>
            <a:r>
              <a:rPr lang="en-US" dirty="0">
                <a:solidFill>
                  <a:schemeClr val="tx1"/>
                </a:solidFill>
              </a:rPr>
              <a:t>Friday – goes before Sanhedrin, Herod &amp; Pilate; Jesus is crucified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Which brings us to today’s message where we will look briefly at Holy Saturday and then at Easter Sunday, when Jesus rose from the dead and appeared to his disciples. In a message entitled…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55549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Peace Be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[BRIEF PRAYER]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Jesus was crucified and hung on the cross on Friday morning from 9:00 am to 3:00 pm. And after Jesus was confirmed dead by the Roman soldier who pierced him with a spear, rupturing his pericardial sack and causing blood and water to flow from his side, the Gospels tell us that Joseph of Arimathea (a rich Pharisee who followed Jesus), made a request that Pilate allow him to take the body of Jesus, prepare it for burial, and place it in his own tomb.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8386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then Matthew 27:62-66 says: “The next day, on the Sabbath, the leading priests and Pharisees went to see Pilate. They told him, “Sir, we remember what that deceiver once said while he was still alive: ‘After three days I will rise from the dead.’ So, we request that you seal the tomb until the third day. This will prevent his disciples from coming and stealing his body and then telling everyone he was raised from the dead! If that happens, we’ll be worse off than we were at first.” Pilate replied, “Take guards and secure it the best you can.” So, they sealed the tomb and posted guards to protect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Meanwhile, we know the disciples were in hiding. It’s the Sabbath (so they’re not traveling anywhere), but more than that… they’re afraid, they’re devastated, and they’re in shock. Many so-called Messiahs had come before Jesus, but they were certain that </a:t>
            </a:r>
            <a:r>
              <a:rPr lang="en-US" dirty="0" err="1">
                <a:solidFill>
                  <a:schemeClr val="tx1"/>
                </a:solidFill>
              </a:rPr>
              <a:t>Yeshua</a:t>
            </a:r>
            <a:r>
              <a:rPr lang="en-US" dirty="0">
                <a:solidFill>
                  <a:schemeClr val="tx1"/>
                </a:solidFill>
              </a:rPr>
              <a:t> was the One. How did this happen? Why did we abandon him? Just imagine the grief, the trauma, the pain, and confusion. It had to be the longest day of their lives. Sitting there alone with their thoughts.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There isn’t much said about what happened on Saturday. We can certainly imagine what the disciples were experiencing. But what about Jesus? Where was he? What was he doing as his body lay dead on a cold hard slab of rock? Well, let’s reflect on that a moment…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46995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The Apostles’ Creed, which we confess before communion here at Grantham, says that Jesus “descended to the dead” or to “hell” or “Hades” depending upon the version. And the reason there are variations is because of differing views on what is meant, and what actually happened on Holy Saturday. There are often two points in the Creed where folks want clarity.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for “he descended to the dead”… there are several Scriptures that refer to this, and the one hotly debated in theological circles is 1 Peter 3:18-19. What does Peter mean? Are we talking about the general realm of the dead (Heb: </a:t>
            </a:r>
            <a:r>
              <a:rPr lang="en-US" i="1" dirty="0" err="1">
                <a:solidFill>
                  <a:schemeClr val="tx1"/>
                </a:solidFill>
              </a:rPr>
              <a:t>sheol</a:t>
            </a:r>
            <a:r>
              <a:rPr lang="en-US" dirty="0">
                <a:solidFill>
                  <a:schemeClr val="tx1"/>
                </a:solidFill>
              </a:rPr>
              <a:t>; </a:t>
            </a:r>
            <a:r>
              <a:rPr lang="en-US" dirty="0" err="1">
                <a:solidFill>
                  <a:schemeClr val="tx1"/>
                </a:solidFill>
              </a:rPr>
              <a:t>Gk</a:t>
            </a:r>
            <a:r>
              <a:rPr lang="en-US" dirty="0">
                <a:solidFill>
                  <a:schemeClr val="tx1"/>
                </a:solidFill>
              </a:rPr>
              <a:t>: </a:t>
            </a:r>
            <a:r>
              <a:rPr lang="en-US" i="1" dirty="0">
                <a:solidFill>
                  <a:schemeClr val="tx1"/>
                </a:solidFill>
              </a:rPr>
              <a:t>hades</a:t>
            </a:r>
            <a:r>
              <a:rPr lang="en-US" dirty="0">
                <a:solidFill>
                  <a:schemeClr val="tx1"/>
                </a:solidFill>
              </a:rPr>
              <a:t> or the underworld)? Or do we mean that Jesus went to a literal place of torment called “hell” like Dante imagined in his </a:t>
            </a:r>
            <a:r>
              <a:rPr lang="en-US" i="1" dirty="0">
                <a:solidFill>
                  <a:schemeClr val="tx1"/>
                </a:solidFill>
              </a:rPr>
              <a:t>Inferno</a:t>
            </a:r>
            <a:r>
              <a:rPr lang="en-US" dirty="0">
                <a:solidFill>
                  <a:schemeClr val="tx1"/>
                </a:solidFill>
              </a:rPr>
              <a:t>? Personally, I believe the idea here is that Jesus went and proclaimed his victory over death to all who had ever died before him, going all the way back to the beginning of the biblical 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But what we all should be able to agree upon is that Jesus, who was/is body, soul, and spirit, left his crucified, dead, and buried body in the Spirit, and announced his defeat over the powers of Satan, death, and hell to all who have died. He proclaimed his victory, and that the great exodus has begun—the ultimate liberation from our bondage to the principalities and powers.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As Christ said in Revelation 1:18, “I am the Living One; I was dead, and now look, I am alive for ever and ever! And I hold the keys of death and Hades.” And so, on Holy Saturday we see our first lesson in peacemaking for today’s message…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291338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06C4-B2E2-58D7-4F4E-D09BB100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AAA05-9527-9146-3712-D07E8328E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5675BD-F99B-5B57-F2F0-0EB898C426E2}"/>
              </a:ext>
            </a:extLst>
          </p:cNvPr>
          <p:cNvSpPr>
            <a:spLocks noGrp="1"/>
          </p:cNvSpPr>
          <p:nvPr>
            <p:ph type="body" idx="1"/>
          </p:nvPr>
        </p:nvSpPr>
        <p:spPr/>
        <p:txBody>
          <a:bodyPr/>
          <a:lstStyle/>
          <a:p>
            <a:r>
              <a:rPr lang="en-US" b="1" dirty="0"/>
              <a:t>Lesson 1: Christlike peacemakers endure the darkest of days, trusting that God is at work even when he seems absent.</a:t>
            </a:r>
          </a:p>
          <a:p>
            <a:endParaRPr lang="en-US" dirty="0"/>
          </a:p>
          <a:p>
            <a:r>
              <a:rPr lang="en-US" dirty="0"/>
              <a:t>Just think… when the disciples were at their lowest, and God’s peace and presence seemed impossible to access, the Lord was at work, and he </a:t>
            </a:r>
            <a:r>
              <a:rPr lang="en-US" i="0" dirty="0"/>
              <a:t>is still </a:t>
            </a:r>
            <a:r>
              <a:rPr lang="en-US" dirty="0"/>
              <a:t>at work even when we can’t see it.</a:t>
            </a:r>
          </a:p>
          <a:p>
            <a:endParaRPr lang="en-US" dirty="0"/>
          </a:p>
          <a:p>
            <a:r>
              <a:rPr lang="en-US" dirty="0"/>
              <a:t>Listen to what Jason Porterfield writes in his book, </a:t>
            </a:r>
            <a:r>
              <a:rPr lang="en-US" i="1" dirty="0"/>
              <a:t>Fight Like Jesus</a:t>
            </a:r>
            <a:r>
              <a:rPr lang="en-US" dirty="0"/>
              <a:t>… [NEXT SLIDE]</a:t>
            </a:r>
          </a:p>
        </p:txBody>
      </p:sp>
      <p:sp>
        <p:nvSpPr>
          <p:cNvPr id="4" name="Slide Number Placeholder 3">
            <a:extLst>
              <a:ext uri="{FF2B5EF4-FFF2-40B4-BE49-F238E27FC236}">
                <a16:creationId xmlns:a16="http://schemas.microsoft.com/office/drawing/2014/main" id="{09C243E2-2F07-8EED-3750-A82AF6EBE7F4}"/>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407839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QUOTE &amp; BRIEF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Do you feel like you’re hiding in a locked room, full of grief, fear, and hopelessness? Have you forgotten that even the darkness is light to him? Friends, he may be silent, but he is not uncaring. He may seem distant, but we can trust that is working behind the scenes.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How is the Spirit speaking to you about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Friday, before the sun goes down, Jesus is laid in a borrowed tomb. He was there Friday, Saturday, and on the third day, Sunday, the unexpected happens…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4316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four Gospels record what happens on Sunday morning. The spirit of Jesus returns to his body and the radiating power of the Holy Spirit heals, restores, and transforms the crucified Jesus—giving him a glorified, incorruptible, imperishable, immortal, and resurrected body. His resurrected body was in some ways like his old one, but the risen Jesus is metaphysically different. </a:t>
            </a:r>
          </a:p>
          <a:p>
            <a:endParaRPr lang="en-US" sz="1200" kern="1200" dirty="0">
              <a:solidFill>
                <a:srgbClr val="000000"/>
              </a:solidFill>
              <a:effectLst/>
              <a:latin typeface="Calibri" panose="020F0502020204030204" pitchFamily="34" charset="0"/>
              <a:ea typeface="+mn-ea"/>
              <a:cs typeface="+mn-cs"/>
            </a:endParaRPr>
          </a:p>
          <a:p>
            <a:r>
              <a:rPr lang="en-US" sz="1200" kern="1200" dirty="0">
                <a:solidFill>
                  <a:srgbClr val="000000"/>
                </a:solidFill>
                <a:effectLst/>
                <a:latin typeface="Calibri" panose="020F0502020204030204" pitchFamily="34" charset="0"/>
                <a:ea typeface="+mn-ea"/>
                <a:cs typeface="+mn-cs"/>
              </a:rPr>
              <a:t>As we soon see in the story, the risen Jesus eats and can be touched, but he can appear in locked rooms and then disappear.</a:t>
            </a:r>
            <a:r>
              <a:rPr lang="en-US" dirty="0"/>
              <a:t> And John says that Mary Magdalene doesn’t recognize him at first. And so, when Mary comes to the tomb that morning hoping to anoint Jesus’ body with spices, she thinks the tomb has been robbed and that the risen Jesus is a gardener. </a:t>
            </a:r>
          </a:p>
          <a:p>
            <a:endParaRPr lang="en-US" dirty="0"/>
          </a:p>
          <a:p>
            <a:r>
              <a:rPr lang="en-US" dirty="0"/>
              <a:t>And then he says her name, “Mary”… and it’s as if her eyes are opened to see him. She is beyond excited. Naturally, she wants to grab ahold of him. But the risen Jesus tells her that he is on a mission, and that she has a job to do. She must tell the other disciples that he is alive. And she does. But it wasn’t until Sunday evening that they all became true believers. </a:t>
            </a:r>
          </a:p>
          <a:p>
            <a:endParaRPr lang="en-US" dirty="0"/>
          </a:p>
          <a:p>
            <a:r>
              <a:rPr lang="en-US" dirty="0"/>
              <a:t>Let’s go there now in John chapter 20…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31344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COMMENT ON PASSAGE]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“Peace be with you!” It seems the first blessing of “peace” is so that the disciples wouldn’t be afraid at what they were literally seeing: Jesus was dead and is now alive! So, he shows them his wounds from the crucifixion—the scars that remain in his resurrected body.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The second “Peace be with you” appears to be a blessing of good will before he commissions his disciples to be carriers of his peace as peace-makers. First, the blessing of good will. Why a blessing of good will? Because this is the first time they are seeing Jesus since Peter denied him and they all abandoned him during his arrest in the Garden of Gethsemane.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Why is this blessing of peace significant? It reveals Jesus’ heart toward them and his intentions, despite their abandonment, </a:t>
            </a:r>
            <a:r>
              <a:rPr lang="en-US" i="1" dirty="0">
                <a:solidFill>
                  <a:schemeClr val="tx1"/>
                </a:solidFill>
              </a:rPr>
              <a:t>and</a:t>
            </a:r>
            <a:r>
              <a:rPr lang="en-US" dirty="0">
                <a:solidFill>
                  <a:schemeClr val="tx1"/>
                </a:solidFill>
              </a:rPr>
              <a:t> what his enemies did to him. Notice, there is no argument, no condemnation, no “I told you so”, or any signs of vengeance.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reminds me of a skit that </a:t>
            </a:r>
            <a:r>
              <a:rPr lang="en-US" i="1" dirty="0">
                <a:solidFill>
                  <a:schemeClr val="tx1"/>
                </a:solidFill>
              </a:rPr>
              <a:t>Saturday Night Live </a:t>
            </a:r>
            <a:r>
              <a:rPr lang="en-US" dirty="0">
                <a:solidFill>
                  <a:schemeClr val="tx1"/>
                </a:solidFill>
              </a:rPr>
              <a:t>did in a few years back…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05235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3/27/24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3/27/24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banner with palm leaves and text&#10;&#10;Description automatically generated">
            <a:extLst>
              <a:ext uri="{FF2B5EF4-FFF2-40B4-BE49-F238E27FC236}">
                <a16:creationId xmlns:a16="http://schemas.microsoft.com/office/drawing/2014/main" id="{EA6EC30F-CABE-8341-EABB-F0810A97460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n object&#10;&#10;Description automatically generated">
            <a:extLst>
              <a:ext uri="{FF2B5EF4-FFF2-40B4-BE49-F238E27FC236}">
                <a16:creationId xmlns:a16="http://schemas.microsoft.com/office/drawing/2014/main" id="{973BD1C7-95B2-E572-4DC9-4B1E4AB6308F}"/>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39151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EAC31974-BEBF-3DFA-CF1F-C1AB5F154D8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758631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708212" y="1480856"/>
            <a:ext cx="10775575" cy="3896287"/>
          </a:xfrm>
        </p:spPr>
        <p:txBody>
          <a:bodyPr>
            <a:noAutofit/>
          </a:bodyPr>
          <a:lstStyle/>
          <a:p>
            <a:pPr marL="0" indent="0">
              <a:buNone/>
            </a:pPr>
            <a:r>
              <a:rPr lang="en-US" sz="3600" b="0" i="0" u="none" strike="noStrike" dirty="0">
                <a:solidFill>
                  <a:srgbClr val="FF0000"/>
                </a:solidFill>
                <a:effectLst/>
              </a:rPr>
              <a:t>“I am leaving you with a gift—peace of mind and heart. </a:t>
            </a:r>
            <a:r>
              <a:rPr lang="en-US" sz="3600" b="0" i="0" u="none" strike="noStrike" dirty="0">
                <a:solidFill>
                  <a:srgbClr val="FF0000"/>
                </a:solidFill>
                <a:effectLst/>
                <a:highlight>
                  <a:srgbClr val="FFFF00"/>
                </a:highlight>
              </a:rPr>
              <a:t>And the peace I give is a gift the world cannot give.</a:t>
            </a:r>
            <a:r>
              <a:rPr lang="en-US" sz="3600" b="0" i="0" u="none" strike="noStrike" dirty="0">
                <a:solidFill>
                  <a:srgbClr val="FF0000"/>
                </a:solidFill>
                <a:effectLst/>
              </a:rPr>
              <a:t> So don’t be troubled or afraid.”</a:t>
            </a:r>
            <a:endParaRPr lang="en-US" sz="3600" dirty="0">
              <a:solidFill>
                <a:srgbClr val="FF0000"/>
              </a:solidFill>
            </a:endParaRPr>
          </a:p>
          <a:p>
            <a:pPr marL="0" indent="0">
              <a:buNone/>
            </a:pPr>
            <a:r>
              <a:rPr lang="en-US" sz="3600" dirty="0">
                <a:solidFill>
                  <a:srgbClr val="FF0000"/>
                </a:solidFill>
              </a:rPr>
              <a:t>“I have told you all this so that you may have </a:t>
            </a:r>
            <a:r>
              <a:rPr lang="en-US" sz="3600" dirty="0">
                <a:solidFill>
                  <a:srgbClr val="FF0000"/>
                </a:solidFill>
                <a:highlight>
                  <a:srgbClr val="FFFF00"/>
                </a:highlight>
              </a:rPr>
              <a:t>peace in me</a:t>
            </a:r>
            <a:r>
              <a:rPr lang="en-US" sz="3600" dirty="0">
                <a:solidFill>
                  <a:srgbClr val="FF0000"/>
                </a:solidFill>
              </a:rPr>
              <a:t>. Here on earth you will have many trials and sorrows. But take heart, because </a:t>
            </a:r>
            <a:r>
              <a:rPr lang="en-US" sz="3600" dirty="0">
                <a:solidFill>
                  <a:srgbClr val="FF0000"/>
                </a:solidFill>
                <a:highlight>
                  <a:srgbClr val="FFFF00"/>
                </a:highlight>
              </a:rPr>
              <a:t>I have overcome the world</a:t>
            </a:r>
            <a:r>
              <a:rPr lang="en-US" sz="3600" dirty="0">
                <a:solidFill>
                  <a:srgbClr val="FF0000"/>
                </a:solidFill>
              </a:rPr>
              <a:t>.”</a:t>
            </a:r>
          </a:p>
          <a:p>
            <a:pPr marL="0" indent="0">
              <a:buNone/>
            </a:pPr>
            <a:r>
              <a:rPr lang="en-US" sz="3600" b="1" dirty="0"/>
              <a:t>John 14:27; 16:33 NLT</a:t>
            </a:r>
            <a:endParaRPr lang="en-US" sz="3600" b="1" i="0" u="none" strike="noStrike" dirty="0">
              <a:effectLst/>
            </a:endParaRPr>
          </a:p>
        </p:txBody>
      </p:sp>
    </p:spTree>
    <p:extLst>
      <p:ext uri="{BB962C8B-B14F-4D97-AF65-F5344CB8AC3E}">
        <p14:creationId xmlns:p14="http://schemas.microsoft.com/office/powerpoint/2010/main" val="35110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message&#10;&#10;Description automatically generated">
            <a:extLst>
              <a:ext uri="{FF2B5EF4-FFF2-40B4-BE49-F238E27FC236}">
                <a16:creationId xmlns:a16="http://schemas.microsoft.com/office/drawing/2014/main" id="{4120F491-0EE2-6CCF-F1D5-A4F8BCBACCF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74217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text on a blue background&#10;&#10;Description automatically generated">
            <a:extLst>
              <a:ext uri="{FF2B5EF4-FFF2-40B4-BE49-F238E27FC236}">
                <a16:creationId xmlns:a16="http://schemas.microsoft.com/office/drawing/2014/main" id="{BCBD8C24-A0A0-DCCF-BDB1-40DC7D34D57A}"/>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25390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A68A9885-F5ED-65FB-2556-E74C13190824}"/>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10938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rock with a cross on it&#10;&#10;Description automatically generated">
            <a:extLst>
              <a:ext uri="{FF2B5EF4-FFF2-40B4-BE49-F238E27FC236}">
                <a16:creationId xmlns:a16="http://schemas.microsoft.com/office/drawing/2014/main" id="{3FA3889F-8EDF-AAB8-51CE-AA1478BB037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949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nner with palm leaves and a sign&#10;&#10;Description automatically generated">
            <a:extLst>
              <a:ext uri="{FF2B5EF4-FFF2-40B4-BE49-F238E27FC236}">
                <a16:creationId xmlns:a16="http://schemas.microsoft.com/office/drawing/2014/main" id="{2A3B0C9A-A18F-5DA8-4F58-C661120327C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images of people&#10;&#10;Description automatically generated">
            <a:extLst>
              <a:ext uri="{FF2B5EF4-FFF2-40B4-BE49-F238E27FC236}">
                <a16:creationId xmlns:a16="http://schemas.microsoft.com/office/drawing/2014/main" id="{D2471B2D-753B-6504-99A4-B95DAA2C326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76545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anner with palm leaves and text&#10;&#10;Description automatically generated">
            <a:extLst>
              <a:ext uri="{FF2B5EF4-FFF2-40B4-BE49-F238E27FC236}">
                <a16:creationId xmlns:a16="http://schemas.microsoft.com/office/drawing/2014/main" id="{25056A9C-693C-E07E-07C7-D5E8F1F2796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304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in different poses&#10;&#10;Description automatically generated">
            <a:extLst>
              <a:ext uri="{FF2B5EF4-FFF2-40B4-BE49-F238E27FC236}">
                <a16:creationId xmlns:a16="http://schemas.microsoft.com/office/drawing/2014/main" id="{872CD3E9-A577-CA74-48ED-6634B97D3C45}"/>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45491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book&#10;&#10;Description automatically generated">
            <a:extLst>
              <a:ext uri="{FF2B5EF4-FFF2-40B4-BE49-F238E27FC236}">
                <a16:creationId xmlns:a16="http://schemas.microsoft.com/office/drawing/2014/main" id="{95FEF6F9-213E-2378-670F-B5EFE8A5D863}"/>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51467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34806-DA15-D258-30A3-657C00D19275}"/>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10;&#10;Description automatically generated">
            <a:extLst>
              <a:ext uri="{FF2B5EF4-FFF2-40B4-BE49-F238E27FC236}">
                <a16:creationId xmlns:a16="http://schemas.microsoft.com/office/drawing/2014/main" id="{B48F79A2-DD26-F38A-F913-555735840CC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197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paper with white text&#10;&#10;Description automatically generated">
            <a:extLst>
              <a:ext uri="{FF2B5EF4-FFF2-40B4-BE49-F238E27FC236}">
                <a16:creationId xmlns:a16="http://schemas.microsoft.com/office/drawing/2014/main" id="{F7D15AF9-2652-D042-C5BB-06FBCD319CC8}"/>
              </a:ext>
            </a:extLst>
          </p:cNvPr>
          <p:cNvPicPr>
            <a:picLocks noChangeAspect="1"/>
          </p:cNvPicPr>
          <p:nvPr/>
        </p:nvPicPr>
        <p:blipFill rotWithShape="1">
          <a:blip r:embed="rId3"/>
          <a:srcRect t="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305030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two people&#10;&#10;Description automatically generated">
            <a:extLst>
              <a:ext uri="{FF2B5EF4-FFF2-40B4-BE49-F238E27FC236}">
                <a16:creationId xmlns:a16="http://schemas.microsoft.com/office/drawing/2014/main" id="{7DCDAF54-393E-586B-1F14-6BAF957A638D}"/>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628815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2356F0-085E-AC0D-AA54-99ABAA54E873}"/>
              </a:ext>
            </a:extLst>
          </p:cNvPr>
          <p:cNvPicPr>
            <a:picLocks noChangeAspect="1"/>
          </p:cNvPicPr>
          <p:nvPr/>
        </p:nvPicPr>
        <p:blipFill rotWithShape="1">
          <a:blip r:embed="rId3"/>
          <a:srcRect t="6" b="13"/>
          <a:stretch/>
        </p:blipFill>
        <p:spPr>
          <a:xfrm>
            <a:off x="20" y="1282"/>
            <a:ext cx="12191980" cy="6856718"/>
          </a:xfrm>
          <a:prstGeom prst="rect">
            <a:avLst/>
          </a:prstGeom>
        </p:spPr>
      </p:pic>
    </p:spTree>
    <p:extLst>
      <p:ext uri="{BB962C8B-B14F-4D97-AF65-F5344CB8AC3E}">
        <p14:creationId xmlns:p14="http://schemas.microsoft.com/office/powerpoint/2010/main" val="367826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82745</TotalTime>
  <Words>2989</Words>
  <Application>Microsoft Macintosh PowerPoint</Application>
  <PresentationFormat>Widescreen</PresentationFormat>
  <Paragraphs>114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1143</cp:revision>
  <cp:lastPrinted>2024-03-29T15:35:49Z</cp:lastPrinted>
  <dcterms:created xsi:type="dcterms:W3CDTF">2022-11-22T02:48:34Z</dcterms:created>
  <dcterms:modified xsi:type="dcterms:W3CDTF">2024-03-29T15:35:53Z</dcterms:modified>
</cp:coreProperties>
</file>