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503" r:id="rId3"/>
    <p:sldId id="557" r:id="rId4"/>
    <p:sldId id="309" r:id="rId5"/>
    <p:sldId id="571" r:id="rId6"/>
    <p:sldId id="575" r:id="rId7"/>
    <p:sldId id="468" r:id="rId8"/>
    <p:sldId id="578" r:id="rId9"/>
    <p:sldId id="569" r:id="rId10"/>
    <p:sldId id="576" r:id="rId11"/>
    <p:sldId id="577" r:id="rId12"/>
    <p:sldId id="559" r:id="rId13"/>
    <p:sldId id="567" r:id="rId14"/>
    <p:sldId id="568" r:id="rId15"/>
    <p:sldId id="566" r:id="rId16"/>
    <p:sldId id="552" r:id="rId17"/>
    <p:sldId id="573" r:id="rId18"/>
    <p:sldId id="574" r:id="rId19"/>
    <p:sldId id="572" r:id="rId20"/>
    <p:sldId id="4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24"/>
    <p:restoredTop sz="73575"/>
  </p:normalViewPr>
  <p:slideViewPr>
    <p:cSldViewPr snapToGrid="0">
      <p:cViewPr varScale="1">
        <p:scale>
          <a:sx n="72" d="100"/>
          <a:sy n="72" d="100"/>
        </p:scale>
        <p:origin x="216" y="376"/>
      </p:cViewPr>
      <p:guideLst/>
    </p:cSldViewPr>
  </p:slideViewPr>
  <p:notesTextViewPr>
    <p:cViewPr>
      <p:scale>
        <a:sx n="130" d="100"/>
        <a:sy n="130" d="100"/>
      </p:scale>
      <p:origin x="0" y="-40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3/14/24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[BRIEF INTRO]</a:t>
            </a:r>
          </a:p>
          <a:p>
            <a:pPr marL="171450" indent="-171450">
              <a:buFont typeface="Arial" panose="020B0604020202020204" pitchFamily="34" charset="0"/>
              <a:buChar char="•"/>
            </a:pPr>
            <a:r>
              <a:rPr lang="en-US" dirty="0">
                <a:solidFill>
                  <a:schemeClr val="tx1"/>
                </a:solidFill>
              </a:rPr>
              <a:t>Welcome/Greeting</a:t>
            </a:r>
          </a:p>
          <a:p>
            <a:pPr marL="171450" indent="-171450">
              <a:buFont typeface="Arial" panose="020B0604020202020204" pitchFamily="34" charset="0"/>
              <a:buChar char="•"/>
            </a:pPr>
            <a:r>
              <a:rPr lang="en-US" dirty="0">
                <a:solidFill>
                  <a:schemeClr val="tx1"/>
                </a:solidFill>
              </a:rPr>
              <a:t>Lent to Easter series – </a:t>
            </a:r>
            <a:r>
              <a:rPr lang="en-US" b="1" i="1" dirty="0">
                <a:solidFill>
                  <a:schemeClr val="tx1"/>
                </a:solidFill>
              </a:rPr>
              <a:t>Waging Peace: A Journey with Jesus Through Holy Week </a:t>
            </a:r>
            <a:r>
              <a:rPr lang="en-US" dirty="0">
                <a:solidFill>
                  <a:schemeClr val="tx1"/>
                </a:solidFill>
              </a:rPr>
              <a:t>– At the beginning of Holy Week, Jesus looked out over Jerusalem and cried aloud, “If only you knew the things that make for peace.” And then Jesus spends each day confronting injustice, calling out oppressors, and contending for peace. How did he do this? What did that look like? That’s what we’ve been giving attention to each week in this series as we discover anew why Jesus is called the Prince of Peace, and what it looks like when we are waging peace like him. </a:t>
            </a:r>
          </a:p>
          <a:p>
            <a:pPr marL="0" indent="0">
              <a:buFont typeface="Arial" panose="020B0604020202020204" pitchFamily="34" charset="0"/>
              <a:buNone/>
            </a:pPr>
            <a:endParaRPr lang="en-US" dirty="0">
              <a:solidFill>
                <a:schemeClr val="tx1"/>
              </a:solidFill>
            </a:endParaRPr>
          </a:p>
          <a:p>
            <a:pPr marL="0" indent="0">
              <a:buFont typeface="Arial" panose="020B0604020202020204" pitchFamily="34" charset="0"/>
              <a:buNone/>
            </a:pPr>
            <a:r>
              <a:rPr lang="en-US" dirty="0">
                <a:solidFill>
                  <a:schemeClr val="tx1"/>
                </a:solidFill>
              </a:rPr>
              <a:t>This series is based on Jason Porterfield’s book…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&amp; BRIEF COMMENTS]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v. 51 – John 18:10 says this was Peter, the high priest’s slave was </a:t>
            </a:r>
            <a:r>
              <a:rPr lang="en-US" dirty="0" err="1">
                <a:solidFill>
                  <a:schemeClr val="tx1"/>
                </a:solidFill>
              </a:rPr>
              <a:t>Malchus</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v. 52 – Let me ask you: Does this sound like statement bound only to this scene?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v. 53 – Angels for protection, not a human army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v. 54 – Jesus says this must happen; it can’t be stopped by humans </a:t>
            </a:r>
            <a:r>
              <a:rPr lang="en-US" i="1" dirty="0">
                <a:solidFill>
                  <a:schemeClr val="tx1"/>
                </a:solidFill>
              </a:rPr>
              <a:t>or</a:t>
            </a:r>
            <a:r>
              <a:rPr lang="en-US" dirty="0">
                <a:solidFill>
                  <a:schemeClr val="tx1"/>
                </a:solidFill>
              </a:rPr>
              <a:t> angels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v. 55 – The answer is “No” Jesus is not a violent, sword-wielding revolutionary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v. 56 – The disciples realize there will be no resistance and they run for their lives; Jesus, the Prince of Peace, is then taken bound and chained like a criminal to face his accusers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As we look back on what has just happened, and we reflect more deeply on the purpose of the two swords, we have to conclude that all of it was for Jesus to fulfill prophecy and for him to make the point all the more clearly: He is not about advancing the Kingdom with a sword but with a cross, which he will take up after his kangaroo court experiences.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Jason Porterfield writes…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552095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&amp; BRIEF COMMENTS]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And here are the three “lessons in peacemaking” for Holy Thursday…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43160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3268433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1534002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3929981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r>
              <a:rPr lang="en-US" b="0" dirty="0"/>
              <a:t>[READ &amp; BRIEF COMMENT ON EACH LESSON]</a:t>
            </a:r>
          </a:p>
          <a:p>
            <a:pPr marL="171450" indent="-171450">
              <a:buFont typeface="Arial" panose="020B0604020202020204" pitchFamily="34" charset="0"/>
              <a:buChar char="•"/>
            </a:pPr>
            <a:r>
              <a:rPr lang="en-US" dirty="0"/>
              <a:t>Lesson 1: Christlike peacemakers form communities of love so that others can experience the love of Christ for themselves.</a:t>
            </a:r>
          </a:p>
          <a:p>
            <a:pPr marL="171450" indent="-171450">
              <a:buFont typeface="Arial" panose="020B0604020202020204" pitchFamily="34" charset="0"/>
              <a:buChar char="•"/>
            </a:pPr>
            <a:r>
              <a:rPr lang="en-US" dirty="0"/>
              <a:t>Lesson 2: Christlike peacemakers strive to form churches that model on a small scale the peace Christ wants on a grand scale.</a:t>
            </a:r>
          </a:p>
          <a:p>
            <a:pPr marL="171450" indent="-171450">
              <a:buFont typeface="Arial" panose="020B0604020202020204" pitchFamily="34" charset="0"/>
              <a:buChar char="•"/>
            </a:pPr>
            <a:r>
              <a:rPr lang="en-US" dirty="0"/>
              <a:t>Lesson 3: Christlike peacemakers exchange their hate and weapons of war for tools that cultivate life, healing, and shalom.</a:t>
            </a:r>
          </a:p>
          <a:p>
            <a:endParaRPr lang="en-US" dirty="0"/>
          </a:p>
          <a:p>
            <a:r>
              <a:rPr lang="en-US" dirty="0"/>
              <a:t>Finally, here are some questions to help us reflect and respond… [NEXT SLIDE]</a:t>
            </a:r>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4078390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2744838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91667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3473003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r>
              <a:rPr lang="en-US" dirty="0"/>
              <a:t>[READ &amp; COMMENT ON EACH QUESTION]</a:t>
            </a:r>
          </a:p>
          <a:p>
            <a:pPr marL="228600" indent="-228600">
              <a:buFont typeface="+mj-lt"/>
              <a:buAutoNum type="arabicPeriod"/>
            </a:pPr>
            <a:r>
              <a:rPr lang="en-US" dirty="0"/>
              <a:t>Jesus said, love each other “as I have loved you” (Jn. 13:34). How has Jesus loved me? How does my love not align with his?</a:t>
            </a:r>
          </a:p>
          <a:p>
            <a:pPr marL="228600" indent="-228600">
              <a:buFont typeface="+mj-lt"/>
              <a:buAutoNum type="arabicPeriod"/>
            </a:pPr>
            <a:r>
              <a:rPr lang="en-US" dirty="0"/>
              <a:t>How do the words and actions of Jesus on Maundy Thursday challenge me in my walk? Can I see myself in any of the 12 disciples that night?</a:t>
            </a:r>
          </a:p>
          <a:p>
            <a:pPr marL="228600" indent="-228600">
              <a:buFont typeface="+mj-lt"/>
              <a:buAutoNum type="arabicPeriod"/>
            </a:pPr>
            <a:r>
              <a:rPr lang="en-US" dirty="0"/>
              <a:t>What role can I play in helping to cultivate a community of Christ’s radical love at Grantham Church so that we can model the peace of God’s Kingdom and others can experience his love for themselves? </a:t>
            </a:r>
          </a:p>
          <a:p>
            <a:endParaRPr lang="en-US" dirty="0"/>
          </a:p>
          <a:p>
            <a:pPr marL="0" indent="0">
              <a:buFont typeface="+mj-lt"/>
              <a:buNone/>
            </a:pPr>
            <a:r>
              <a:rPr lang="en-US" dirty="0"/>
              <a:t>Let’s pray…  [NEXT SLIDE FOR CLOSING PRAYER]</a:t>
            </a:r>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2746041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tx1"/>
                </a:solidFill>
              </a:rPr>
              <a:t>Fight Like Jesus: How Jesus Waged Peace Throughout Holy Week</a:t>
            </a:r>
            <a:r>
              <a:rPr lang="en-US" dirty="0">
                <a:solidFill>
                  <a:schemeClr val="tx1"/>
                </a:solidFill>
              </a:rPr>
              <a:t>, published by Herald Press (2022). I actually connected with Jason last week, first on a Zoom presentation and then one-to-one via email. Jason went to Messiah and his own faith journey was impacted by his time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If you’re new this morning, or you’re a member who can appreciate recaps in a long sermon series, we began our Holy Week journey with Palm Sunday. We reflected on the meaning of Jesus riding into Jerusalem on a donkey to the waving of palm branches during Passover, a Jewish holiday that commemorated God’s delivering of his people from imperial oppression and bondage. And through tears, we heard Jesus cry aloud over his people’s failure to accept him for who he truly is and embrace his way of bringing about the peace (the </a:t>
            </a:r>
            <a:r>
              <a:rPr lang="en-US" i="1" dirty="0">
                <a:solidFill>
                  <a:schemeClr val="tx1"/>
                </a:solidFill>
              </a:rPr>
              <a:t>shalom</a:t>
            </a:r>
            <a:r>
              <a:rPr lang="en-US" dirty="0">
                <a:solidFill>
                  <a:schemeClr val="tx1"/>
                </a:solidFill>
              </a:rPr>
              <a:t>)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Then on Holy Monday, after an evening to think about his next move, Jesus goes into the temple using some prophetic theater, confronting the evil and injustice there in the court of the Gentiles. No violence… just a stage prop to shoo out the animals. And after he flips over the money-changing tables, he quotes from two OT prophets to explain what he was doing.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On Holy Tuesday Jesus boldly goes back into the temple to teach and confront the hypocrisy of the religious leaders. By this time, they are looking for a way to arrest Jesus. They see him as a threat to their authority and their religious and political order. And after some public woes and warnings from Jesus, he leaves the temple never to return. And then on the way out, as his disciples admired the temple, he predicts the coming destruction of Jerusalem </a:t>
            </a:r>
            <a:r>
              <a:rPr lang="en-US" i="1" dirty="0">
                <a:solidFill>
                  <a:schemeClr val="tx1"/>
                </a:solidFill>
              </a:rPr>
              <a:t>and</a:t>
            </a:r>
            <a:r>
              <a:rPr lang="en-US" dirty="0">
                <a:solidFill>
                  <a:schemeClr val="tx1"/>
                </a:solidFill>
              </a:rPr>
              <a:t> the temple because of their refusal to accept who he is, his teachings, his love, and his shalom.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then last week, Pastor Melissa walked us through Holy Wednesday. Things were eerily quiet in the middle of the week. It was the calm before the storm. The religious leaders were scheming, Judas was preparing to betray Jesus, and at the same time Mary anoints Jesus as king and, as Jesus said, prepares him for his burial. We stopped to consider the two roads that are put in front of us. Will we let our fear and crushed expectations lead us away from Jesus, or will be choose to trust him and his way of waging peace even when things look grim?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Which brings us to today’s message on Holy Thursday…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2714755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[CLOSING PRAYER]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[MAUNDY THURSDAY SERVICE ANNOUNCEMENT]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Series Benediction – </a:t>
            </a:r>
            <a:r>
              <a:rPr lang="en-US" b="0" dirty="0"/>
              <a:t>adapted from a “Franciscan Benediction”</a:t>
            </a:r>
          </a:p>
          <a:p>
            <a:r>
              <a:rPr lang="en-US" b="0" dirty="0"/>
              <a:t>May God bless you with discomfort…</a:t>
            </a:r>
          </a:p>
          <a:p>
            <a:r>
              <a:rPr lang="en-US" b="0" dirty="0"/>
              <a:t>Discomfort at easy answers, half-truths and superficial relationships,</a:t>
            </a:r>
          </a:p>
          <a:p>
            <a:r>
              <a:rPr lang="en-US" b="0" dirty="0"/>
              <a:t>Discomfort, so that you will hunger and thirst for righteousness.</a:t>
            </a:r>
          </a:p>
          <a:p>
            <a:r>
              <a:rPr lang="en-US" b="0" dirty="0"/>
              <a:t>May God bless you with anger…</a:t>
            </a:r>
          </a:p>
          <a:p>
            <a:r>
              <a:rPr lang="en-US" b="0" dirty="0"/>
              <a:t>Anger at injustice, oppression, and exploitation of people,</a:t>
            </a:r>
          </a:p>
          <a:p>
            <a:r>
              <a:rPr lang="en-US" b="0" dirty="0"/>
              <a:t>Anger, so that you will work for God’s Kingdom vision of shalom.</a:t>
            </a:r>
          </a:p>
          <a:p>
            <a:r>
              <a:rPr lang="en-US" b="0" dirty="0"/>
              <a:t>May God bless you with tears…</a:t>
            </a:r>
          </a:p>
          <a:p>
            <a:r>
              <a:rPr lang="en-US" b="0" dirty="0"/>
              <a:t>Tears to shed for those who suffer pain, rejection, starvation and war,</a:t>
            </a:r>
          </a:p>
          <a:p>
            <a:r>
              <a:rPr lang="en-US" b="0" dirty="0"/>
              <a:t>Tears, so that you will reach out to comfort them</a:t>
            </a:r>
          </a:p>
          <a:p>
            <a:r>
              <a:rPr lang="en-US" b="0" dirty="0"/>
              <a:t>And turn their pain into joy.</a:t>
            </a:r>
          </a:p>
          <a:p>
            <a:r>
              <a:rPr lang="en-US" b="0" dirty="0"/>
              <a:t>And may God bless you with foolishness…</a:t>
            </a:r>
          </a:p>
          <a:p>
            <a:r>
              <a:rPr lang="en-US" b="0" dirty="0"/>
              <a:t>Foolishness to believe that through the Spirit you can live like Jesus,</a:t>
            </a:r>
          </a:p>
          <a:p>
            <a:r>
              <a:rPr lang="en-US" b="0" dirty="0"/>
              <a:t>Foolishness, so that you will do what others claim cannot be done. Amen.</a:t>
            </a:r>
          </a:p>
          <a:p>
            <a:r>
              <a:rPr lang="en-US" b="0" dirty="0"/>
              <a:t>Grantham Church, go in peace… to love and serve the Lord.</a:t>
            </a:r>
          </a:p>
        </p:txBody>
      </p:sp>
      <p:sp>
        <p:nvSpPr>
          <p:cNvPr id="4" name="Slide Number Placeholder 3"/>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Or “Maundy Thursday” as we call it in the church. ”Maundy” comes from the Latin word </a:t>
            </a:r>
            <a:r>
              <a:rPr lang="en-US" i="1" dirty="0" err="1">
                <a:solidFill>
                  <a:schemeClr val="tx1"/>
                </a:solidFill>
              </a:rPr>
              <a:t>mandatum</a:t>
            </a:r>
            <a:r>
              <a:rPr lang="en-US" i="1" dirty="0">
                <a:solidFill>
                  <a:schemeClr val="tx1"/>
                </a:solidFill>
              </a:rPr>
              <a:t> </a:t>
            </a:r>
            <a:r>
              <a:rPr lang="en-US" dirty="0">
                <a:solidFill>
                  <a:schemeClr val="tx1"/>
                </a:solidFill>
              </a:rPr>
              <a:t>or “commandment” and it refers to the new love command that Jesus will give in John 13:34, which we will look at shortly in our Scripture reading.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On Thursday of Holy Week, the forces of darkness begin to descend upon Jesus and his disciples. Everything is now moving quickly. And as we will see today, he will wash his disciples’ feet, change the meaning of the Passover meal, give a new commandment, be betrayed with a kiss, rebuke Peter for using a sword against their enemies, and be arrested by the temple guards.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so, the invitation and challenge for us this morning put into a question is this: Will we take Jesus’ command to love as he does seriously, even when (and especially when) all hell breaks loose in life? If you’re taking notes, this message is entitled, </a:t>
            </a:r>
            <a:r>
              <a:rPr lang="en-US" i="1" dirty="0">
                <a:solidFill>
                  <a:schemeClr val="tx1"/>
                </a:solidFill>
              </a:rPr>
              <a:t>A Towel, Basin &amp; Two Swords</a:t>
            </a:r>
            <a:r>
              <a:rPr lang="en-US"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[BRIEF PRAYER]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In every message of our series, we’ve given you the references to the gospel accounts of each day in Jesus’ final week…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88386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[BRIEF COMMENTS]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Each of the 4 gospels record this day and evening; John having the most dialogue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This day stretches from the disciples’ preparations for the Passover meal (the Last Supper), and ends in the Garden of Gethsemane on the Mount of Olives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I’ll include the secret trials with the Sanhedrin that occur in the middle of the night and early morning in the message for Good Friday next week</a:t>
            </a:r>
            <a:br>
              <a:rPr lang="en-US" dirty="0">
                <a:solidFill>
                  <a:schemeClr val="tx1"/>
                </a:solidFill>
              </a:rPr>
            </a:b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Let’s begin with our Scripture reading from the Gospel of John…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4</a:t>
            </a:fld>
            <a:endParaRPr lang="en-US"/>
          </a:p>
        </p:txBody>
      </p:sp>
    </p:spTree>
    <p:extLst>
      <p:ext uri="{BB962C8B-B14F-4D97-AF65-F5344CB8AC3E}">
        <p14:creationId xmlns:p14="http://schemas.microsoft.com/office/powerpoint/2010/main" val="1573357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&amp; BRIEF COMMENTS ON THE PASSAGE]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vs. 1-17 - Jesus takes up the role of a servant or slave by washing their feet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v. 26 – It was an honor for the host to dip the bread in the cup and offer it to a guest. So, John says Jesus identifies his betrayer by blessing Judas while being in total control of the situation. But Mark (ch.14:20) says Judas dipped his own piece of bread in the common cup! That means that Judas identified himself as the traitor by disrespecting his host and violating his rank; it goes to show what Judas thought of Jesus and the evil that was entering his heart.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vs. 34-35 – “just as I have loved you” - defines the “new” in this commandment – love your neighbor; this radical love is the distinguishing mark of Christ-followers.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v. 36 – all the disciples could take in at the moment was that Jesus was leaving them; Peter wasn’t in the mood to love; he was ready to fight and die in a blaze of glory.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Let’s think for a moment about this love of God that looks like Jesus…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052359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&amp; BRIEF COMMENTS]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John says “God is love” in his epistle – this necessitates a plurality within God himself: a lover (the Father), the beloved (the Son), and the love that is shared between them (the Spirit).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 Father is the originator, the Son the revealer, the Spirit the completer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Therefore, Jesus shows us what God the Father is really like and the Spirit helps us to love like Jesus, who is God in the flesh, and is the perfect portrait of God’s will for human beings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So, this ”love each other as I have loved you” is rooted in Trinitarian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And Jesus had been trying to tell his disciples this all along. In the sermon on the Mount, Jesus taught…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1111912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[READ PASSAGE]</a:t>
            </a:r>
          </a:p>
          <a:p>
            <a:pPr rtl="0" fontAlgn="base"/>
            <a:r>
              <a:rPr lang="en-US" sz="1200" b="0" i="0" u="none" strike="noStrike" kern="1200" dirty="0">
                <a:solidFill>
                  <a:schemeClr val="tx1"/>
                </a:solidFill>
                <a:effectLst/>
                <a:latin typeface="+mn-lt"/>
                <a:ea typeface="+mn-ea"/>
                <a:cs typeface="+mn-cs"/>
              </a:rPr>
              <a:t>v. 43 – Lev. 19:18 says “love your neighbor as yourself”; so, obviously the teaching of the day was, sure, love your Israelite neighbor, but you can hate your enemy. </a:t>
            </a:r>
          </a:p>
          <a:p>
            <a:pPr rtl="0" fontAlgn="base"/>
            <a:r>
              <a:rPr lang="en-US" sz="1200" b="0" i="0" u="none" strike="noStrike" kern="1200" dirty="0">
                <a:solidFill>
                  <a:schemeClr val="tx1"/>
                </a:solidFill>
                <a:effectLst/>
                <a:latin typeface="+mn-lt"/>
                <a:ea typeface="+mn-ea"/>
                <a:cs typeface="+mn-cs"/>
              </a:rPr>
              <a:t>v. 44 – Jesus is correcting their interpretation and rebuking their justifying of hate</a:t>
            </a:r>
          </a:p>
          <a:p>
            <a:pPr rtl="0" fontAlgn="base"/>
            <a:r>
              <a:rPr lang="en-US" sz="1200" b="0" i="0" u="none" strike="noStrike" kern="1200" dirty="0">
                <a:solidFill>
                  <a:schemeClr val="tx1"/>
                </a:solidFill>
                <a:effectLst/>
                <a:latin typeface="+mn-lt"/>
                <a:ea typeface="+mn-ea"/>
                <a:cs typeface="+mn-cs"/>
              </a:rPr>
              <a:t>v. 45 – doing this, loving this way, is what identifies you as children of God; sun &amp; rain – you have to stop looking at the world as good things happen to good people and bad things happen to bad people; sometimes “stuff” happens. But regardless, it’s love that sets us apart!</a:t>
            </a:r>
          </a:p>
          <a:p>
            <a:pPr rtl="0" fontAlgn="base"/>
            <a:r>
              <a:rPr lang="en-US" sz="1200" b="0" i="0" u="none" strike="noStrike" kern="1200" dirty="0">
                <a:solidFill>
                  <a:schemeClr val="tx1"/>
                </a:solidFill>
                <a:effectLst/>
                <a:latin typeface="+mn-lt"/>
                <a:ea typeface="+mn-ea"/>
                <a:cs typeface="+mn-cs"/>
              </a:rPr>
              <a:t>vs. 46-47 – Republicans love republicans, so what! Democrats love democrats, so what! LGBTQ affirming believers love only other LGBTQ affirming believers, big deal! Conservative Christians love only other conservative Christians, </a:t>
            </a:r>
            <a:r>
              <a:rPr lang="en-US" sz="1200" b="0" i="0" u="none" strike="noStrike" kern="1200" dirty="0" err="1">
                <a:solidFill>
                  <a:schemeClr val="tx1"/>
                </a:solidFill>
                <a:effectLst/>
                <a:latin typeface="+mn-lt"/>
                <a:ea typeface="+mn-ea"/>
                <a:cs typeface="+mn-cs"/>
              </a:rPr>
              <a:t>whoopty</a:t>
            </a:r>
            <a:r>
              <a:rPr lang="en-US" sz="1200" b="0" i="0" u="none" strike="noStrike" kern="1200" dirty="0">
                <a:solidFill>
                  <a:schemeClr val="tx1"/>
                </a:solidFill>
                <a:effectLst/>
                <a:latin typeface="+mn-lt"/>
                <a:ea typeface="+mn-ea"/>
                <a:cs typeface="+mn-cs"/>
              </a:rPr>
              <a:t> doo! Anyone can love like that. Jesus is calling us to a higher love; a love that breaks the tribal bonds of us vs. them. And if don’t love like that, well, you show that you’re just as pagan and unbelieving as the rest of them.</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v. 48 – “perfect” (</a:t>
            </a:r>
            <a:r>
              <a:rPr lang="en-US" sz="1200" b="0" i="0" u="none" strike="noStrike" kern="1200" dirty="0" err="1">
                <a:solidFill>
                  <a:schemeClr val="tx1"/>
                </a:solidFill>
                <a:effectLst/>
                <a:latin typeface="+mn-lt"/>
                <a:ea typeface="+mn-ea"/>
                <a:cs typeface="+mn-cs"/>
              </a:rPr>
              <a:t>Gk</a:t>
            </a:r>
            <a:r>
              <a:rPr lang="en-US" sz="1200" b="0" i="0"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teleios</a:t>
            </a:r>
            <a:r>
              <a:rPr lang="en-US" sz="1200" b="0" i="0" u="none" strike="noStrike" kern="1200" dirty="0">
                <a:solidFill>
                  <a:schemeClr val="tx1"/>
                </a:solidFill>
                <a:effectLst/>
                <a:latin typeface="+mn-lt"/>
                <a:ea typeface="+mn-ea"/>
                <a:cs typeface="+mn-cs"/>
              </a:rPr>
              <a:t>): properly, brought to its end, finished; lacking nothing necessary to completeness; in other words, to be </a:t>
            </a:r>
            <a:r>
              <a:rPr lang="en-US" sz="1200" b="0" i="1" u="none" strike="noStrike" kern="1200" dirty="0">
                <a:solidFill>
                  <a:schemeClr val="tx1"/>
                </a:solidFill>
                <a:effectLst/>
                <a:latin typeface="+mn-lt"/>
                <a:ea typeface="+mn-ea"/>
                <a:cs typeface="+mn-cs"/>
              </a:rPr>
              <a:t>like God </a:t>
            </a:r>
            <a:r>
              <a:rPr lang="en-US" sz="1200" b="0" i="0" u="none" strike="noStrike" kern="1200" dirty="0">
                <a:solidFill>
                  <a:schemeClr val="tx1"/>
                </a:solidFill>
                <a:effectLst/>
                <a:latin typeface="+mn-lt"/>
                <a:ea typeface="+mn-ea"/>
                <a:cs typeface="+mn-cs"/>
              </a:rPr>
              <a:t>in every way.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And so, we need to address the idea that someone once said to me, “David, where in love your enemies does it say not to kill them?” This person was obviously working from a definition of love other than the one Jesus gave us, or they were thinking that Jesus somewhere, somewhere, must have made an allowance for it. For example, what about in Luke 22 when Jesus was preparing his disciples for opposition that was coming.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You may recall that was where Jerry Falwell Jr. (former president of Liberty University, the largest Christian University in the United States) went when trying to justify taking up arms against active shooters like the two Muslim men who killed fourteen people San Bernardino, California, and wounded many others in Dec, 2015. Jerry said…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7</a:t>
            </a:fld>
            <a:endParaRPr lang="en-US"/>
          </a:p>
        </p:txBody>
      </p:sp>
    </p:spTree>
    <p:extLst>
      <p:ext uri="{BB962C8B-B14F-4D97-AF65-F5344CB8AC3E}">
        <p14:creationId xmlns:p14="http://schemas.microsoft.com/office/powerpoint/2010/main" val="447837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to a large crowd at Liberty University. “I’ve always thought if more good people had conceal-carry permits, then we could end those Muslims before they walk in and kill us” as he gestured to his handgun in his back pocket. </a:t>
            </a:r>
          </a:p>
          <a:p>
            <a:endParaRPr lang="en-US" dirty="0"/>
          </a:p>
          <a:p>
            <a:r>
              <a:rPr lang="en-US" dirty="0"/>
              <a:t>A few days later after mounting backlash, Falwell doubled down and brought Jesus into it by saying, “It just boggles the mind that anybody would be against what Jesus told his disciples in Luke 22:36. He told them If they had to sell their coat to buy a sword to do it because he knew danger was coming, and he wanted them to defend themselves.”</a:t>
            </a:r>
          </a:p>
          <a:p>
            <a:endParaRPr lang="en-US" dirty="0"/>
          </a:p>
          <a:p>
            <a:r>
              <a:rPr lang="en-US" dirty="0"/>
              <a:t>Really? Is that what Jesus said? Well, while we’ve been given plenty of reason not to trust Jerry’s take on Jesus, let’s look at this passage together in context. At this point, Jesus has changed the meaning of the Passover meal and has now departed with his disciples for the Garden of Gethsemane where this scene takes place...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2124867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LUKE 22:35-38 &amp; BRIEF COMMENTS]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First, notice that Jesus’ talk of swords shows that Jesus is mindful of OT prophecy (Isa. 53:12 – Messiah counted among rebels and violent men), and this is one instance where he does something intentional to fulfill what a prophet said; at other times those prophecies were fulfilled by “divine” or a supernatural will, not from the </a:t>
            </a:r>
            <a:r>
              <a:rPr lang="en-US" i="1" dirty="0">
                <a:solidFill>
                  <a:schemeClr val="tx1"/>
                </a:solidFill>
              </a:rPr>
              <a:t>man</a:t>
            </a:r>
            <a:r>
              <a:rPr lang="en-US" dirty="0">
                <a:solidFill>
                  <a:schemeClr val="tx1"/>
                </a:solidFill>
              </a:rPr>
              <a:t>, Jesus (e.g., his birth).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Secondly, if Jesus really had self-defense in mind, why would he say that two swords were ”enough” to do the job? Two swords among 12 men facing off against the temple guard? Not hardly. So, what was “enough”? Jesus is saying that 2 swords are enough to fulfill Isaiah.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And thirdly, if Jesus was advocating self-defense by lethal force, why did he rebuke Peter a little while later when the temple guards came to arrest Jesus?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Let’s look at that scene now in Matthew 26:47-56…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2036924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3/14/24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3/14/24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3/14/24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3/14/24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3/14/24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3/14/24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3/14/24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3/14/24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3/14/24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3/14/24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3/14/24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3/14/24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anner with palm leaves and text&#10;&#10;Description automatically generated">
            <a:extLst>
              <a:ext uri="{FF2B5EF4-FFF2-40B4-BE49-F238E27FC236}">
                <a16:creationId xmlns:a16="http://schemas.microsoft.com/office/drawing/2014/main" id="{EA6EC30F-CABE-8341-EABB-F0810A97460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a:extLst>
              <a:ext uri="{FF2B5EF4-FFF2-40B4-BE49-F238E27FC236}">
                <a16:creationId xmlns:a16="http://schemas.microsoft.com/office/drawing/2014/main" id="{2731DF46-BEC3-E6F7-1FEC-F15127A1188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449610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rectangular frame with white text&#10;&#10;Description automatically generated">
            <a:extLst>
              <a:ext uri="{FF2B5EF4-FFF2-40B4-BE49-F238E27FC236}">
                <a16:creationId xmlns:a16="http://schemas.microsoft.com/office/drawing/2014/main" id="{A3BB0810-32DF-00DD-5E61-4B21923C2AE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50300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BCD12FD1-595E-932B-FA86-3514D2AAC99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19540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4CB18B58-D8DD-C363-7FB1-7CF0275C397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41133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F6F57EA9-B904-D094-4168-C2C2E79E2E6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26789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CD0424ED-F65E-5654-D7DD-B35D862DB49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1976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with red berries on it&#10;&#10;Description automatically generated with medium confidence">
            <a:extLst>
              <a:ext uri="{FF2B5EF4-FFF2-40B4-BE49-F238E27FC236}">
                <a16:creationId xmlns:a16="http://schemas.microsoft.com/office/drawing/2014/main" id="{B4705A3E-50AE-8088-6369-C8DEA5BB034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5896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and red apple on a blue background&#10;&#10;Description automatically generated">
            <a:extLst>
              <a:ext uri="{FF2B5EF4-FFF2-40B4-BE49-F238E27FC236}">
                <a16:creationId xmlns:a16="http://schemas.microsoft.com/office/drawing/2014/main" id="{ACF9CD1C-DEDA-1897-6913-97990B4BF93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32485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with red fruit and white text&#10;&#10;Description automatically generated">
            <a:extLst>
              <a:ext uri="{FF2B5EF4-FFF2-40B4-BE49-F238E27FC236}">
                <a16:creationId xmlns:a16="http://schemas.microsoft.com/office/drawing/2014/main" id="{4785A6FA-BD18-A3ED-8515-8502CBFDAFC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53326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Description automatically generated">
            <a:extLst>
              <a:ext uri="{FF2B5EF4-FFF2-40B4-BE49-F238E27FC236}">
                <a16:creationId xmlns:a16="http://schemas.microsoft.com/office/drawing/2014/main" id="{309C7B1D-D043-327C-A7E1-BF83DF804E1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55264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cover with palm leaves&#10;&#10;Description automatically generated">
            <a:extLst>
              <a:ext uri="{FF2B5EF4-FFF2-40B4-BE49-F238E27FC236}">
                <a16:creationId xmlns:a16="http://schemas.microsoft.com/office/drawing/2014/main" id="{4336E32E-316B-04DF-A971-2089969CA90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578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anner with palm leaves and a white text&#10;&#10;Description automatically generated">
            <a:extLst>
              <a:ext uri="{FF2B5EF4-FFF2-40B4-BE49-F238E27FC236}">
                <a16:creationId xmlns:a16="http://schemas.microsoft.com/office/drawing/2014/main" id="{0D24C89F-3E38-4271-AC91-04946923F07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anner with palm leaves and text&#10;&#10;Description automatically generated">
            <a:extLst>
              <a:ext uri="{FF2B5EF4-FFF2-40B4-BE49-F238E27FC236}">
                <a16:creationId xmlns:a16="http://schemas.microsoft.com/office/drawing/2014/main" id="{23652D17-B308-675D-0198-D258C2C2AE71}"/>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3046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images of two people&#10;&#10;Description automatically generated">
            <a:extLst>
              <a:ext uri="{FF2B5EF4-FFF2-40B4-BE49-F238E27FC236}">
                <a16:creationId xmlns:a16="http://schemas.microsoft.com/office/drawing/2014/main" id="{0793608B-BB5C-CA40-F364-6222D8D0025E}"/>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82831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with a red fruit&#10;&#10;Description automatically generated">
            <a:extLst>
              <a:ext uri="{FF2B5EF4-FFF2-40B4-BE49-F238E27FC236}">
                <a16:creationId xmlns:a16="http://schemas.microsoft.com/office/drawing/2014/main" id="{590759C3-D12C-62FF-E07E-C1B78BCD62DE}"/>
              </a:ext>
            </a:extLst>
          </p:cNvPr>
          <p:cNvPicPr>
            <a:picLocks noChangeAspect="1"/>
          </p:cNvPicPr>
          <p:nvPr/>
        </p:nvPicPr>
        <p:blipFill rotWithShape="1">
          <a:blip r:embed="rId3"/>
          <a:srcRect t="18" b="1"/>
          <a:stretch/>
        </p:blipFill>
        <p:spPr>
          <a:xfrm>
            <a:off x="20" y="1282"/>
            <a:ext cx="12191980" cy="6856718"/>
          </a:xfrm>
          <a:prstGeom prst="rect">
            <a:avLst/>
          </a:prstGeom>
        </p:spPr>
      </p:pic>
    </p:spTree>
    <p:extLst>
      <p:ext uri="{BB962C8B-B14F-4D97-AF65-F5344CB8AC3E}">
        <p14:creationId xmlns:p14="http://schemas.microsoft.com/office/powerpoint/2010/main" val="3678260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board with white text and a triangle with a cross and a red heart&#10;&#10;Description automatically generated">
            <a:extLst>
              <a:ext uri="{FF2B5EF4-FFF2-40B4-BE49-F238E27FC236}">
                <a16:creationId xmlns:a16="http://schemas.microsoft.com/office/drawing/2014/main" id="{8A47D8F9-D7A7-477C-9FB5-74BC173E1FF4}"/>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06864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bg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671186" y="721658"/>
            <a:ext cx="10849628" cy="5414683"/>
          </a:xfrm>
        </p:spPr>
        <p:txBody>
          <a:bodyPr>
            <a:noAutofit/>
          </a:bodyPr>
          <a:lstStyle/>
          <a:p>
            <a:pPr marL="0" indent="0">
              <a:buNone/>
            </a:pPr>
            <a:r>
              <a:rPr lang="en-US" sz="3400" b="1" dirty="0"/>
              <a:t>Matthew 5:43-48 NIV – The Radical Love of Christ</a:t>
            </a:r>
          </a:p>
          <a:p>
            <a:pPr marL="0" indent="0">
              <a:buNone/>
            </a:pPr>
            <a:r>
              <a:rPr lang="en-US" sz="3400" b="1" i="0" u="none" strike="noStrike" baseline="30000" dirty="0">
                <a:solidFill>
                  <a:srgbClr val="FF0000"/>
                </a:solidFill>
                <a:effectLst/>
              </a:rPr>
              <a:t>43 </a:t>
            </a:r>
            <a:r>
              <a:rPr lang="en-US" sz="3400" b="0" i="0" u="none" strike="noStrike" dirty="0">
                <a:solidFill>
                  <a:srgbClr val="FF0000"/>
                </a:solidFill>
                <a:effectLst/>
              </a:rPr>
              <a:t>“You have heard that it was said, ‘Love your neighbor</a:t>
            </a:r>
            <a:r>
              <a:rPr lang="en-US" sz="3400" baseline="30000" dirty="0">
                <a:solidFill>
                  <a:srgbClr val="FF0000"/>
                </a:solidFill>
              </a:rPr>
              <a:t> </a:t>
            </a:r>
            <a:r>
              <a:rPr lang="en-US" sz="3400" b="0" i="0" u="none" strike="noStrike" dirty="0">
                <a:solidFill>
                  <a:srgbClr val="FF0000"/>
                </a:solidFill>
                <a:effectLst/>
              </a:rPr>
              <a:t>and hate your enemy.’</a:t>
            </a:r>
            <a:r>
              <a:rPr lang="en-US" sz="3400" b="0" i="0" u="none" strike="noStrike" dirty="0">
                <a:solidFill>
                  <a:srgbClr val="FF0000"/>
                </a:solidFill>
                <a:effectLst/>
                <a:highlight>
                  <a:srgbClr val="FFFFFF"/>
                </a:highlight>
              </a:rPr>
              <a:t> </a:t>
            </a:r>
            <a:r>
              <a:rPr lang="en-US" sz="3400" b="1" i="0" u="none" strike="noStrike" baseline="30000" dirty="0">
                <a:solidFill>
                  <a:srgbClr val="FF0000"/>
                </a:solidFill>
                <a:effectLst/>
              </a:rPr>
              <a:t>44 </a:t>
            </a:r>
            <a:r>
              <a:rPr lang="en-US" sz="3400" b="0" i="0" u="none" strike="noStrike" dirty="0">
                <a:solidFill>
                  <a:srgbClr val="FF0000"/>
                </a:solidFill>
                <a:effectLst/>
              </a:rPr>
              <a:t>But I tell you, </a:t>
            </a:r>
            <a:r>
              <a:rPr lang="en-US" sz="3400" b="0" i="0" u="none" strike="noStrike" dirty="0">
                <a:solidFill>
                  <a:srgbClr val="FF0000"/>
                </a:solidFill>
                <a:effectLst/>
                <a:highlight>
                  <a:srgbClr val="FFFF00"/>
                </a:highlight>
              </a:rPr>
              <a:t>love your enemies</a:t>
            </a:r>
            <a:r>
              <a:rPr lang="en-US" sz="3400" b="0" i="0" u="none" strike="noStrike" dirty="0">
                <a:solidFill>
                  <a:srgbClr val="FF0000"/>
                </a:solidFill>
                <a:effectLst/>
              </a:rPr>
              <a:t> and pray for those who persecute you,</a:t>
            </a:r>
            <a:r>
              <a:rPr lang="en-US" sz="3400" b="0" i="0" u="none" strike="noStrike" dirty="0">
                <a:solidFill>
                  <a:srgbClr val="FF0000"/>
                </a:solidFill>
                <a:effectLst/>
                <a:highlight>
                  <a:srgbClr val="FFFFFF"/>
                </a:highlight>
              </a:rPr>
              <a:t> </a:t>
            </a:r>
            <a:r>
              <a:rPr lang="en-US" sz="3400" b="1" i="0" u="none" strike="noStrike" baseline="30000" dirty="0">
                <a:solidFill>
                  <a:srgbClr val="FF0000"/>
                </a:solidFill>
                <a:effectLst/>
              </a:rPr>
              <a:t>45 </a:t>
            </a:r>
            <a:r>
              <a:rPr lang="en-US" sz="3400" b="0" i="0" u="none" strike="noStrike" dirty="0">
                <a:solidFill>
                  <a:srgbClr val="FF0000"/>
                </a:solidFill>
                <a:effectLst/>
              </a:rPr>
              <a:t>that you may be children of your Father in heaven. He causes his sun to rise on the evil and the good, and sends rain on the righteous and the unrighteous.</a:t>
            </a:r>
            <a:r>
              <a:rPr lang="en-US" sz="3400" b="0" i="0" u="none" strike="noStrike" dirty="0">
                <a:solidFill>
                  <a:srgbClr val="FF0000"/>
                </a:solidFill>
                <a:effectLst/>
                <a:highlight>
                  <a:srgbClr val="FFFFFF"/>
                </a:highlight>
              </a:rPr>
              <a:t> </a:t>
            </a:r>
            <a:r>
              <a:rPr lang="en-US" sz="3400" b="1" i="0" u="none" strike="noStrike" baseline="30000" dirty="0">
                <a:solidFill>
                  <a:srgbClr val="FF0000"/>
                </a:solidFill>
                <a:effectLst/>
              </a:rPr>
              <a:t>46 </a:t>
            </a:r>
            <a:r>
              <a:rPr lang="en-US" sz="3400" b="0" i="0" u="none" strike="noStrike" dirty="0">
                <a:solidFill>
                  <a:srgbClr val="FF0000"/>
                </a:solidFill>
                <a:effectLst/>
              </a:rPr>
              <a:t>If you love those who love you, what reward will you get? Are not even the tax collectors doing that?</a:t>
            </a:r>
            <a:r>
              <a:rPr lang="en-US" sz="3400" b="0" i="0" u="none" strike="noStrike" dirty="0">
                <a:solidFill>
                  <a:srgbClr val="FF0000"/>
                </a:solidFill>
                <a:effectLst/>
                <a:highlight>
                  <a:srgbClr val="FFFFFF"/>
                </a:highlight>
              </a:rPr>
              <a:t> </a:t>
            </a:r>
            <a:r>
              <a:rPr lang="en-US" sz="3400" b="1" i="0" u="none" strike="noStrike" baseline="30000" dirty="0">
                <a:solidFill>
                  <a:srgbClr val="FF0000"/>
                </a:solidFill>
                <a:effectLst/>
              </a:rPr>
              <a:t>47 </a:t>
            </a:r>
            <a:r>
              <a:rPr lang="en-US" sz="3400" b="0" i="0" u="none" strike="noStrike" dirty="0">
                <a:solidFill>
                  <a:srgbClr val="FF0000"/>
                </a:solidFill>
                <a:effectLst/>
              </a:rPr>
              <a:t>And if you greet only your own people, what are you doing more than others? Do not even pagans do that? </a:t>
            </a:r>
            <a:r>
              <a:rPr lang="en-US" sz="3400" b="1" i="0" u="none" strike="noStrike" baseline="30000" dirty="0">
                <a:solidFill>
                  <a:srgbClr val="FF0000"/>
                </a:solidFill>
                <a:effectLst/>
              </a:rPr>
              <a:t>48 </a:t>
            </a:r>
            <a:r>
              <a:rPr lang="en-US" sz="3400" b="0" i="0" u="none" strike="noStrike" dirty="0">
                <a:solidFill>
                  <a:srgbClr val="FF0000"/>
                </a:solidFill>
                <a:effectLst/>
              </a:rPr>
              <a:t>Be perfect, therefore, as your heavenly Father is </a:t>
            </a:r>
            <a:r>
              <a:rPr lang="en-US" sz="3400" b="0" i="0" u="none" strike="noStrike" dirty="0">
                <a:solidFill>
                  <a:srgbClr val="FF0000"/>
                </a:solidFill>
                <a:effectLst/>
                <a:highlight>
                  <a:srgbClr val="FFFF00"/>
                </a:highlight>
              </a:rPr>
              <a:t>perfect</a:t>
            </a:r>
            <a:r>
              <a:rPr lang="en-US" sz="3400" b="0" i="0" u="none" strike="noStrike" dirty="0">
                <a:solidFill>
                  <a:srgbClr val="FF0000"/>
                </a:solidFill>
                <a:effectLst/>
              </a:rPr>
              <a:t>.</a:t>
            </a:r>
          </a:p>
        </p:txBody>
      </p:sp>
    </p:spTree>
    <p:extLst>
      <p:ext uri="{BB962C8B-B14F-4D97-AF65-F5344CB8AC3E}">
        <p14:creationId xmlns:p14="http://schemas.microsoft.com/office/powerpoint/2010/main" val="35110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in a suit and tie&#10;&#10;Description automatically generated">
            <a:extLst>
              <a:ext uri="{FF2B5EF4-FFF2-40B4-BE49-F238E27FC236}">
                <a16:creationId xmlns:a16="http://schemas.microsoft.com/office/drawing/2014/main" id="{EC9D4804-2A0D-10CC-24DC-8522A7D593B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6900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leaf with a red fruit on it&#10;&#10;Description automatically generated">
            <a:extLst>
              <a:ext uri="{FF2B5EF4-FFF2-40B4-BE49-F238E27FC236}">
                <a16:creationId xmlns:a16="http://schemas.microsoft.com/office/drawing/2014/main" id="{F05A4942-309D-8D5A-6BB2-A225BDA00C85}"/>
              </a:ext>
            </a:extLst>
          </p:cNvPr>
          <p:cNvPicPr>
            <a:picLocks noChangeAspect="1"/>
          </p:cNvPicPr>
          <p:nvPr/>
        </p:nvPicPr>
        <p:blipFill rotWithShape="1">
          <a:blip r:embed="rId3"/>
          <a:srcRect t="16" b="2"/>
          <a:stretch/>
        </p:blipFill>
        <p:spPr>
          <a:xfrm>
            <a:off x="20" y="1282"/>
            <a:ext cx="12191980" cy="6856718"/>
          </a:xfrm>
          <a:prstGeom prst="rect">
            <a:avLst/>
          </a:prstGeom>
        </p:spPr>
      </p:pic>
    </p:spTree>
    <p:extLst>
      <p:ext uri="{BB962C8B-B14F-4D97-AF65-F5344CB8AC3E}">
        <p14:creationId xmlns:p14="http://schemas.microsoft.com/office/powerpoint/2010/main" val="3137332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77956</TotalTime>
  <Words>2866</Words>
  <Application>Microsoft Macintosh PowerPoint</Application>
  <PresentationFormat>Widescreen</PresentationFormat>
  <Paragraphs>133</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987</cp:revision>
  <cp:lastPrinted>2024-02-25T13:54:31Z</cp:lastPrinted>
  <dcterms:created xsi:type="dcterms:W3CDTF">2022-11-22T02:48:34Z</dcterms:created>
  <dcterms:modified xsi:type="dcterms:W3CDTF">2024-03-15T20:49:18Z</dcterms:modified>
</cp:coreProperties>
</file>