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406" r:id="rId4"/>
    <p:sldId id="420" r:id="rId5"/>
    <p:sldId id="421" r:id="rId6"/>
    <p:sldId id="413" r:id="rId7"/>
    <p:sldId id="412" r:id="rId8"/>
    <p:sldId id="350" r:id="rId9"/>
    <p:sldId id="414" r:id="rId10"/>
    <p:sldId id="415" r:id="rId11"/>
    <p:sldId id="363" r:id="rId12"/>
    <p:sldId id="410" r:id="rId13"/>
    <p:sldId id="416" r:id="rId14"/>
    <p:sldId id="417" r:id="rId15"/>
    <p:sldId id="418" r:id="rId16"/>
    <p:sldId id="41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CD89"/>
    <a:srgbClr val="E7D8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29"/>
    <p:restoredTop sz="73802"/>
  </p:normalViewPr>
  <p:slideViewPr>
    <p:cSldViewPr snapToGrid="0" snapToObjects="1">
      <p:cViewPr varScale="1">
        <p:scale>
          <a:sx n="80" d="100"/>
          <a:sy n="80" d="100"/>
        </p:scale>
        <p:origin x="1160" y="192"/>
      </p:cViewPr>
      <p:guideLst/>
    </p:cSldViewPr>
  </p:slideViewPr>
  <p:notesTextViewPr>
    <p:cViewPr>
      <p:scale>
        <a:sx n="120" d="100"/>
        <a:sy n="120" d="100"/>
      </p:scale>
      <p:origin x="0" y="-83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73F5B-4EF6-4247-9468-CC88CE65B783}" type="datetimeFigureOut">
              <a:rPr lang="en-US" smtClean="0"/>
              <a:t>2/19/22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D5411-BD8E-3D4F-A24B-44BD8A652888}" type="slidenum">
              <a:rPr lang="en-US" smtClean="0"/>
              <a:t>‹#›</a:t>
            </a:fld>
            <a:endParaRPr lang="en-US"/>
          </a:p>
        </p:txBody>
      </p:sp>
    </p:spTree>
    <p:extLst>
      <p:ext uri="{BB962C8B-B14F-4D97-AF65-F5344CB8AC3E}">
        <p14:creationId xmlns:p14="http://schemas.microsoft.com/office/powerpoint/2010/main" val="285106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a:p>
            <a:pPr marL="171450" indent="-171450">
              <a:buFont typeface="Arial" panose="020B0604020202020204" pitchFamily="34" charset="0"/>
              <a:buChar char="•"/>
            </a:pPr>
            <a:r>
              <a:rPr lang="en-US" dirty="0"/>
              <a:t>Greetings</a:t>
            </a:r>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chemeClr val="tx1"/>
                </a:solidFill>
                <a:effectLst/>
                <a:latin typeface="+mn-lt"/>
                <a:ea typeface="+mn-ea"/>
                <a:cs typeface="+mn-cs"/>
              </a:rPr>
              <a:t>Please take your Bible and turn to…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a:t>
            </a:fld>
            <a:endParaRPr lang="en-US"/>
          </a:p>
        </p:txBody>
      </p:sp>
    </p:spTree>
    <p:extLst>
      <p:ext uri="{BB962C8B-B14F-4D97-AF65-F5344CB8AC3E}">
        <p14:creationId xmlns:p14="http://schemas.microsoft.com/office/powerpoint/2010/main" val="401930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PASSAGE]</a:t>
            </a:r>
          </a:p>
          <a:p>
            <a:endParaRPr lang="en-US" dirty="0"/>
          </a:p>
          <a:p>
            <a:r>
              <a:rPr lang="en-US" dirty="0"/>
              <a:t>The Kingdom of God is upside down to the world. Think about it. The first shall be last, the last first. God uses the weak to put those who think they are strong in their place. He wins by dying, not killing. Jesus comes to us and reveals God not as conquering king on a warhorse, but a condemned criminal on a cross. And so it’s in keeping with his Kingdom that he would raise up those who humble themselves and submit their lives to his loving care; that he would reveal himself and bless those who follow on his footsteps and adopt his attitude. </a:t>
            </a:r>
          </a:p>
          <a:p>
            <a:endParaRPr lang="en-US" dirty="0"/>
          </a:p>
          <a:p>
            <a:r>
              <a:rPr lang="en-US" dirty="0"/>
              <a:t>My friends, God’s ways are higher and better: (1) because the Lord knows every possible future as if it were a certainty; he can see things that we can’t see; and (2) he is motivated purely and solely out of love for us; to give us his very best and help us to deepen our faith within a broken world.</a:t>
            </a:r>
          </a:p>
          <a:p>
            <a:endParaRPr lang="en-US" dirty="0"/>
          </a:p>
          <a:p>
            <a:r>
              <a:rPr lang="en-US" dirty="0"/>
              <a:t>That is why we must heed the wisdom being communicated in Proverbs…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10</a:t>
            </a:fld>
            <a:endParaRPr lang="en-US"/>
          </a:p>
        </p:txBody>
      </p:sp>
    </p:spTree>
    <p:extLst>
      <p:ext uri="{BB962C8B-B14F-4D97-AF65-F5344CB8AC3E}">
        <p14:creationId xmlns:p14="http://schemas.microsoft.com/office/powerpoint/2010/main" val="370393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t>
            </a:r>
            <a:r>
              <a:rPr lang="en-US" dirty="0"/>
              <a:t>TIME FOR THE CHURCH TO SUBMIT AND SURRENDER </a:t>
            </a:r>
            <a:r>
              <a:rPr lang="en-US"/>
              <a:t>TO GOD…</a:t>
            </a:r>
            <a:endParaRPr lang="en-US" dirty="0"/>
          </a:p>
          <a:p>
            <a:pPr marL="171450" indent="-171450">
              <a:buFont typeface="Arial" panose="020B0604020202020204" pitchFamily="34" charset="0"/>
              <a:buChar char="•"/>
            </a:pPr>
            <a:r>
              <a:rPr lang="en-US" dirty="0"/>
              <a:t>No more trusting in our own intellect and education; it’s time to humble ourselves; no more putting our faith in horses and chariots, trusting in parties and politicians with their extreme ideologies, or doing whatever makes the most economic sense without any concern for what God wants and how he can provide; no more playing it safe; rather, it’s time to acknowledge that God can provide everything we need if we will ask, trust him, and seek to live holy lives as carriers of the gospel</a:t>
            </a:r>
          </a:p>
          <a:p>
            <a:pPr marL="171450" indent="-171450">
              <a:buFont typeface="Arial" panose="020B0604020202020204" pitchFamily="34" charset="0"/>
              <a:buChar char="•"/>
            </a:pPr>
            <a:r>
              <a:rPr lang="en-US" dirty="0"/>
              <a:t>And with that sort of faith in God, it’s time to look around, see the needs that exist, and say “Here I Am” (e.g., where there is anger in our homes, schools, and workplace; where there is inequity and injustice in the marketplace; where there is broken relationships and marriages; where there is a young person who doesn’t want to waste their life; where there is an elderly widow who thinks they have nothing left to give; where there is addiction and hopelessness; fear-mongering and name-calling; where there is greed, consumerism, and exploitation of creation; where there is war and rumors of war; where there is domestic abuse and violence; where there is sexual immorality and idolatry; and where there is an untapped well of potential Kingdom impact, let us say, ”Here I Am"</a:t>
            </a:r>
          </a:p>
          <a:p>
            <a:pPr marL="171450" indent="-171450">
              <a:buFont typeface="Arial" panose="020B0604020202020204" pitchFamily="34" charset="0"/>
              <a:buChar char="•"/>
            </a:pPr>
            <a:r>
              <a:rPr lang="en-US" dirty="0"/>
              <a:t>Church, it’s time for us to hear the God say, ”Who will go for us?” And we reply with, “Here I am, Lord. Send me.”</a:t>
            </a:r>
          </a:p>
          <a:p>
            <a:endParaRPr lang="en-US" dirty="0"/>
          </a:p>
          <a:p>
            <a:r>
              <a:rPr lang="en-US" dirty="0"/>
              <a:t>Finally, here are some questions to help us reflect and respond to God this morning...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11</a:t>
            </a:fld>
            <a:endParaRPr lang="en-US"/>
          </a:p>
        </p:txBody>
      </p:sp>
    </p:spTree>
    <p:extLst>
      <p:ext uri="{BB962C8B-B14F-4D97-AF65-F5344CB8AC3E}">
        <p14:creationId xmlns:p14="http://schemas.microsoft.com/office/powerpoint/2010/main" val="1033824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12</a:t>
            </a:fld>
            <a:endParaRPr lang="en-US"/>
          </a:p>
        </p:txBody>
      </p:sp>
    </p:spTree>
    <p:extLst>
      <p:ext uri="{BB962C8B-B14F-4D97-AF65-F5344CB8AC3E}">
        <p14:creationId xmlns:p14="http://schemas.microsoft.com/office/powerpoint/2010/main" val="2266432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13</a:t>
            </a:fld>
            <a:endParaRPr lang="en-US"/>
          </a:p>
        </p:txBody>
      </p:sp>
    </p:spTree>
    <p:extLst>
      <p:ext uri="{BB962C8B-B14F-4D97-AF65-F5344CB8AC3E}">
        <p14:creationId xmlns:p14="http://schemas.microsoft.com/office/powerpoint/2010/main" val="3704323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14</a:t>
            </a:fld>
            <a:endParaRPr lang="en-US"/>
          </a:p>
        </p:txBody>
      </p:sp>
    </p:spTree>
    <p:extLst>
      <p:ext uri="{BB962C8B-B14F-4D97-AF65-F5344CB8AC3E}">
        <p14:creationId xmlns:p14="http://schemas.microsoft.com/office/powerpoint/2010/main" val="2673076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In bringing this message to a close, and to help us respond as humble disciples of Jesus, I’d like us to close with an embodied prayer and a moment of silence… [NEXT SLIDE] </a:t>
            </a:r>
          </a:p>
        </p:txBody>
      </p:sp>
      <p:sp>
        <p:nvSpPr>
          <p:cNvPr id="4" name="Slide Number Placeholder 3"/>
          <p:cNvSpPr>
            <a:spLocks noGrp="1"/>
          </p:cNvSpPr>
          <p:nvPr>
            <p:ph type="sldNum" sz="quarter" idx="5"/>
          </p:nvPr>
        </p:nvSpPr>
        <p:spPr/>
        <p:txBody>
          <a:bodyPr/>
          <a:lstStyle/>
          <a:p>
            <a:fld id="{900D5411-BD8E-3D4F-A24B-44BD8A652888}" type="slidenum">
              <a:rPr lang="en-US" smtClean="0"/>
              <a:t>15</a:t>
            </a:fld>
            <a:endParaRPr lang="en-US"/>
          </a:p>
        </p:txBody>
      </p:sp>
    </p:spTree>
    <p:extLst>
      <p:ext uri="{BB962C8B-B14F-4D97-AF65-F5344CB8AC3E}">
        <p14:creationId xmlns:p14="http://schemas.microsoft.com/office/powerpoint/2010/main" val="971189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[INVITE CONGREGATION TO STAND FOR PRAYER]</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[READ PRAYER]</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[CLOSE WITH MOMENT OF SILENCE]</a:t>
            </a:r>
          </a:p>
        </p:txBody>
      </p:sp>
      <p:sp>
        <p:nvSpPr>
          <p:cNvPr id="4" name="Slide Number Placeholder 3"/>
          <p:cNvSpPr>
            <a:spLocks noGrp="1"/>
          </p:cNvSpPr>
          <p:nvPr>
            <p:ph type="sldNum" sz="quarter" idx="5"/>
          </p:nvPr>
        </p:nvSpPr>
        <p:spPr/>
        <p:txBody>
          <a:bodyPr/>
          <a:lstStyle/>
          <a:p>
            <a:fld id="{900D5411-BD8E-3D4F-A24B-44BD8A652888}" type="slidenum">
              <a:rPr lang="en-US" smtClean="0"/>
              <a:t>16</a:t>
            </a:fld>
            <a:endParaRPr lang="en-US"/>
          </a:p>
        </p:txBody>
      </p:sp>
    </p:spTree>
    <p:extLst>
      <p:ext uri="{BB962C8B-B14F-4D97-AF65-F5344CB8AC3E}">
        <p14:creationId xmlns:p14="http://schemas.microsoft.com/office/powerpoint/2010/main" val="16983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[INVITATION TO STAND FOR SCRIPTURE READING]</a:t>
            </a:r>
          </a:p>
          <a:p>
            <a:endParaRPr lang="en-US" dirty="0"/>
          </a:p>
          <a:p>
            <a:r>
              <a:rPr lang="en-US" dirty="0"/>
              <a:t>[READ ISAIAH 6:1-8 NLT]</a:t>
            </a:r>
          </a:p>
          <a:p>
            <a:endParaRPr lang="en-US" dirty="0"/>
          </a:p>
          <a:p>
            <a:r>
              <a:rPr lang="en-US" dirty="0"/>
              <a:t>This is the word of the Lord. Thanks be to God</a:t>
            </a:r>
          </a:p>
          <a:p>
            <a:endParaRPr lang="en-US" dirty="0"/>
          </a:p>
          <a:p>
            <a:r>
              <a:rPr lang="en-US" dirty="0"/>
              <a:t>You may be seated.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2</a:t>
            </a:fld>
            <a:endParaRPr lang="en-US"/>
          </a:p>
        </p:txBody>
      </p:sp>
    </p:spTree>
    <p:extLst>
      <p:ext uri="{BB962C8B-B14F-4D97-AF65-F5344CB8AC3E}">
        <p14:creationId xmlns:p14="http://schemas.microsoft.com/office/powerpoint/2010/main" val="1627074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[BRIEF COMMENTS]</a:t>
            </a:r>
          </a:p>
          <a:p>
            <a:r>
              <a:rPr lang="en-US" sz="1200" b="0" i="0" u="none" strike="noStrike" kern="1200" dirty="0">
                <a:solidFill>
                  <a:schemeClr val="tx1"/>
                </a:solidFill>
                <a:effectLst/>
                <a:latin typeface="+mn-lt"/>
                <a:ea typeface="+mn-ea"/>
                <a:cs typeface="+mn-cs"/>
              </a:rPr>
              <a:t>If I said the word “submit” or “submission”… what feelings bubble up within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Negative associations and connotations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However, it’s a </a:t>
            </a:r>
            <a:r>
              <a:rPr lang="en-US" sz="1200" b="0" i="1" u="none" strike="noStrike" kern="1200" dirty="0">
                <a:solidFill>
                  <a:schemeClr val="tx1"/>
                </a:solidFill>
                <a:effectLst/>
                <a:latin typeface="+mn-lt"/>
                <a:ea typeface="+mn-ea"/>
                <a:cs typeface="+mn-cs"/>
              </a:rPr>
              <a:t>biblical </a:t>
            </a:r>
            <a:r>
              <a:rPr lang="en-US" sz="1200" b="0" i="0" u="none" strike="noStrike" kern="1200" dirty="0">
                <a:solidFill>
                  <a:schemeClr val="tx1"/>
                </a:solidFill>
                <a:effectLst/>
                <a:latin typeface="+mn-lt"/>
                <a:ea typeface="+mn-ea"/>
                <a:cs typeface="+mn-cs"/>
              </a:rPr>
              <a:t>concept (e.g., children are to submit and obey their parents, we’re called to submit and obey governing authorities, to submit to the elders of the church, husbands and wives are to submit to one another, and of course, we’re told to submit to God)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Submit – to come and under; to yield instead of resist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Due to misuse and abuse, we tend to ignore or disregard the concept – react to extremes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Also, let’s he honest: submission and surrender isn’t very American</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A perfect picture of this can be seen with the character…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3</a:t>
            </a:fld>
            <a:endParaRPr lang="en-US"/>
          </a:p>
        </p:txBody>
      </p:sp>
    </p:spTree>
    <p:extLst>
      <p:ext uri="{BB962C8B-B14F-4D97-AF65-F5344CB8AC3E}">
        <p14:creationId xmlns:p14="http://schemas.microsoft.com/office/powerpoint/2010/main" val="2824378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pPr marL="171450" indent="-171450">
              <a:buFont typeface="Arial" panose="020B0604020202020204" pitchFamily="34" charset="0"/>
              <a:buChar char="•"/>
            </a:pPr>
            <a:r>
              <a:rPr lang="en-US" dirty="0"/>
              <a:t>The storm comes and Lt. Dan screams at God in defiance, fueled by all his pent-up anger “It’s time for a showdown! You and me!”</a:t>
            </a:r>
          </a:p>
          <a:p>
            <a:pPr marL="171450" indent="-171450">
              <a:buFont typeface="Arial" panose="020B0604020202020204" pitchFamily="34" charset="0"/>
              <a:buChar char="•"/>
            </a:pPr>
            <a:r>
              <a:rPr lang="en-US" dirty="0"/>
              <a:t>Obviously, Lt. Dan is not a picture of humble submission to God in the storms and challenges of life</a:t>
            </a:r>
          </a:p>
          <a:p>
            <a:pPr marL="171450" indent="-171450">
              <a:buFont typeface="Arial" panose="020B0604020202020204" pitchFamily="34" charset="0"/>
              <a:buChar char="•"/>
            </a:pPr>
            <a:r>
              <a:rPr lang="en-US" dirty="0"/>
              <a:t>Note: this sort of arrogance, lack of humility, failure to reflect on one’s own sinfulness, refusal to yield to a higher power with infinite wisdom, not only exacerbates our pain, but it also cuts us off from experiencing the true love, majesty, and holiness of God that changes us for the better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You can probably think of a few biblical characters like this…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4</a:t>
            </a:fld>
            <a:endParaRPr lang="en-US"/>
          </a:p>
        </p:txBody>
      </p:sp>
    </p:spTree>
    <p:extLst>
      <p:ext uri="{BB962C8B-B14F-4D97-AF65-F5344CB8AC3E}">
        <p14:creationId xmlns:p14="http://schemas.microsoft.com/office/powerpoint/2010/main" val="1967802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[BRIEF COMMENTS] – Biblical figures who were </a:t>
            </a:r>
            <a:r>
              <a:rPr lang="en-US" sz="1200" b="0" i="1" u="none" strike="noStrike" kern="1200" dirty="0">
                <a:solidFill>
                  <a:schemeClr val="tx1"/>
                </a:solidFill>
                <a:effectLst/>
                <a:latin typeface="+mn-lt"/>
                <a:ea typeface="+mn-ea"/>
                <a:cs typeface="+mn-cs"/>
              </a:rPr>
              <a:t>reluctant </a:t>
            </a:r>
            <a:r>
              <a:rPr lang="en-US" sz="1200" b="0" i="0" u="none" strike="noStrike" kern="1200" dirty="0">
                <a:solidFill>
                  <a:schemeClr val="tx1"/>
                </a:solidFill>
                <a:effectLst/>
                <a:latin typeface="+mn-lt"/>
                <a:ea typeface="+mn-ea"/>
                <a:cs typeface="+mn-cs"/>
              </a:rPr>
              <a:t>or flat-out didn’t say ”yes” and submit to God—to his will, wisdom, and ways.</a:t>
            </a:r>
          </a:p>
          <a:p>
            <a:r>
              <a:rPr lang="en-US" sz="1200" b="0" i="0" u="none" strike="noStrike" kern="1200" dirty="0">
                <a:solidFill>
                  <a:schemeClr val="tx1"/>
                </a:solidFill>
                <a:effectLst/>
                <a:latin typeface="+mn-lt"/>
                <a:ea typeface="+mn-ea"/>
                <a:cs typeface="+mn-cs"/>
              </a:rPr>
              <a:t>For example, people like Cain, Esau, King Saul, Jonah, the rich young ruler, and Judas)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But the prophet Isaiah, like many other men and women in the Bible, said yes to the Lord. And we should recognize that he did this in a time of impending doom, as the wicked Assyrian empire was bearing down on the northern kingdom of Israel (sure to move on to Judah after that), who had all given themselves over to idolatry and oppression.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And so, Yahweh needed someone to call them to repentance, to speak the truth of the coming judgment, but also to share the hope that God would one day restore Jerusalem and fulfill his covenant promises. That’s the reason for God revealing himself to Isaiah in the Temple and the context of Isaiah 6, verse 8.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5</a:t>
            </a:fld>
            <a:endParaRPr lang="en-US"/>
          </a:p>
        </p:txBody>
      </p:sp>
    </p:spTree>
    <p:extLst>
      <p:ext uri="{BB962C8B-B14F-4D97-AF65-F5344CB8AC3E}">
        <p14:creationId xmlns:p14="http://schemas.microsoft.com/office/powerpoint/2010/main" val="1136273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pPr marL="171450" indent="-171450">
              <a:buFont typeface="Arial" panose="020B0604020202020204" pitchFamily="34" charset="0"/>
              <a:buChar char="•"/>
            </a:pPr>
            <a:r>
              <a:rPr lang="en-US" dirty="0"/>
              <a:t>Notice, Isaiah’s experience of God’s holiness awakens him to his own sin and the sins of his people</a:t>
            </a:r>
          </a:p>
          <a:p>
            <a:pPr marL="171450" indent="-171450">
              <a:buFont typeface="Arial" panose="020B0604020202020204" pitchFamily="34" charset="0"/>
              <a:buChar char="•"/>
            </a:pPr>
            <a:r>
              <a:rPr lang="en-US" dirty="0"/>
              <a:t>The angelic messenger cleanses and anoints Isaiah’s mouth – as represented by the burning coal</a:t>
            </a:r>
          </a:p>
          <a:p>
            <a:pPr marL="171450" indent="-171450">
              <a:buFont typeface="Arial" panose="020B0604020202020204" pitchFamily="34" charset="0"/>
              <a:buChar char="•"/>
            </a:pPr>
            <a:r>
              <a:rPr lang="en-US" dirty="0"/>
              <a:t>Thus, Isaiah is set apart to do a God-sized task among a rebellious, hard-hearted, faithless people in a dark time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[READ ISAIAH 6:8 &amp; COMMENT]</a:t>
            </a:r>
          </a:p>
          <a:p>
            <a:endParaRPr lang="en-US" dirty="0"/>
          </a:p>
          <a:p>
            <a:r>
              <a:rPr lang="en-US" dirty="0"/>
              <a:t>Of course, Isaiah wasn’t the first to utter the words, “Here I am.”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6</a:t>
            </a:fld>
            <a:endParaRPr lang="en-US"/>
          </a:p>
        </p:txBody>
      </p:sp>
    </p:spTree>
    <p:extLst>
      <p:ext uri="{BB962C8B-B14F-4D97-AF65-F5344CB8AC3E}">
        <p14:creationId xmlns:p14="http://schemas.microsoft.com/office/powerpoint/2010/main" val="4164130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pPr marL="171450" indent="-171450">
              <a:buFont typeface="Arial" panose="020B0604020202020204" pitchFamily="34" charset="0"/>
              <a:buChar char="•"/>
            </a:pPr>
            <a:r>
              <a:rPr lang="en-US" dirty="0"/>
              <a:t>Abraham – twice when he is tested in Genesis 22</a:t>
            </a:r>
          </a:p>
          <a:p>
            <a:pPr marL="171450" indent="-171450">
              <a:buFont typeface="Arial" panose="020B0604020202020204" pitchFamily="34" charset="0"/>
              <a:buChar char="•"/>
            </a:pPr>
            <a:r>
              <a:rPr lang="en-US" dirty="0"/>
              <a:t>Jacob – once in a dream when he was young and then in a vision late in life</a:t>
            </a:r>
          </a:p>
          <a:p>
            <a:pPr marL="171450" indent="-171450">
              <a:buFont typeface="Arial" panose="020B0604020202020204" pitchFamily="34" charset="0"/>
              <a:buChar char="•"/>
            </a:pPr>
            <a:r>
              <a:rPr lang="en-US" dirty="0"/>
              <a:t>Moses – his response to God at the burning bush</a:t>
            </a:r>
          </a:p>
          <a:p>
            <a:pPr marL="171450" indent="-171450">
              <a:buFont typeface="Arial" panose="020B0604020202020204" pitchFamily="34" charset="0"/>
              <a:buChar char="•"/>
            </a:pPr>
            <a:r>
              <a:rPr lang="en-US" dirty="0"/>
              <a:t>Samuel – his child-like response to God before he even understood prayer</a:t>
            </a:r>
          </a:p>
          <a:p>
            <a:pPr marL="171450" indent="-171450">
              <a:buFont typeface="Arial" panose="020B0604020202020204" pitchFamily="34" charset="0"/>
              <a:buChar char="•"/>
            </a:pPr>
            <a:r>
              <a:rPr lang="en-US" dirty="0"/>
              <a:t>David – “Here I am… I desire to do your will.”</a:t>
            </a:r>
          </a:p>
          <a:p>
            <a:pPr marL="171450" indent="-171450">
              <a:buFont typeface="Arial" panose="020B0604020202020204" pitchFamily="34" charset="0"/>
              <a:buChar char="•"/>
            </a:pPr>
            <a:r>
              <a:rPr lang="en-US" dirty="0"/>
              <a:t>Isaiah – his response to God’s holiness, his own sin, and God’s calling on his life</a:t>
            </a:r>
          </a:p>
          <a:p>
            <a:pPr marL="171450" indent="-171450">
              <a:buFont typeface="Arial" panose="020B0604020202020204" pitchFamily="34" charset="0"/>
              <a:buChar char="•"/>
            </a:pPr>
            <a:r>
              <a:rPr lang="en-US" dirty="0"/>
              <a:t>Ananias – his immediate submissive reply to the Lord’s voice </a:t>
            </a:r>
          </a:p>
          <a:p>
            <a:endParaRPr lang="en-US" dirty="0"/>
          </a:p>
          <a:p>
            <a:r>
              <a:rPr lang="en-US" dirty="0"/>
              <a:t>And while he never actually used the phrase, “Here I am”… Jesus perfectly revealed a submissive and surrendered heart, believing that his Father would deliver him from death and ultimately vindicate him. We heard these words last week from Matthew 26:42…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7</a:t>
            </a:fld>
            <a:endParaRPr lang="en-US"/>
          </a:p>
        </p:txBody>
      </p:sp>
    </p:spTree>
    <p:extLst>
      <p:ext uri="{BB962C8B-B14F-4D97-AF65-F5344CB8AC3E}">
        <p14:creationId xmlns:p14="http://schemas.microsoft.com/office/powerpoint/2010/main" val="3078656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PASSAGE]</a:t>
            </a:r>
          </a:p>
          <a:p>
            <a:endParaRPr lang="en-US" dirty="0"/>
          </a:p>
          <a:p>
            <a:r>
              <a:rPr lang="en-US" dirty="0"/>
              <a:t>And the apostle Paul wanted the Philippian Christians to seriously consider the example of Jesus’ own surrender…</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8</a:t>
            </a:fld>
            <a:endParaRPr lang="en-US"/>
          </a:p>
        </p:txBody>
      </p:sp>
    </p:spTree>
    <p:extLst>
      <p:ext uri="{BB962C8B-B14F-4D97-AF65-F5344CB8AC3E}">
        <p14:creationId xmlns:p14="http://schemas.microsoft.com/office/powerpoint/2010/main" val="1397111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COMMENT ON PASSAGE]</a:t>
            </a:r>
          </a:p>
          <a:p>
            <a:endParaRPr lang="en-US" dirty="0"/>
          </a:p>
          <a:p>
            <a:r>
              <a:rPr lang="en-US" dirty="0"/>
              <a:t>Verse 7 continues…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9</a:t>
            </a:fld>
            <a:endParaRPr lang="en-US"/>
          </a:p>
        </p:txBody>
      </p:sp>
    </p:spTree>
    <p:extLst>
      <p:ext uri="{BB962C8B-B14F-4D97-AF65-F5344CB8AC3E}">
        <p14:creationId xmlns:p14="http://schemas.microsoft.com/office/powerpoint/2010/main" val="262987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8A3C-2CD3-084E-BA10-57B5D5702F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256837-439D-C04F-8434-4F87BF174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810CEA-2C8E-984D-B310-B4BA9DE57FD8}"/>
              </a:ext>
            </a:extLst>
          </p:cNvPr>
          <p:cNvSpPr>
            <a:spLocks noGrp="1"/>
          </p:cNvSpPr>
          <p:nvPr>
            <p:ph type="dt" sz="half" idx="10"/>
          </p:nvPr>
        </p:nvSpPr>
        <p:spPr/>
        <p:txBody>
          <a:bodyPr/>
          <a:lstStyle/>
          <a:p>
            <a:fld id="{DC29FDDB-F380-1645-BCF0-3B9F951C627C}" type="datetimeFigureOut">
              <a:rPr lang="en-US" smtClean="0"/>
              <a:t>2/19/22</a:t>
            </a:fld>
            <a:endParaRPr lang="en-US"/>
          </a:p>
        </p:txBody>
      </p:sp>
      <p:sp>
        <p:nvSpPr>
          <p:cNvPr id="5" name="Footer Placeholder 4">
            <a:extLst>
              <a:ext uri="{FF2B5EF4-FFF2-40B4-BE49-F238E27FC236}">
                <a16:creationId xmlns:a16="http://schemas.microsoft.com/office/drawing/2014/main" id="{9E6A97E9-EE81-C249-A12D-47D9290F0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586BE-578A-A74B-BBCB-6E355125DD97}"/>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5904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A4E4-29FF-B741-A146-2441B07F1C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A8398-EF15-0841-BDE0-A186208C45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10CDB-E77D-C54C-B38A-280350EE1C9C}"/>
              </a:ext>
            </a:extLst>
          </p:cNvPr>
          <p:cNvSpPr>
            <a:spLocks noGrp="1"/>
          </p:cNvSpPr>
          <p:nvPr>
            <p:ph type="dt" sz="half" idx="10"/>
          </p:nvPr>
        </p:nvSpPr>
        <p:spPr/>
        <p:txBody>
          <a:bodyPr/>
          <a:lstStyle/>
          <a:p>
            <a:fld id="{DC29FDDB-F380-1645-BCF0-3B9F951C627C}" type="datetimeFigureOut">
              <a:rPr lang="en-US" smtClean="0"/>
              <a:t>2/19/22</a:t>
            </a:fld>
            <a:endParaRPr lang="en-US"/>
          </a:p>
        </p:txBody>
      </p:sp>
      <p:sp>
        <p:nvSpPr>
          <p:cNvPr id="5" name="Footer Placeholder 4">
            <a:extLst>
              <a:ext uri="{FF2B5EF4-FFF2-40B4-BE49-F238E27FC236}">
                <a16:creationId xmlns:a16="http://schemas.microsoft.com/office/drawing/2014/main" id="{7B32F88E-5D14-6143-87DF-8E3DB876F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5DB1F-328D-964D-B915-52F765A08C8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53443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3F2E51-3416-764D-A887-816818048C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8E2BC-0257-3C4A-BECA-EFDAA5BDAA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BC372-002F-C643-9A0E-1B9D2E46CB6D}"/>
              </a:ext>
            </a:extLst>
          </p:cNvPr>
          <p:cNvSpPr>
            <a:spLocks noGrp="1"/>
          </p:cNvSpPr>
          <p:nvPr>
            <p:ph type="dt" sz="half" idx="10"/>
          </p:nvPr>
        </p:nvSpPr>
        <p:spPr/>
        <p:txBody>
          <a:bodyPr/>
          <a:lstStyle/>
          <a:p>
            <a:fld id="{DC29FDDB-F380-1645-BCF0-3B9F951C627C}" type="datetimeFigureOut">
              <a:rPr lang="en-US" smtClean="0"/>
              <a:t>2/19/22</a:t>
            </a:fld>
            <a:endParaRPr lang="en-US"/>
          </a:p>
        </p:txBody>
      </p:sp>
      <p:sp>
        <p:nvSpPr>
          <p:cNvPr id="5" name="Footer Placeholder 4">
            <a:extLst>
              <a:ext uri="{FF2B5EF4-FFF2-40B4-BE49-F238E27FC236}">
                <a16:creationId xmlns:a16="http://schemas.microsoft.com/office/drawing/2014/main" id="{84E76B3B-AD47-1C40-B427-2306F7864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04A36-7323-B148-A08C-4F31E43B9B79}"/>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32673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1E16-6D16-544F-B5AC-D4E3F58217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5BB13-D0EB-E843-AF0F-F628B7F4E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B0847-8ABD-E24B-A679-AF0019F70654}"/>
              </a:ext>
            </a:extLst>
          </p:cNvPr>
          <p:cNvSpPr>
            <a:spLocks noGrp="1"/>
          </p:cNvSpPr>
          <p:nvPr>
            <p:ph type="dt" sz="half" idx="10"/>
          </p:nvPr>
        </p:nvSpPr>
        <p:spPr/>
        <p:txBody>
          <a:bodyPr/>
          <a:lstStyle/>
          <a:p>
            <a:fld id="{DC29FDDB-F380-1645-BCF0-3B9F951C627C}" type="datetimeFigureOut">
              <a:rPr lang="en-US" smtClean="0"/>
              <a:t>2/19/22</a:t>
            </a:fld>
            <a:endParaRPr lang="en-US"/>
          </a:p>
        </p:txBody>
      </p:sp>
      <p:sp>
        <p:nvSpPr>
          <p:cNvPr id="5" name="Footer Placeholder 4">
            <a:extLst>
              <a:ext uri="{FF2B5EF4-FFF2-40B4-BE49-F238E27FC236}">
                <a16:creationId xmlns:a16="http://schemas.microsoft.com/office/drawing/2014/main" id="{3C4C5CB3-40FF-1B44-8DBF-1B0A07563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BA0F8-864F-6540-8BE9-014DFE1D6A65}"/>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63438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4CE1-0CD5-BC41-9686-05908E3F64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6830B1-29BB-204D-9956-DB0F5C1183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2AA3D8-5D98-784F-97A6-C80C2F962B4A}"/>
              </a:ext>
            </a:extLst>
          </p:cNvPr>
          <p:cNvSpPr>
            <a:spLocks noGrp="1"/>
          </p:cNvSpPr>
          <p:nvPr>
            <p:ph type="dt" sz="half" idx="10"/>
          </p:nvPr>
        </p:nvSpPr>
        <p:spPr/>
        <p:txBody>
          <a:bodyPr/>
          <a:lstStyle/>
          <a:p>
            <a:fld id="{DC29FDDB-F380-1645-BCF0-3B9F951C627C}" type="datetimeFigureOut">
              <a:rPr lang="en-US" smtClean="0"/>
              <a:t>2/19/22</a:t>
            </a:fld>
            <a:endParaRPr lang="en-US"/>
          </a:p>
        </p:txBody>
      </p:sp>
      <p:sp>
        <p:nvSpPr>
          <p:cNvPr id="5" name="Footer Placeholder 4">
            <a:extLst>
              <a:ext uri="{FF2B5EF4-FFF2-40B4-BE49-F238E27FC236}">
                <a16:creationId xmlns:a16="http://schemas.microsoft.com/office/drawing/2014/main" id="{40687DBE-0963-D746-B859-5E03F632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29748-0073-AF49-9E08-1B8190277EF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62300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474D-BE66-E14B-958C-55D60DC29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0ECB1-D29D-7D41-A47A-721FD1E97D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77E422-943B-BB4C-BDAF-2AB9D8EF0B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87FCBE-7CB7-6147-8E98-502BDAD01B23}"/>
              </a:ext>
            </a:extLst>
          </p:cNvPr>
          <p:cNvSpPr>
            <a:spLocks noGrp="1"/>
          </p:cNvSpPr>
          <p:nvPr>
            <p:ph type="dt" sz="half" idx="10"/>
          </p:nvPr>
        </p:nvSpPr>
        <p:spPr/>
        <p:txBody>
          <a:bodyPr/>
          <a:lstStyle/>
          <a:p>
            <a:fld id="{DC29FDDB-F380-1645-BCF0-3B9F951C627C}" type="datetimeFigureOut">
              <a:rPr lang="en-US" smtClean="0"/>
              <a:t>2/19/22</a:t>
            </a:fld>
            <a:endParaRPr lang="en-US"/>
          </a:p>
        </p:txBody>
      </p:sp>
      <p:sp>
        <p:nvSpPr>
          <p:cNvPr id="6" name="Footer Placeholder 5">
            <a:extLst>
              <a:ext uri="{FF2B5EF4-FFF2-40B4-BE49-F238E27FC236}">
                <a16:creationId xmlns:a16="http://schemas.microsoft.com/office/drawing/2014/main" id="{32BD43E0-DD9B-C94B-A14C-A475A8B2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F755A-90E8-8D45-8494-DFA792E13F9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45888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3A80-AF8F-5743-9B8E-DD15ACC70D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72F4C1-6BE0-054F-B2D1-94DAF36B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D6448F-19DB-8C4E-9617-E140A45A8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952790-D426-3D43-9A30-41AF86B94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D0D404-2A36-D940-AFBC-5335E24572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C8BFC5-5DCC-B242-AE62-54A8B44B880B}"/>
              </a:ext>
            </a:extLst>
          </p:cNvPr>
          <p:cNvSpPr>
            <a:spLocks noGrp="1"/>
          </p:cNvSpPr>
          <p:nvPr>
            <p:ph type="dt" sz="half" idx="10"/>
          </p:nvPr>
        </p:nvSpPr>
        <p:spPr/>
        <p:txBody>
          <a:bodyPr/>
          <a:lstStyle/>
          <a:p>
            <a:fld id="{DC29FDDB-F380-1645-BCF0-3B9F951C627C}" type="datetimeFigureOut">
              <a:rPr lang="en-US" smtClean="0"/>
              <a:t>2/19/22</a:t>
            </a:fld>
            <a:endParaRPr lang="en-US"/>
          </a:p>
        </p:txBody>
      </p:sp>
      <p:sp>
        <p:nvSpPr>
          <p:cNvPr id="8" name="Footer Placeholder 7">
            <a:extLst>
              <a:ext uri="{FF2B5EF4-FFF2-40B4-BE49-F238E27FC236}">
                <a16:creationId xmlns:a16="http://schemas.microsoft.com/office/drawing/2014/main" id="{2373FEBB-57C2-B947-B478-C8AB7103E8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81CF55-7748-BE46-8D67-F06C7B963891}"/>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4889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372C-DBC8-D34F-ABBE-F4D4D6240C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2F6F08-505D-2948-B394-EB623DC0A85D}"/>
              </a:ext>
            </a:extLst>
          </p:cNvPr>
          <p:cNvSpPr>
            <a:spLocks noGrp="1"/>
          </p:cNvSpPr>
          <p:nvPr>
            <p:ph type="dt" sz="half" idx="10"/>
          </p:nvPr>
        </p:nvSpPr>
        <p:spPr/>
        <p:txBody>
          <a:bodyPr/>
          <a:lstStyle/>
          <a:p>
            <a:fld id="{DC29FDDB-F380-1645-BCF0-3B9F951C627C}" type="datetimeFigureOut">
              <a:rPr lang="en-US" smtClean="0"/>
              <a:t>2/19/22</a:t>
            </a:fld>
            <a:endParaRPr lang="en-US"/>
          </a:p>
        </p:txBody>
      </p:sp>
      <p:sp>
        <p:nvSpPr>
          <p:cNvPr id="4" name="Footer Placeholder 3">
            <a:extLst>
              <a:ext uri="{FF2B5EF4-FFF2-40B4-BE49-F238E27FC236}">
                <a16:creationId xmlns:a16="http://schemas.microsoft.com/office/drawing/2014/main" id="{8A663F3E-1FFD-C94E-90E7-A8097D76B0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2C3DE4-3132-1A4D-B5CC-C85270A8B9D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55709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96FC7-6ACD-C644-B17A-AF315EEE31A0}"/>
              </a:ext>
            </a:extLst>
          </p:cNvPr>
          <p:cNvSpPr>
            <a:spLocks noGrp="1"/>
          </p:cNvSpPr>
          <p:nvPr>
            <p:ph type="dt" sz="half" idx="10"/>
          </p:nvPr>
        </p:nvSpPr>
        <p:spPr/>
        <p:txBody>
          <a:bodyPr/>
          <a:lstStyle/>
          <a:p>
            <a:fld id="{DC29FDDB-F380-1645-BCF0-3B9F951C627C}" type="datetimeFigureOut">
              <a:rPr lang="en-US" smtClean="0"/>
              <a:t>2/19/22</a:t>
            </a:fld>
            <a:endParaRPr lang="en-US"/>
          </a:p>
        </p:txBody>
      </p:sp>
      <p:sp>
        <p:nvSpPr>
          <p:cNvPr id="3" name="Footer Placeholder 2">
            <a:extLst>
              <a:ext uri="{FF2B5EF4-FFF2-40B4-BE49-F238E27FC236}">
                <a16:creationId xmlns:a16="http://schemas.microsoft.com/office/drawing/2014/main" id="{998B0FA9-0FC5-784A-9253-DE0519A2CC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2EEFE9-AE21-094B-B2D3-E8374CC9B65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0458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32DB-6EC1-EF4D-8C22-38CD1A6A5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7C6501-669E-4F40-A58C-80C53F8D8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A1422A-4825-8744-86B8-18C403C51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E8553-EF6B-CB4A-9C55-5C23BED5FEA2}"/>
              </a:ext>
            </a:extLst>
          </p:cNvPr>
          <p:cNvSpPr>
            <a:spLocks noGrp="1"/>
          </p:cNvSpPr>
          <p:nvPr>
            <p:ph type="dt" sz="half" idx="10"/>
          </p:nvPr>
        </p:nvSpPr>
        <p:spPr/>
        <p:txBody>
          <a:bodyPr/>
          <a:lstStyle/>
          <a:p>
            <a:fld id="{DC29FDDB-F380-1645-BCF0-3B9F951C627C}" type="datetimeFigureOut">
              <a:rPr lang="en-US" smtClean="0"/>
              <a:t>2/19/22</a:t>
            </a:fld>
            <a:endParaRPr lang="en-US"/>
          </a:p>
        </p:txBody>
      </p:sp>
      <p:sp>
        <p:nvSpPr>
          <p:cNvPr id="6" name="Footer Placeholder 5">
            <a:extLst>
              <a:ext uri="{FF2B5EF4-FFF2-40B4-BE49-F238E27FC236}">
                <a16:creationId xmlns:a16="http://schemas.microsoft.com/office/drawing/2014/main" id="{94D65DFA-7A44-3E4A-84E4-BEE249032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1DBD6-A1D5-254C-9B9F-D344DE0DB92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87106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F355-EAE7-9C42-AC85-7821C7A9B4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BF9FF5-8A31-1547-A7D6-9F0BA3DF3F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CA2A3-CD1D-3E46-807A-082AF1965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692A1-15F9-E441-8EA6-6D777361DDD9}"/>
              </a:ext>
            </a:extLst>
          </p:cNvPr>
          <p:cNvSpPr>
            <a:spLocks noGrp="1"/>
          </p:cNvSpPr>
          <p:nvPr>
            <p:ph type="dt" sz="half" idx="10"/>
          </p:nvPr>
        </p:nvSpPr>
        <p:spPr/>
        <p:txBody>
          <a:bodyPr/>
          <a:lstStyle/>
          <a:p>
            <a:fld id="{DC29FDDB-F380-1645-BCF0-3B9F951C627C}" type="datetimeFigureOut">
              <a:rPr lang="en-US" smtClean="0"/>
              <a:t>2/19/22</a:t>
            </a:fld>
            <a:endParaRPr lang="en-US"/>
          </a:p>
        </p:txBody>
      </p:sp>
      <p:sp>
        <p:nvSpPr>
          <p:cNvPr id="6" name="Footer Placeholder 5">
            <a:extLst>
              <a:ext uri="{FF2B5EF4-FFF2-40B4-BE49-F238E27FC236}">
                <a16:creationId xmlns:a16="http://schemas.microsoft.com/office/drawing/2014/main" id="{4D6A2E36-A55E-8C4D-9A33-83A1B229A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CCC50-20B1-054C-B13F-2CE79D467F96}"/>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231302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7317C-3A63-E44D-9F98-7C6F34633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F968AE-0EF4-8A4E-9AE7-B8DEE3B30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D3369-859E-1642-88F0-429BF1737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9FDDB-F380-1645-BCF0-3B9F951C627C}" type="datetimeFigureOut">
              <a:rPr lang="en-US" smtClean="0"/>
              <a:t>2/19/22</a:t>
            </a:fld>
            <a:endParaRPr lang="en-US"/>
          </a:p>
        </p:txBody>
      </p:sp>
      <p:sp>
        <p:nvSpPr>
          <p:cNvPr id="5" name="Footer Placeholder 4">
            <a:extLst>
              <a:ext uri="{FF2B5EF4-FFF2-40B4-BE49-F238E27FC236}">
                <a16:creationId xmlns:a16="http://schemas.microsoft.com/office/drawing/2014/main" id="{D4ACBC22-0987-EE42-A78C-820665329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A96738-9280-1C43-9B59-EE270FDAC5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EFF84-F54C-4D42-B226-EE3C27E5E129}" type="slidenum">
              <a:rPr lang="en-US" smtClean="0"/>
              <a:t>‹#›</a:t>
            </a:fld>
            <a:endParaRPr lang="en-US"/>
          </a:p>
        </p:txBody>
      </p:sp>
    </p:spTree>
    <p:extLst>
      <p:ext uri="{BB962C8B-B14F-4D97-AF65-F5344CB8AC3E}">
        <p14:creationId xmlns:p14="http://schemas.microsoft.com/office/powerpoint/2010/main" val="3413607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standing on a rock with a sunset in the background&#10;&#10;Description automatically generated with low confidence">
            <a:extLst>
              <a:ext uri="{FF2B5EF4-FFF2-40B4-BE49-F238E27FC236}">
                <a16:creationId xmlns:a16="http://schemas.microsoft.com/office/drawing/2014/main" id="{70C5FAD7-6A9E-3443-9BA5-BC74FCCD5A15}"/>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18121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273190-B532-F346-9719-03493A9A3708}"/>
              </a:ext>
            </a:extLst>
          </p:cNvPr>
          <p:cNvSpPr>
            <a:spLocks noGrp="1"/>
          </p:cNvSpPr>
          <p:nvPr>
            <p:ph idx="1"/>
          </p:nvPr>
        </p:nvSpPr>
        <p:spPr>
          <a:xfrm>
            <a:off x="446032" y="1052348"/>
            <a:ext cx="11299935" cy="4753304"/>
          </a:xfrm>
        </p:spPr>
        <p:txBody>
          <a:bodyPr>
            <a:noAutofit/>
          </a:bodyPr>
          <a:lstStyle/>
          <a:p>
            <a:pPr marL="0" indent="0">
              <a:buNone/>
            </a:pPr>
            <a:r>
              <a:rPr lang="en-US" sz="3600" dirty="0">
                <a:solidFill>
                  <a:schemeClr val="bg1"/>
                </a:solidFill>
              </a:rPr>
              <a:t>When he appeared in human form,</a:t>
            </a:r>
            <a:br>
              <a:rPr lang="en-US" sz="3600" dirty="0">
                <a:solidFill>
                  <a:schemeClr val="bg1"/>
                </a:solidFill>
              </a:rPr>
            </a:br>
            <a:r>
              <a:rPr lang="en-US" sz="3600" b="1" baseline="30000" dirty="0">
                <a:solidFill>
                  <a:schemeClr val="bg1"/>
                </a:solidFill>
              </a:rPr>
              <a:t>8 </a:t>
            </a:r>
            <a:r>
              <a:rPr lang="en-US" sz="3600" dirty="0">
                <a:solidFill>
                  <a:schemeClr val="bg1"/>
                </a:solidFill>
              </a:rPr>
              <a:t>  he humbled himself in obedience to God</a:t>
            </a:r>
            <a:br>
              <a:rPr lang="en-US" sz="3600" dirty="0">
                <a:solidFill>
                  <a:schemeClr val="bg1"/>
                </a:solidFill>
              </a:rPr>
            </a:br>
            <a:r>
              <a:rPr lang="en-US" sz="3600" dirty="0">
                <a:solidFill>
                  <a:schemeClr val="bg1"/>
                </a:solidFill>
              </a:rPr>
              <a:t>    and died a criminal’s death on a cross.</a:t>
            </a:r>
          </a:p>
          <a:p>
            <a:pPr marL="0" indent="0">
              <a:buNone/>
            </a:pPr>
            <a:r>
              <a:rPr lang="en-US" sz="3600" b="1" baseline="30000" dirty="0">
                <a:solidFill>
                  <a:schemeClr val="bg1"/>
                </a:solidFill>
              </a:rPr>
              <a:t>9 </a:t>
            </a:r>
            <a:r>
              <a:rPr lang="en-US" sz="3600" dirty="0">
                <a:solidFill>
                  <a:schemeClr val="bg1"/>
                </a:solidFill>
              </a:rPr>
              <a:t>Therefore, God elevated him to the place of highest honor</a:t>
            </a:r>
            <a:br>
              <a:rPr lang="en-US" sz="3600" dirty="0">
                <a:solidFill>
                  <a:schemeClr val="bg1"/>
                </a:solidFill>
              </a:rPr>
            </a:br>
            <a:r>
              <a:rPr lang="en-US" sz="3600" dirty="0">
                <a:solidFill>
                  <a:schemeClr val="bg1"/>
                </a:solidFill>
              </a:rPr>
              <a:t>    and gave him the name above all other names,</a:t>
            </a:r>
            <a:br>
              <a:rPr lang="en-US" sz="3600" dirty="0">
                <a:solidFill>
                  <a:schemeClr val="bg1"/>
                </a:solidFill>
              </a:rPr>
            </a:br>
            <a:r>
              <a:rPr lang="en-US" sz="3600" b="1" baseline="30000" dirty="0">
                <a:solidFill>
                  <a:schemeClr val="bg1"/>
                </a:solidFill>
              </a:rPr>
              <a:t>10 </a:t>
            </a:r>
            <a:r>
              <a:rPr lang="en-US" sz="3600" dirty="0">
                <a:solidFill>
                  <a:schemeClr val="bg1"/>
                </a:solidFill>
              </a:rPr>
              <a:t>that at the name of Jesus every knee should bow,</a:t>
            </a:r>
            <a:br>
              <a:rPr lang="en-US" sz="3600" dirty="0">
                <a:solidFill>
                  <a:schemeClr val="bg1"/>
                </a:solidFill>
              </a:rPr>
            </a:br>
            <a:r>
              <a:rPr lang="en-US" sz="3600" dirty="0">
                <a:solidFill>
                  <a:schemeClr val="bg1"/>
                </a:solidFill>
              </a:rPr>
              <a:t>    in heaven and on earth and under the earth,</a:t>
            </a:r>
            <a:br>
              <a:rPr lang="en-US" sz="3600" dirty="0">
                <a:solidFill>
                  <a:schemeClr val="bg1"/>
                </a:solidFill>
              </a:rPr>
            </a:br>
            <a:r>
              <a:rPr lang="en-US" sz="3600" b="1" baseline="30000" dirty="0">
                <a:solidFill>
                  <a:schemeClr val="bg1"/>
                </a:solidFill>
              </a:rPr>
              <a:t>11 </a:t>
            </a:r>
            <a:r>
              <a:rPr lang="en-US" sz="3600" dirty="0">
                <a:solidFill>
                  <a:schemeClr val="bg1"/>
                </a:solidFill>
              </a:rPr>
              <a:t>and every tongue declare that Jesus Christ is Lord,</a:t>
            </a:r>
            <a:br>
              <a:rPr lang="en-US" sz="3600" dirty="0">
                <a:solidFill>
                  <a:schemeClr val="bg1"/>
                </a:solidFill>
              </a:rPr>
            </a:br>
            <a:r>
              <a:rPr lang="en-US" sz="3600" dirty="0">
                <a:solidFill>
                  <a:schemeClr val="bg1"/>
                </a:solidFill>
              </a:rPr>
              <a:t>    to the glory of God the Father.</a:t>
            </a:r>
          </a:p>
        </p:txBody>
      </p:sp>
    </p:spTree>
    <p:extLst>
      <p:ext uri="{BB962C8B-B14F-4D97-AF65-F5344CB8AC3E}">
        <p14:creationId xmlns:p14="http://schemas.microsoft.com/office/powerpoint/2010/main" val="152652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1915110" y="1987826"/>
            <a:ext cx="8361779" cy="2882348"/>
          </a:xfrm>
        </p:spPr>
        <p:txBody>
          <a:bodyPr>
            <a:noAutofit/>
          </a:bodyPr>
          <a:lstStyle/>
          <a:p>
            <a:pPr marL="0" indent="0" algn="r">
              <a:buNone/>
            </a:pPr>
            <a:r>
              <a:rPr lang="en-US" sz="3600" dirty="0">
                <a:latin typeface="+mj-lt"/>
              </a:rPr>
              <a:t>Trust in the Lord with all your heart</a:t>
            </a:r>
            <a:br>
              <a:rPr lang="en-US" sz="3600" dirty="0">
                <a:latin typeface="+mj-lt"/>
              </a:rPr>
            </a:br>
            <a:r>
              <a:rPr lang="en-US" sz="3600" dirty="0">
                <a:latin typeface="+mj-lt"/>
              </a:rPr>
              <a:t>    and lean not on your own understanding;</a:t>
            </a:r>
            <a:br>
              <a:rPr lang="en-US" sz="3600" dirty="0">
                <a:latin typeface="+mj-lt"/>
              </a:rPr>
            </a:br>
            <a:r>
              <a:rPr lang="en-US" sz="3600" dirty="0">
                <a:latin typeface="+mj-lt"/>
              </a:rPr>
              <a:t>in all your ways </a:t>
            </a:r>
            <a:r>
              <a:rPr lang="en-US" sz="3600" dirty="0">
                <a:solidFill>
                  <a:srgbClr val="FFFF00"/>
                </a:solidFill>
                <a:latin typeface="+mj-lt"/>
              </a:rPr>
              <a:t>submit to him</a:t>
            </a:r>
            <a:r>
              <a:rPr lang="en-US" sz="3600" dirty="0">
                <a:latin typeface="+mj-lt"/>
              </a:rPr>
              <a:t>,</a:t>
            </a:r>
            <a:br>
              <a:rPr lang="en-US" sz="3600" dirty="0">
                <a:latin typeface="+mj-lt"/>
              </a:rPr>
            </a:br>
            <a:r>
              <a:rPr lang="en-US" sz="3600" dirty="0">
                <a:latin typeface="+mj-lt"/>
              </a:rPr>
              <a:t>    and he will make your paths straight.</a:t>
            </a:r>
          </a:p>
          <a:p>
            <a:pPr marL="0" indent="0" algn="r">
              <a:buNone/>
            </a:pPr>
            <a:r>
              <a:rPr lang="en-US" sz="3600" b="1" dirty="0">
                <a:solidFill>
                  <a:srgbClr val="FFFFFF"/>
                </a:solidFill>
              </a:rPr>
              <a:t>Proverbs 3:5-6 NIV</a:t>
            </a:r>
          </a:p>
        </p:txBody>
      </p:sp>
    </p:spTree>
    <p:extLst>
      <p:ext uri="{BB962C8B-B14F-4D97-AF65-F5344CB8AC3E}">
        <p14:creationId xmlns:p14="http://schemas.microsoft.com/office/powerpoint/2010/main" val="42636842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sky, mountain, outdoor&#10;&#10;Description automatically generated">
            <a:extLst>
              <a:ext uri="{FF2B5EF4-FFF2-40B4-BE49-F238E27FC236}">
                <a16:creationId xmlns:a16="http://schemas.microsoft.com/office/drawing/2014/main" id="{610E87AB-92FF-3449-AAC3-C47A8F462E38}"/>
              </a:ext>
            </a:extLst>
          </p:cNvPr>
          <p:cNvPicPr>
            <a:picLocks noChangeAspect="1"/>
          </p:cNvPicPr>
          <p:nvPr/>
        </p:nvPicPr>
        <p:blipFill rotWithShape="1">
          <a:blip r:embed="rId3"/>
          <a:srcRect t="25222" b="2067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A9CE9903-FF68-524A-930B-9CEF7E562907}"/>
              </a:ext>
            </a:extLst>
          </p:cNvPr>
          <p:cNvSpPr>
            <a:spLocks noGrp="1"/>
          </p:cNvSpPr>
          <p:nvPr>
            <p:ph idx="1"/>
          </p:nvPr>
        </p:nvSpPr>
        <p:spPr>
          <a:xfrm>
            <a:off x="530773" y="3710613"/>
            <a:ext cx="11130454" cy="2989732"/>
          </a:xfrm>
        </p:spPr>
        <p:txBody>
          <a:bodyPr anchor="t">
            <a:noAutofit/>
          </a:bodyPr>
          <a:lstStyle/>
          <a:p>
            <a:pPr marL="0" indent="0">
              <a:buNone/>
            </a:pPr>
            <a:r>
              <a:rPr lang="en-US" b="1" dirty="0"/>
              <a:t>Questions for reflection and response:</a:t>
            </a:r>
          </a:p>
        </p:txBody>
      </p:sp>
      <p:sp>
        <p:nvSpPr>
          <p:cNvPr id="6" name="TextBox 5">
            <a:extLst>
              <a:ext uri="{FF2B5EF4-FFF2-40B4-BE49-F238E27FC236}">
                <a16:creationId xmlns:a16="http://schemas.microsoft.com/office/drawing/2014/main" id="{5207B7BF-72D1-4949-B46A-E582891B404C}"/>
              </a:ext>
            </a:extLst>
          </p:cNvPr>
          <p:cNvSpPr txBox="1"/>
          <p:nvPr/>
        </p:nvSpPr>
        <p:spPr>
          <a:xfrm>
            <a:off x="4338084" y="538007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6160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sky, mountain, outdoor&#10;&#10;Description automatically generated">
            <a:extLst>
              <a:ext uri="{FF2B5EF4-FFF2-40B4-BE49-F238E27FC236}">
                <a16:creationId xmlns:a16="http://schemas.microsoft.com/office/drawing/2014/main" id="{610E87AB-92FF-3449-AAC3-C47A8F462E38}"/>
              </a:ext>
            </a:extLst>
          </p:cNvPr>
          <p:cNvPicPr>
            <a:picLocks noChangeAspect="1"/>
          </p:cNvPicPr>
          <p:nvPr/>
        </p:nvPicPr>
        <p:blipFill rotWithShape="1">
          <a:blip r:embed="rId3"/>
          <a:srcRect t="25222" b="2067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A9CE9903-FF68-524A-930B-9CEF7E562907}"/>
              </a:ext>
            </a:extLst>
          </p:cNvPr>
          <p:cNvSpPr>
            <a:spLocks noGrp="1"/>
          </p:cNvSpPr>
          <p:nvPr>
            <p:ph idx="1"/>
          </p:nvPr>
        </p:nvSpPr>
        <p:spPr>
          <a:xfrm>
            <a:off x="530773" y="3710613"/>
            <a:ext cx="11130454" cy="2989732"/>
          </a:xfrm>
        </p:spPr>
        <p:txBody>
          <a:bodyPr anchor="t">
            <a:noAutofit/>
          </a:bodyPr>
          <a:lstStyle/>
          <a:p>
            <a:pPr marL="0" indent="0">
              <a:buNone/>
            </a:pPr>
            <a:r>
              <a:rPr lang="en-US" b="1" dirty="0"/>
              <a:t>Questions for reflection and response:</a:t>
            </a:r>
          </a:p>
          <a:p>
            <a:pPr marL="514350" indent="-514350">
              <a:buAutoNum type="arabicPeriod"/>
            </a:pPr>
            <a:r>
              <a:rPr lang="en-US" dirty="0">
                <a:latin typeface="+mj-lt"/>
              </a:rPr>
              <a:t>What challenges are you experiencing right now? Are you being intentional with letting God meet you in them and speak to you?</a:t>
            </a:r>
          </a:p>
        </p:txBody>
      </p:sp>
      <p:sp>
        <p:nvSpPr>
          <p:cNvPr id="6" name="TextBox 5">
            <a:extLst>
              <a:ext uri="{FF2B5EF4-FFF2-40B4-BE49-F238E27FC236}">
                <a16:creationId xmlns:a16="http://schemas.microsoft.com/office/drawing/2014/main" id="{5207B7BF-72D1-4949-B46A-E582891B404C}"/>
              </a:ext>
            </a:extLst>
          </p:cNvPr>
          <p:cNvSpPr txBox="1"/>
          <p:nvPr/>
        </p:nvSpPr>
        <p:spPr>
          <a:xfrm>
            <a:off x="4338084" y="538007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806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sky, mountain, outdoor&#10;&#10;Description automatically generated">
            <a:extLst>
              <a:ext uri="{FF2B5EF4-FFF2-40B4-BE49-F238E27FC236}">
                <a16:creationId xmlns:a16="http://schemas.microsoft.com/office/drawing/2014/main" id="{610E87AB-92FF-3449-AAC3-C47A8F462E38}"/>
              </a:ext>
            </a:extLst>
          </p:cNvPr>
          <p:cNvPicPr>
            <a:picLocks noChangeAspect="1"/>
          </p:cNvPicPr>
          <p:nvPr/>
        </p:nvPicPr>
        <p:blipFill rotWithShape="1">
          <a:blip r:embed="rId3"/>
          <a:srcRect t="25222" b="2067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A9CE9903-FF68-524A-930B-9CEF7E562907}"/>
              </a:ext>
            </a:extLst>
          </p:cNvPr>
          <p:cNvSpPr>
            <a:spLocks noGrp="1"/>
          </p:cNvSpPr>
          <p:nvPr>
            <p:ph idx="1"/>
          </p:nvPr>
        </p:nvSpPr>
        <p:spPr>
          <a:xfrm>
            <a:off x="530773" y="3710613"/>
            <a:ext cx="11130454" cy="2989732"/>
          </a:xfrm>
        </p:spPr>
        <p:txBody>
          <a:bodyPr anchor="t">
            <a:noAutofit/>
          </a:bodyPr>
          <a:lstStyle/>
          <a:p>
            <a:pPr marL="0" indent="0">
              <a:buNone/>
            </a:pPr>
            <a:r>
              <a:rPr lang="en-US" b="1" dirty="0"/>
              <a:t>Questions for reflection and response:</a:t>
            </a:r>
          </a:p>
          <a:p>
            <a:pPr marL="514350" indent="-514350">
              <a:buAutoNum type="arabicPeriod"/>
            </a:pPr>
            <a:r>
              <a:rPr lang="en-US" dirty="0">
                <a:latin typeface="+mj-lt"/>
              </a:rPr>
              <a:t>What challenges are you experiencing right now? Are you being intentional with letting God meet you in them and speak to you?</a:t>
            </a:r>
          </a:p>
          <a:p>
            <a:pPr marL="514350" indent="-514350">
              <a:buAutoNum type="arabicPeriod"/>
            </a:pPr>
            <a:r>
              <a:rPr lang="en-US" dirty="0">
                <a:latin typeface="+mj-lt"/>
              </a:rPr>
              <a:t>How do you need to humble yourself before God? What would it look like for you to submit and surrender to him in your situation or calling?</a:t>
            </a:r>
          </a:p>
        </p:txBody>
      </p:sp>
      <p:sp>
        <p:nvSpPr>
          <p:cNvPr id="6" name="TextBox 5">
            <a:extLst>
              <a:ext uri="{FF2B5EF4-FFF2-40B4-BE49-F238E27FC236}">
                <a16:creationId xmlns:a16="http://schemas.microsoft.com/office/drawing/2014/main" id="{5207B7BF-72D1-4949-B46A-E582891B404C}"/>
              </a:ext>
            </a:extLst>
          </p:cNvPr>
          <p:cNvSpPr txBox="1"/>
          <p:nvPr/>
        </p:nvSpPr>
        <p:spPr>
          <a:xfrm>
            <a:off x="4338084" y="538007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9998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sky, mountain, outdoor&#10;&#10;Description automatically generated">
            <a:extLst>
              <a:ext uri="{FF2B5EF4-FFF2-40B4-BE49-F238E27FC236}">
                <a16:creationId xmlns:a16="http://schemas.microsoft.com/office/drawing/2014/main" id="{610E87AB-92FF-3449-AAC3-C47A8F462E38}"/>
              </a:ext>
            </a:extLst>
          </p:cNvPr>
          <p:cNvPicPr>
            <a:picLocks noChangeAspect="1"/>
          </p:cNvPicPr>
          <p:nvPr/>
        </p:nvPicPr>
        <p:blipFill rotWithShape="1">
          <a:blip r:embed="rId3"/>
          <a:srcRect t="25222" b="2067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A9CE9903-FF68-524A-930B-9CEF7E562907}"/>
              </a:ext>
            </a:extLst>
          </p:cNvPr>
          <p:cNvSpPr>
            <a:spLocks noGrp="1"/>
          </p:cNvSpPr>
          <p:nvPr>
            <p:ph idx="1"/>
          </p:nvPr>
        </p:nvSpPr>
        <p:spPr>
          <a:xfrm>
            <a:off x="530773" y="3710613"/>
            <a:ext cx="11130454" cy="2989732"/>
          </a:xfrm>
        </p:spPr>
        <p:txBody>
          <a:bodyPr anchor="t">
            <a:noAutofit/>
          </a:bodyPr>
          <a:lstStyle/>
          <a:p>
            <a:pPr marL="0" indent="0">
              <a:buNone/>
            </a:pPr>
            <a:r>
              <a:rPr lang="en-US" b="1" dirty="0"/>
              <a:t>Questions for reflection and response:</a:t>
            </a:r>
          </a:p>
          <a:p>
            <a:pPr marL="514350" indent="-514350">
              <a:buAutoNum type="arabicPeriod"/>
            </a:pPr>
            <a:r>
              <a:rPr lang="en-US" dirty="0">
                <a:latin typeface="+mj-lt"/>
              </a:rPr>
              <a:t>What challenges are you experiencing right now? Are you being intentional with letting God meet you in them and speak to you?</a:t>
            </a:r>
          </a:p>
          <a:p>
            <a:pPr marL="514350" indent="-514350">
              <a:buAutoNum type="arabicPeriod"/>
            </a:pPr>
            <a:r>
              <a:rPr lang="en-US" dirty="0">
                <a:latin typeface="+mj-lt"/>
              </a:rPr>
              <a:t>How do you need to humble yourself before God? What would it look like for you to submit and surrender to him in your situation or calling?</a:t>
            </a:r>
          </a:p>
          <a:p>
            <a:pPr marL="514350" indent="-514350">
              <a:buAutoNum type="arabicPeriod"/>
            </a:pPr>
            <a:r>
              <a:rPr lang="en-US" dirty="0">
                <a:latin typeface="+mj-lt"/>
              </a:rPr>
              <a:t>Despite your fears, the risks, and costs… will you say, “Here I Am, Lord”?</a:t>
            </a:r>
          </a:p>
        </p:txBody>
      </p:sp>
      <p:sp>
        <p:nvSpPr>
          <p:cNvPr id="6" name="TextBox 5">
            <a:extLst>
              <a:ext uri="{FF2B5EF4-FFF2-40B4-BE49-F238E27FC236}">
                <a16:creationId xmlns:a16="http://schemas.microsoft.com/office/drawing/2014/main" id="{5207B7BF-72D1-4949-B46A-E582891B404C}"/>
              </a:ext>
            </a:extLst>
          </p:cNvPr>
          <p:cNvSpPr txBox="1"/>
          <p:nvPr/>
        </p:nvSpPr>
        <p:spPr>
          <a:xfrm>
            <a:off x="4338084" y="538007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10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standing on a rock with a sunset in the background&#10;&#10;Description automatically generated with low confidence">
            <a:extLst>
              <a:ext uri="{FF2B5EF4-FFF2-40B4-BE49-F238E27FC236}">
                <a16:creationId xmlns:a16="http://schemas.microsoft.com/office/drawing/2014/main" id="{70C5FAD7-6A9E-3443-9BA5-BC74FCCD5A15}"/>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161116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sky, mountain, outdoor, clouds&#10;&#10;Description automatically generated">
            <a:extLst>
              <a:ext uri="{FF2B5EF4-FFF2-40B4-BE49-F238E27FC236}">
                <a16:creationId xmlns:a16="http://schemas.microsoft.com/office/drawing/2014/main" id="{9BB1B2ED-A6C3-0045-B4F5-B5418B90A7D6}"/>
              </a:ext>
            </a:extLst>
          </p:cNvPr>
          <p:cNvPicPr>
            <a:picLocks noChangeAspect="1"/>
          </p:cNvPicPr>
          <p:nvPr/>
        </p:nvPicPr>
        <p:blipFill rotWithShape="1">
          <a:blip r:embed="rId3">
            <a:alphaModFix amt="50000"/>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D7C2719-1AAE-AA40-8A69-399C7A71215F}"/>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b="1" dirty="0">
                <a:solidFill>
                  <a:srgbClr val="FFFFFF"/>
                </a:solidFill>
                <a:effectLst>
                  <a:outerShdw blurRad="50800" dist="38100" dir="2700000" algn="tl" rotWithShape="0">
                    <a:schemeClr val="bg1">
                      <a:alpha val="40000"/>
                    </a:schemeClr>
                  </a:outerShdw>
                </a:effectLst>
                <a:latin typeface="+mj-lt"/>
                <a:ea typeface="+mj-ea"/>
                <a:cs typeface="+mj-cs"/>
              </a:rPr>
              <a:t>Scripture Reading</a:t>
            </a:r>
          </a:p>
          <a:p>
            <a:pPr algn="ctr">
              <a:lnSpc>
                <a:spcPct val="90000"/>
              </a:lnSpc>
              <a:spcBef>
                <a:spcPct val="0"/>
              </a:spcBef>
              <a:spcAft>
                <a:spcPts val="600"/>
              </a:spcAft>
            </a:pPr>
            <a:r>
              <a:rPr lang="en-US" sz="6000" dirty="0">
                <a:solidFill>
                  <a:srgbClr val="FFFFFF"/>
                </a:solidFill>
                <a:effectLst>
                  <a:outerShdw blurRad="50800" dist="38100" dir="2700000" algn="tl" rotWithShape="0">
                    <a:schemeClr val="bg1">
                      <a:alpha val="40000"/>
                    </a:schemeClr>
                  </a:outerShdw>
                </a:effectLst>
                <a:latin typeface="+mj-lt"/>
                <a:ea typeface="+mj-ea"/>
                <a:cs typeface="+mj-cs"/>
              </a:rPr>
              <a:t>Isaiah 6:1-8 NLT</a:t>
            </a:r>
          </a:p>
        </p:txBody>
      </p:sp>
    </p:spTree>
    <p:extLst>
      <p:ext uri="{BB962C8B-B14F-4D97-AF65-F5344CB8AC3E}">
        <p14:creationId xmlns:p14="http://schemas.microsoft.com/office/powerpoint/2010/main" val="22866842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standing on a rock with a sunset in the background&#10;&#10;Description automatically generated with low confidence">
            <a:extLst>
              <a:ext uri="{FF2B5EF4-FFF2-40B4-BE49-F238E27FC236}">
                <a16:creationId xmlns:a16="http://schemas.microsoft.com/office/drawing/2014/main" id="{4BD30328-CFFD-AB4C-97AC-EDFEE097E93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6052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0" name="Rectangle 9">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 name="Picture 2" descr="A picture containing sky, outdoor&#10;&#10;Description automatically generated">
            <a:extLst>
              <a:ext uri="{FF2B5EF4-FFF2-40B4-BE49-F238E27FC236}">
                <a16:creationId xmlns:a16="http://schemas.microsoft.com/office/drawing/2014/main" id="{340A77C8-C6B6-DB46-9AFD-C4CD9102D099}"/>
              </a:ext>
            </a:extLst>
          </p:cNvPr>
          <p:cNvPicPr>
            <a:picLocks noChangeAspect="1"/>
          </p:cNvPicPr>
          <p:nvPr/>
        </p:nvPicPr>
        <p:blipFill rotWithShape="1">
          <a:blip r:embed="rId3"/>
          <a:srcRect l="8421" r="-2" b="-2"/>
          <a:stretch/>
        </p:blipFill>
        <p:spPr>
          <a:xfrm rot="21480000">
            <a:off x="1137837" y="1003258"/>
            <a:ext cx="9916327" cy="4764396"/>
          </a:xfrm>
          <a:prstGeom prst="rect">
            <a:avLst/>
          </a:prstGeom>
        </p:spPr>
      </p:pic>
      <p:sp>
        <p:nvSpPr>
          <p:cNvPr id="4" name="TextBox 3">
            <a:extLst>
              <a:ext uri="{FF2B5EF4-FFF2-40B4-BE49-F238E27FC236}">
                <a16:creationId xmlns:a16="http://schemas.microsoft.com/office/drawing/2014/main" id="{7A7F62D7-367A-2049-92D3-3BB4DC577F4E}"/>
              </a:ext>
            </a:extLst>
          </p:cNvPr>
          <p:cNvSpPr txBox="1"/>
          <p:nvPr/>
        </p:nvSpPr>
        <p:spPr>
          <a:xfrm>
            <a:off x="6096000" y="6270155"/>
            <a:ext cx="5552494" cy="461665"/>
          </a:xfrm>
          <a:prstGeom prst="rect">
            <a:avLst/>
          </a:prstGeom>
          <a:noFill/>
        </p:spPr>
        <p:txBody>
          <a:bodyPr wrap="square" rtlCol="0">
            <a:spAutoFit/>
          </a:bodyPr>
          <a:lstStyle/>
          <a:p>
            <a:pPr algn="r"/>
            <a:r>
              <a:rPr lang="en-US" sz="2400" dirty="0"/>
              <a:t>Lieutenant Dan from </a:t>
            </a:r>
            <a:r>
              <a:rPr lang="en-US" sz="2400" i="1" dirty="0"/>
              <a:t>Forrest Gump </a:t>
            </a:r>
            <a:r>
              <a:rPr lang="en-US" sz="2400" dirty="0"/>
              <a:t>(1994)</a:t>
            </a:r>
          </a:p>
        </p:txBody>
      </p:sp>
    </p:spTree>
    <p:extLst>
      <p:ext uri="{BB962C8B-B14F-4D97-AF65-F5344CB8AC3E}">
        <p14:creationId xmlns:p14="http://schemas.microsoft.com/office/powerpoint/2010/main" val="302475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standing on a rock with a sunset in the background&#10;&#10;Description automatically generated with low confidence">
            <a:extLst>
              <a:ext uri="{FF2B5EF4-FFF2-40B4-BE49-F238E27FC236}">
                <a16:creationId xmlns:a16="http://schemas.microsoft.com/office/drawing/2014/main" id="{4BD30328-CFFD-AB4C-97AC-EDFEE097E93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122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AFE53F22-1CB6-CB43-B22B-F9FF9EB24E0A}"/>
              </a:ext>
            </a:extLst>
          </p:cNvPr>
          <p:cNvPicPr>
            <a:picLocks noChangeAspect="1"/>
          </p:cNvPicPr>
          <p:nvPr/>
        </p:nvPicPr>
        <p:blipFill rotWithShape="1">
          <a:blip r:embed="rId3"/>
          <a:srcRect t="1783" r="1" b="1"/>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Tree>
    <p:extLst>
      <p:ext uri="{BB962C8B-B14F-4D97-AF65-F5344CB8AC3E}">
        <p14:creationId xmlns:p14="http://schemas.microsoft.com/office/powerpoint/2010/main" val="260388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D36F9A2-31A5-1542-8141-1AE44A78E8B4}"/>
              </a:ext>
            </a:extLst>
          </p:cNvPr>
          <p:cNvSpPr>
            <a:spLocks noGrp="1"/>
          </p:cNvSpPr>
          <p:nvPr>
            <p:ph type="title"/>
          </p:nvPr>
        </p:nvSpPr>
        <p:spPr>
          <a:xfrm>
            <a:off x="838201" y="365125"/>
            <a:ext cx="5251316" cy="1807305"/>
          </a:xfrm>
        </p:spPr>
        <p:txBody>
          <a:bodyPr>
            <a:normAutofit fontScale="90000"/>
          </a:bodyPr>
          <a:lstStyle/>
          <a:p>
            <a:r>
              <a:rPr lang="en-US" b="1">
                <a:latin typeface="+mn-lt"/>
              </a:rPr>
              <a:t>Biblical characters who said, “Here I Am”</a:t>
            </a:r>
            <a:endParaRPr lang="en-US" b="1" dirty="0">
              <a:latin typeface="+mn-lt"/>
            </a:endParaRPr>
          </a:p>
        </p:txBody>
      </p:sp>
      <p:sp>
        <p:nvSpPr>
          <p:cNvPr id="4" name="Content Placeholder 3">
            <a:extLst>
              <a:ext uri="{FF2B5EF4-FFF2-40B4-BE49-F238E27FC236}">
                <a16:creationId xmlns:a16="http://schemas.microsoft.com/office/drawing/2014/main" id="{3F2EE148-64E1-BB4D-935E-6FFCA3A11992}"/>
              </a:ext>
            </a:extLst>
          </p:cNvPr>
          <p:cNvSpPr>
            <a:spLocks noGrp="1"/>
          </p:cNvSpPr>
          <p:nvPr>
            <p:ph idx="1"/>
          </p:nvPr>
        </p:nvSpPr>
        <p:spPr>
          <a:xfrm>
            <a:off x="838199" y="2172429"/>
            <a:ext cx="5387967" cy="4320445"/>
          </a:xfrm>
        </p:spPr>
        <p:txBody>
          <a:bodyPr>
            <a:noAutofit/>
          </a:bodyPr>
          <a:lstStyle/>
          <a:p>
            <a:r>
              <a:rPr lang="en-US" sz="3400" b="1" dirty="0"/>
              <a:t>Abraham</a:t>
            </a:r>
            <a:r>
              <a:rPr lang="en-US" sz="3400" dirty="0"/>
              <a:t> (Genesis 22:1, 11)</a:t>
            </a:r>
          </a:p>
          <a:p>
            <a:r>
              <a:rPr lang="en-US" sz="3400" b="1" dirty="0"/>
              <a:t>Jacob</a:t>
            </a:r>
            <a:r>
              <a:rPr lang="en-US" sz="3400" dirty="0"/>
              <a:t> (Genesis 31:11; 46:2)</a:t>
            </a:r>
          </a:p>
          <a:p>
            <a:r>
              <a:rPr lang="en-US" sz="3400" b="1" dirty="0"/>
              <a:t>Moses</a:t>
            </a:r>
            <a:r>
              <a:rPr lang="en-US" sz="3400" dirty="0"/>
              <a:t> (Exodus 3:4)</a:t>
            </a:r>
          </a:p>
          <a:p>
            <a:r>
              <a:rPr lang="en-US" sz="3400" b="1" dirty="0"/>
              <a:t>Samuel </a:t>
            </a:r>
            <a:r>
              <a:rPr lang="en-US" sz="3400" dirty="0"/>
              <a:t>(1 Samuel 3:4)</a:t>
            </a:r>
          </a:p>
          <a:p>
            <a:r>
              <a:rPr lang="en-US" sz="3400" b="1" dirty="0"/>
              <a:t>David</a:t>
            </a:r>
            <a:r>
              <a:rPr lang="en-US" sz="3400" dirty="0"/>
              <a:t> (Psalm 40:6-8)</a:t>
            </a:r>
          </a:p>
          <a:p>
            <a:r>
              <a:rPr lang="en-US" sz="3400" b="1" dirty="0"/>
              <a:t>Isaiah</a:t>
            </a:r>
            <a:r>
              <a:rPr lang="en-US" sz="3400" dirty="0"/>
              <a:t> (Isaiah 6:8)</a:t>
            </a:r>
          </a:p>
          <a:p>
            <a:r>
              <a:rPr lang="en-US" sz="3400" b="1" dirty="0"/>
              <a:t>Ananias</a:t>
            </a:r>
            <a:r>
              <a:rPr lang="en-US" sz="3400" dirty="0"/>
              <a:t> (Acts 9:10)</a:t>
            </a:r>
          </a:p>
        </p:txBody>
      </p:sp>
      <p:pic>
        <p:nvPicPr>
          <p:cNvPr id="7" name="Picture 6" descr="A picture containing sky, mountain, outdoor, clouds&#10;&#10;Description automatically generated">
            <a:extLst>
              <a:ext uri="{FF2B5EF4-FFF2-40B4-BE49-F238E27FC236}">
                <a16:creationId xmlns:a16="http://schemas.microsoft.com/office/drawing/2014/main" id="{E564B0E1-735B-5647-A24B-0FF8FD65C2C1}"/>
              </a:ext>
            </a:extLst>
          </p:cNvPr>
          <p:cNvPicPr>
            <a:picLocks noChangeAspect="1"/>
          </p:cNvPicPr>
          <p:nvPr/>
        </p:nvPicPr>
        <p:blipFill rotWithShape="1">
          <a:blip r:embed="rId3"/>
          <a:srcRect l="24082" r="2701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6870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1194744" y="2539190"/>
            <a:ext cx="9802511" cy="1779620"/>
          </a:xfrm>
        </p:spPr>
        <p:txBody>
          <a:bodyPr>
            <a:noAutofit/>
          </a:bodyPr>
          <a:lstStyle/>
          <a:p>
            <a:pPr marL="0" indent="0" algn="r">
              <a:buNone/>
            </a:pPr>
            <a:r>
              <a:rPr lang="en-US" sz="3600" dirty="0">
                <a:solidFill>
                  <a:srgbClr val="FF0000"/>
                </a:solidFill>
              </a:rPr>
              <a:t>““My Father, if it is not possible for this cup to be taken away unless I drink it, may your will be done.”</a:t>
            </a:r>
          </a:p>
          <a:p>
            <a:pPr marL="0" indent="0" algn="r">
              <a:buNone/>
            </a:pPr>
            <a:r>
              <a:rPr lang="en-US" sz="3600" b="1" dirty="0"/>
              <a:t>Matthew 26:42 NIV</a:t>
            </a:r>
          </a:p>
        </p:txBody>
      </p:sp>
    </p:spTree>
    <p:extLst>
      <p:ext uri="{BB962C8B-B14F-4D97-AF65-F5344CB8AC3E}">
        <p14:creationId xmlns:p14="http://schemas.microsoft.com/office/powerpoint/2010/main" val="41888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273190-B532-F346-9719-03493A9A3708}"/>
              </a:ext>
            </a:extLst>
          </p:cNvPr>
          <p:cNvSpPr>
            <a:spLocks noGrp="1"/>
          </p:cNvSpPr>
          <p:nvPr>
            <p:ph idx="1"/>
          </p:nvPr>
        </p:nvSpPr>
        <p:spPr>
          <a:xfrm>
            <a:off x="792874" y="1224975"/>
            <a:ext cx="10606252" cy="4408049"/>
          </a:xfrm>
        </p:spPr>
        <p:txBody>
          <a:bodyPr>
            <a:noAutofit/>
          </a:bodyPr>
          <a:lstStyle/>
          <a:p>
            <a:pPr marL="0" indent="0">
              <a:buNone/>
            </a:pPr>
            <a:r>
              <a:rPr lang="en-US" sz="3600" b="1" dirty="0">
                <a:solidFill>
                  <a:schemeClr val="bg1"/>
                </a:solidFill>
              </a:rPr>
              <a:t>Paul, Philippians 2:5-11 NLT</a:t>
            </a:r>
          </a:p>
          <a:p>
            <a:pPr marL="0" indent="0">
              <a:buNone/>
            </a:pPr>
            <a:r>
              <a:rPr lang="en-US" sz="3600" b="1" baseline="30000" dirty="0">
                <a:solidFill>
                  <a:schemeClr val="bg1"/>
                </a:solidFill>
              </a:rPr>
              <a:t>5 </a:t>
            </a:r>
            <a:r>
              <a:rPr lang="en-US" sz="3600" dirty="0">
                <a:solidFill>
                  <a:schemeClr val="bg1"/>
                </a:solidFill>
              </a:rPr>
              <a:t>You must have the same attitude that Christ Jesus had.</a:t>
            </a:r>
          </a:p>
          <a:p>
            <a:pPr marL="0" indent="0">
              <a:buNone/>
            </a:pPr>
            <a:r>
              <a:rPr lang="en-US" sz="3600" b="1" baseline="30000" dirty="0">
                <a:solidFill>
                  <a:schemeClr val="bg1"/>
                </a:solidFill>
              </a:rPr>
              <a:t>6 </a:t>
            </a:r>
            <a:r>
              <a:rPr lang="en-US" sz="3600" dirty="0">
                <a:solidFill>
                  <a:schemeClr val="bg1"/>
                </a:solidFill>
              </a:rPr>
              <a:t>Though he was God,</a:t>
            </a:r>
            <a:br>
              <a:rPr lang="en-US" sz="3600" dirty="0">
                <a:solidFill>
                  <a:schemeClr val="bg1"/>
                </a:solidFill>
              </a:rPr>
            </a:br>
            <a:r>
              <a:rPr lang="en-US" sz="3600" dirty="0">
                <a:solidFill>
                  <a:schemeClr val="bg1"/>
                </a:solidFill>
              </a:rPr>
              <a:t>    he did not think of equality with God</a:t>
            </a:r>
            <a:br>
              <a:rPr lang="en-US" sz="3600" dirty="0">
                <a:solidFill>
                  <a:schemeClr val="bg1"/>
                </a:solidFill>
              </a:rPr>
            </a:br>
            <a:r>
              <a:rPr lang="en-US" sz="3600" dirty="0">
                <a:solidFill>
                  <a:schemeClr val="bg1"/>
                </a:solidFill>
              </a:rPr>
              <a:t>    as something to cling to.</a:t>
            </a:r>
            <a:br>
              <a:rPr lang="en-US" sz="3600" dirty="0">
                <a:solidFill>
                  <a:schemeClr val="bg1"/>
                </a:solidFill>
              </a:rPr>
            </a:br>
            <a:r>
              <a:rPr lang="en-US" sz="3600" b="1" baseline="30000" dirty="0">
                <a:solidFill>
                  <a:schemeClr val="bg1"/>
                </a:solidFill>
              </a:rPr>
              <a:t>7 </a:t>
            </a:r>
            <a:r>
              <a:rPr lang="en-US" sz="3600" dirty="0">
                <a:solidFill>
                  <a:schemeClr val="bg1"/>
                </a:solidFill>
              </a:rPr>
              <a:t>Instead, he gave up his divine privileges;</a:t>
            </a:r>
            <a:br>
              <a:rPr lang="en-US" sz="3600" dirty="0">
                <a:solidFill>
                  <a:schemeClr val="bg1"/>
                </a:solidFill>
              </a:rPr>
            </a:br>
            <a:r>
              <a:rPr lang="en-US" sz="3600" dirty="0">
                <a:solidFill>
                  <a:schemeClr val="bg1"/>
                </a:solidFill>
              </a:rPr>
              <a:t>    he took the humble position of a slave</a:t>
            </a:r>
            <a:br>
              <a:rPr lang="en-US" sz="3600" dirty="0">
                <a:solidFill>
                  <a:schemeClr val="bg1"/>
                </a:solidFill>
              </a:rPr>
            </a:br>
            <a:r>
              <a:rPr lang="en-US" sz="3600" dirty="0">
                <a:solidFill>
                  <a:schemeClr val="bg1"/>
                </a:solidFill>
              </a:rPr>
              <a:t>    and was born as a human being.</a:t>
            </a:r>
          </a:p>
        </p:txBody>
      </p:sp>
    </p:spTree>
    <p:extLst>
      <p:ext uri="{BB962C8B-B14F-4D97-AF65-F5344CB8AC3E}">
        <p14:creationId xmlns:p14="http://schemas.microsoft.com/office/powerpoint/2010/main" val="270315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53682</TotalTime>
  <Words>1889</Words>
  <Application>Microsoft Macintosh PowerPoint</Application>
  <PresentationFormat>Widescreen</PresentationFormat>
  <Paragraphs>124</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Biblical characters who said, “Here I 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486</cp:revision>
  <cp:lastPrinted>2022-02-20T13:49:24Z</cp:lastPrinted>
  <dcterms:created xsi:type="dcterms:W3CDTF">2021-09-07T17:36:39Z</dcterms:created>
  <dcterms:modified xsi:type="dcterms:W3CDTF">2022-02-20T13:50:24Z</dcterms:modified>
</cp:coreProperties>
</file>