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0" r:id="rId4"/>
    <p:sldId id="280" r:id="rId5"/>
    <p:sldId id="281" r:id="rId6"/>
    <p:sldId id="264" r:id="rId7"/>
    <p:sldId id="274" r:id="rId8"/>
    <p:sldId id="283" r:id="rId9"/>
    <p:sldId id="270" r:id="rId10"/>
    <p:sldId id="261" r:id="rId11"/>
    <p:sldId id="275" r:id="rId12"/>
    <p:sldId id="282" r:id="rId13"/>
    <p:sldId id="276" r:id="rId14"/>
    <p:sldId id="265" r:id="rId15"/>
    <p:sldId id="273" r:id="rId16"/>
    <p:sldId id="277" r:id="rId17"/>
    <p:sldId id="278" r:id="rId18"/>
    <p:sldId id="279"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74189"/>
  </p:normalViewPr>
  <p:slideViewPr>
    <p:cSldViewPr snapToGrid="0" snapToObjects="1">
      <p:cViewPr varScale="1">
        <p:scale>
          <a:sx n="81" d="100"/>
          <a:sy n="81"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DB45F-B45F-9846-B586-9B34DCF5C45C}" type="datetimeFigureOut">
              <a:rPr lang="en-US" smtClean="0"/>
              <a:t>12/3/20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50B3E-8DA7-9641-9A98-812B07F9CB26}" type="slidenum">
              <a:rPr lang="en-US" smtClean="0"/>
              <a:t>‹#›</a:t>
            </a:fld>
            <a:endParaRPr lang="en-US"/>
          </a:p>
        </p:txBody>
      </p:sp>
    </p:spTree>
    <p:extLst>
      <p:ext uri="{BB962C8B-B14F-4D97-AF65-F5344CB8AC3E}">
        <p14:creationId xmlns:p14="http://schemas.microsoft.com/office/powerpoint/2010/main" val="320475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legateway.com/passage/?search=Romans+8&amp;version=NIV#fen-NIV-28145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Has God ever revealed to you something about his will for your life, but it came to pass in a way that was totally unexpected? Have you ever felt like you were being treated unfairly (even violently) by others, or by your circumstances in life, when all you were trying to do was trust in God, live for him, and do what was right? What do we do when that happens? How should we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That’s what I’d like us to give attention to today in the second installment of our Advent 2020 series, </a:t>
            </a:r>
            <a:r>
              <a:rPr lang="en-US" sz="1200" i="1" kern="1200" dirty="0">
                <a:solidFill>
                  <a:schemeClr val="tx1"/>
                </a:solidFill>
                <a:effectLst/>
                <a:latin typeface="+mn-lt"/>
                <a:ea typeface="+mn-ea"/>
                <a:cs typeface="+mn-cs"/>
              </a:rPr>
              <a:t>Unexpected: Waiting on God When Our Plans Fall Apart</a:t>
            </a:r>
            <a:r>
              <a:rPr lang="en-US" sz="1200" kern="1200" dirty="0">
                <a:solidFill>
                  <a:schemeClr val="tx1"/>
                </a:solidFill>
                <a:effectLst/>
                <a:latin typeface="+mn-lt"/>
                <a:ea typeface="+mn-ea"/>
                <a:cs typeface="+mn-cs"/>
              </a:rPr>
              <a:t>. In this 4-part series, we’re looking at biblical characters who</a:t>
            </a:r>
            <a:r>
              <a:rPr lang="en-US" sz="1200" b="0" i="0" u="none" strike="noStrike" kern="1200" dirty="0">
                <a:solidFill>
                  <a:schemeClr val="tx1"/>
                </a:solidFill>
                <a:effectLst/>
                <a:latin typeface="+mn-lt"/>
                <a:ea typeface="+mn-ea"/>
                <a:cs typeface="+mn-cs"/>
              </a:rPr>
              <a:t> experienced God through </a:t>
            </a:r>
            <a:r>
              <a:rPr lang="en-US" sz="1200" b="0" i="1" u="none" strike="noStrike" kern="1200" dirty="0">
                <a:solidFill>
                  <a:schemeClr val="tx1"/>
                </a:solidFill>
                <a:effectLst/>
                <a:latin typeface="+mn-lt"/>
                <a:ea typeface="+mn-ea"/>
                <a:cs typeface="+mn-cs"/>
              </a:rPr>
              <a:t>unexpected</a:t>
            </a:r>
            <a:r>
              <a:rPr lang="en-US" sz="1200" b="0" i="0" u="none" strike="noStrike" kern="1200" dirty="0">
                <a:solidFill>
                  <a:schemeClr val="tx1"/>
                </a:solidFill>
                <a:effectLst/>
                <a:latin typeface="+mn-lt"/>
                <a:ea typeface="+mn-ea"/>
                <a:cs typeface="+mn-cs"/>
              </a:rPr>
              <a:t> events—biblical characters whose ideas about God and their plans for the future were challenged and disrupted, yet they were surprised by God’s faithfulness, mercy, and love after a period of waiting on him.</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 week we kicked off our series with Abraham and Sarah—way back where the redemptive narrative began. And through their story, we saw how God </a:t>
            </a:r>
            <a:r>
              <a:rPr lang="en-US" sz="1200" b="0" i="0" u="none" strike="noStrike" kern="1200" dirty="0">
                <a:solidFill>
                  <a:schemeClr val="tx1"/>
                </a:solidFill>
                <a:effectLst/>
                <a:latin typeface="+mn-lt"/>
                <a:ea typeface="+mn-ea"/>
                <a:cs typeface="+mn-cs"/>
              </a:rPr>
              <a:t>meets us where we are and blesses our messy lives. We said that God isn’t looking for perfect people, but </a:t>
            </a:r>
            <a:r>
              <a:rPr lang="en-US" sz="1200" b="0" i="1" u="none" strike="noStrike" kern="1200" dirty="0">
                <a:solidFill>
                  <a:schemeClr val="tx1"/>
                </a:solidFill>
                <a:effectLst/>
                <a:latin typeface="+mn-lt"/>
                <a:ea typeface="+mn-ea"/>
                <a:cs typeface="+mn-cs"/>
              </a:rPr>
              <a:t>faithful</a:t>
            </a:r>
            <a:r>
              <a:rPr lang="en-US" sz="1200" b="0" i="0" u="none" strike="noStrike" kern="1200" dirty="0">
                <a:solidFill>
                  <a:schemeClr val="tx1"/>
                </a:solidFill>
                <a:effectLst/>
                <a:latin typeface="+mn-lt"/>
                <a:ea typeface="+mn-ea"/>
                <a:cs typeface="+mn-cs"/>
              </a:rPr>
              <a:t> people—people who want to grow in their trust and reliance upon him and experience the blessings of heaven, despite how many times we fail. Because, as we’ll continue to see in this series, we will never mature in our faith and be used by God if we don’t learn to let him use our circumstances to grow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today’s biblical character knows all about that. For this guy went from being daddy’s favorite to being left for dead in a pit by his brothers, only then to be sold into slavery, falsely accused, and then thrown into prison for something he didn’t do… all before God would elevate him to Pharaoh's palace and he see his dreams fulfilled and his life vindicated. Who was this person? It was Joseph, the 11</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son of Jacob, and the grandson of Isaac, who we were introduced to last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 let’s jump into Joseph’s life starting in Genesis 37, and see what his story can teach us about God, ourselves, and how we too can live by faith, and how we should apply the message to our lives. Genesis 37, beginning with verse 3 and 4.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a:t>
            </a:fld>
            <a:endParaRPr lang="en-US"/>
          </a:p>
        </p:txBody>
      </p:sp>
    </p:spTree>
    <p:extLst>
      <p:ext uri="{BB962C8B-B14F-4D97-AF65-F5344CB8AC3E}">
        <p14:creationId xmlns:p14="http://schemas.microsoft.com/office/powerpoint/2010/main" val="10541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how Joseph must have felt. Imagine the thoughts he must have wrestled with in his isolation. What did I do to deserve this? What about my dreams? I have only tried to do my best to be and do what God expects of me. I’m by no means perfect (so I shouldn’t have told my brothers about those dreams – I said too much), but how is it fair for me to suffer in this way? My best efforts have led to this? Is this my lot in life?  And I imagine, like Jesus in the wilderness, thoughts sent from the Tempter entered Joseph’s mind. </a:t>
            </a:r>
          </a:p>
          <a:p>
            <a:endParaRPr lang="en-US" dirty="0"/>
          </a:p>
          <a:p>
            <a:r>
              <a:rPr lang="en-US" dirty="0"/>
              <a:t>But from what we can tell, Joseph resisted his base impulses and rejected the pathway of anger and a desire to get back at those who wronged him. Joseph chose not to become bitter and he didn’t quit. Instead, he actively waited on God in faith. He believed that God works in the darkness—that even after everything that had happened to him, and all of his plans had fallen apart, Joseph clung to his dreams and the belief in a God who is good and keeps his promises.</a:t>
            </a:r>
          </a:p>
          <a:p>
            <a:endParaRPr lang="en-US" dirty="0"/>
          </a:p>
          <a:p>
            <a:r>
              <a:rPr lang="en-US" dirty="0"/>
              <a:t>And then it happened. Finally, after two long years of waiting. Pharaoh has a dream that no one in his house could interpret. And when those closest to the king couldn’t help him, they begin to worry and fear for their own lives. Remember the cupbearer? In what would appear to be a last-ditch effort to save his own life, the cupbearer just so happens to remember how Joseph had interpreted his dream.</a:t>
            </a:r>
          </a:p>
          <a:p>
            <a:endParaRPr lang="en-US" dirty="0"/>
          </a:p>
          <a:p>
            <a:r>
              <a:rPr lang="en-US" b="1" dirty="0"/>
              <a:t>Genesis 41:14-16</a:t>
            </a:r>
          </a:p>
          <a:p>
            <a:r>
              <a:rPr lang="en-US" sz="1200" b="1" i="0" u="none" strike="noStrike" kern="1200" baseline="30000" dirty="0">
                <a:solidFill>
                  <a:schemeClr val="tx1"/>
                </a:solidFill>
                <a:effectLst/>
                <a:latin typeface="+mn-lt"/>
                <a:ea typeface="+mn-ea"/>
                <a:cs typeface="+mn-cs"/>
              </a:rPr>
              <a:t>14 </a:t>
            </a:r>
            <a:r>
              <a:rPr lang="en-US" sz="1200" b="0" i="0" u="none" strike="noStrike" kern="1200" dirty="0">
                <a:solidFill>
                  <a:schemeClr val="tx1"/>
                </a:solidFill>
                <a:effectLst/>
                <a:latin typeface="+mn-lt"/>
                <a:ea typeface="+mn-ea"/>
                <a:cs typeface="+mn-cs"/>
              </a:rPr>
              <a:t>Then Pharaoh sent for Joseph, and he was hurriedly brought out of the dungeon. When he had shaved himself and changed his clothes, he came in before Pharaoh. </a:t>
            </a:r>
            <a:r>
              <a:rPr lang="en-US" sz="1200" b="1" i="0" u="none" strike="noStrike" kern="1200" baseline="30000" dirty="0">
                <a:solidFill>
                  <a:schemeClr val="tx1"/>
                </a:solidFill>
                <a:effectLst/>
                <a:latin typeface="+mn-lt"/>
                <a:ea typeface="+mn-ea"/>
                <a:cs typeface="+mn-cs"/>
              </a:rPr>
              <a:t>15 </a:t>
            </a:r>
            <a:r>
              <a:rPr lang="en-US" sz="1200" b="0" i="0" u="none" strike="noStrike" kern="1200" dirty="0">
                <a:solidFill>
                  <a:schemeClr val="tx1"/>
                </a:solidFill>
                <a:effectLst/>
                <a:latin typeface="+mn-lt"/>
                <a:ea typeface="+mn-ea"/>
                <a:cs typeface="+mn-cs"/>
              </a:rPr>
              <a:t>And Pharaoh said to Joseph, “I have had a dream, and there is no one who can interpret it. I have heard it said of you that when you hear a dream you can interpret it.” </a:t>
            </a:r>
            <a:r>
              <a:rPr lang="en-US" sz="1200" b="1" i="0" u="none" strike="noStrike" kern="1200" baseline="30000" dirty="0">
                <a:solidFill>
                  <a:schemeClr val="tx1"/>
                </a:solidFill>
                <a:effectLst/>
                <a:latin typeface="+mn-lt"/>
                <a:ea typeface="+mn-ea"/>
                <a:cs typeface="+mn-cs"/>
              </a:rPr>
              <a:t>16 </a:t>
            </a:r>
            <a:r>
              <a:rPr lang="en-US" sz="1200" b="0" i="0" u="none" strike="noStrike" kern="1200" dirty="0">
                <a:solidFill>
                  <a:schemeClr val="tx1"/>
                </a:solidFill>
                <a:effectLst/>
                <a:latin typeface="+mn-lt"/>
                <a:ea typeface="+mn-ea"/>
                <a:cs typeface="+mn-cs"/>
              </a:rPr>
              <a:t>Joseph answered Pharaoh, “It is not I; God will give Pharaoh a favorable answer.”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Joseph interprets his dream to mean there will be 7 years of plenty before 7 years of famine. He tells the Pharaoh that he must prepare for the hard times that are coming, and that if he will do that, his people will survive. </a:t>
            </a:r>
          </a:p>
          <a:p>
            <a:endParaRPr lang="en-US" sz="1200" b="0" i="0" u="none" strike="noStrike" kern="12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39 </a:t>
            </a:r>
            <a:r>
              <a:rPr lang="en-US" sz="1200" b="0" i="0" u="none" strike="noStrike" kern="1200" dirty="0">
                <a:solidFill>
                  <a:schemeClr val="tx1"/>
                </a:solidFill>
                <a:effectLst/>
                <a:latin typeface="+mn-lt"/>
                <a:ea typeface="+mn-ea"/>
                <a:cs typeface="+mn-cs"/>
              </a:rPr>
              <a:t>So Pharaoh said to Joseph, “Since God has shown you all this, there is no one so discerning and wise as you. </a:t>
            </a:r>
            <a:r>
              <a:rPr lang="en-US" sz="1200" b="1" i="0" u="none" strike="noStrike" kern="1200" baseline="30000" dirty="0">
                <a:solidFill>
                  <a:schemeClr val="tx1"/>
                </a:solidFill>
                <a:effectLst/>
                <a:latin typeface="+mn-lt"/>
                <a:ea typeface="+mn-ea"/>
                <a:cs typeface="+mn-cs"/>
              </a:rPr>
              <a:t>40 </a:t>
            </a:r>
            <a:r>
              <a:rPr lang="en-US" sz="1200" b="0" i="0" u="none" strike="noStrike" kern="1200" dirty="0">
                <a:solidFill>
                  <a:schemeClr val="tx1"/>
                </a:solidFill>
                <a:effectLst/>
                <a:latin typeface="+mn-lt"/>
                <a:ea typeface="+mn-ea"/>
                <a:cs typeface="+mn-cs"/>
              </a:rPr>
              <a:t>You shall be over my house, and all my people shall order themselves as you command; only with regard to the throne will I be greater than you.” </a:t>
            </a:r>
            <a:r>
              <a:rPr lang="en-US" sz="1200" b="1" i="0" u="none" strike="noStrike" kern="1200" baseline="30000" dirty="0">
                <a:solidFill>
                  <a:schemeClr val="tx1"/>
                </a:solidFill>
                <a:effectLst/>
                <a:latin typeface="+mn-lt"/>
                <a:ea typeface="+mn-ea"/>
                <a:cs typeface="+mn-cs"/>
              </a:rPr>
              <a:t>41 </a:t>
            </a:r>
            <a:r>
              <a:rPr lang="en-US" sz="1200" b="0" i="0" u="none" strike="noStrike" kern="1200" dirty="0">
                <a:solidFill>
                  <a:schemeClr val="tx1"/>
                </a:solidFill>
                <a:effectLst/>
                <a:latin typeface="+mn-lt"/>
                <a:ea typeface="+mn-ea"/>
                <a:cs typeface="+mn-cs"/>
              </a:rPr>
              <a:t>And Pharaoh said to Joseph, “See, I have set you over all the land of Egypt.” </a:t>
            </a:r>
            <a:r>
              <a:rPr lang="en-US" sz="1200" b="1" i="0" u="none" strike="noStrike" kern="1200" baseline="30000" dirty="0">
                <a:solidFill>
                  <a:schemeClr val="tx1"/>
                </a:solidFill>
                <a:effectLst/>
                <a:latin typeface="+mn-lt"/>
                <a:ea typeface="+mn-ea"/>
                <a:cs typeface="+mn-cs"/>
              </a:rPr>
              <a:t>42 </a:t>
            </a:r>
            <a:r>
              <a:rPr lang="en-US" sz="1200" b="0" i="0" u="none" strike="noStrike" kern="1200" dirty="0">
                <a:solidFill>
                  <a:schemeClr val="tx1"/>
                </a:solidFill>
                <a:effectLst/>
                <a:latin typeface="+mn-lt"/>
                <a:ea typeface="+mn-ea"/>
                <a:cs typeface="+mn-cs"/>
              </a:rPr>
              <a:t>Removing his signet ring from his hand, Pharaoh put it on Joseph’s hand; he arrayed him in garments of fine linen, and put a gold chain around his neck. </a:t>
            </a:r>
            <a:r>
              <a:rPr lang="en-US" sz="1200" b="1" i="0" u="none" strike="noStrike" kern="1200" baseline="30000" dirty="0">
                <a:solidFill>
                  <a:schemeClr val="tx1"/>
                </a:solidFill>
                <a:effectLst/>
                <a:latin typeface="+mn-lt"/>
                <a:ea typeface="+mn-ea"/>
                <a:cs typeface="+mn-cs"/>
              </a:rPr>
              <a:t>43 </a:t>
            </a:r>
            <a:r>
              <a:rPr lang="en-US" sz="1200" b="0" i="0" u="none" strike="noStrike" kern="1200" dirty="0">
                <a:solidFill>
                  <a:schemeClr val="tx1"/>
                </a:solidFill>
                <a:effectLst/>
                <a:latin typeface="+mn-lt"/>
                <a:ea typeface="+mn-ea"/>
                <a:cs typeface="+mn-cs"/>
              </a:rPr>
              <a:t>He had him ride in the chariot of his second-in-command; and they cried out in front of him, “Bow the knee!”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Joseph was 30 years old when he became Pharaoh’s grand vizier (</a:t>
            </a:r>
            <a:r>
              <a:rPr lang="en-US" sz="1200" b="0" i="0" u="none" strike="noStrike" kern="1200" dirty="0" err="1">
                <a:solidFill>
                  <a:schemeClr val="tx1"/>
                </a:solidFill>
                <a:effectLst/>
                <a:latin typeface="+mn-lt"/>
                <a:ea typeface="+mn-ea"/>
                <a:cs typeface="+mn-cs"/>
              </a:rPr>
              <a:t>va-zeer</a:t>
            </a:r>
            <a:r>
              <a:rPr lang="en-US" sz="1200" b="0" i="0" u="none" strike="noStrike" kern="1200" dirty="0">
                <a:solidFill>
                  <a:schemeClr val="tx1"/>
                </a:solidFill>
                <a:effectLst/>
                <a:latin typeface="+mn-lt"/>
                <a:ea typeface="+mn-ea"/>
                <a:cs typeface="+mn-cs"/>
              </a:rPr>
              <a:t>), the second most powerful man in Egypt.  [NEXT SLIDE]</a:t>
            </a:r>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3206072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Lord blessed Joseph and word not only spread of his rise, but also of the God who made it so. Over the next seven years, Joseph prepared Egypt and surrounding lands for the famine that was coming. And after those seven years were up, the famine came, just as God had revealed to him through Pharaoh’s dream. And the Bible says that he then opened up the storehouses and the whole world came to Joseph to buy grain. And that means that Joseph’s family also came, for the famine had reached the land of Canaan.</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11</a:t>
            </a:fld>
            <a:endParaRPr lang="en-US"/>
          </a:p>
        </p:txBody>
      </p:sp>
    </p:spTree>
    <p:extLst>
      <p:ext uri="{BB962C8B-B14F-4D97-AF65-F5344CB8AC3E}">
        <p14:creationId xmlns:p14="http://schemas.microsoft.com/office/powerpoint/2010/main" val="337411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Joseph’s dream (his vision from God) had come true. The stars are bowing down, but his brothers don’t recognize Joseph. And if you go on to read Genesis chapter 42-44, Joseph tests his brothers. First, he questions them, acting as if they are spies. They tell him about their family and where they are from. Joseph wants to know where their youngest brother is, and so he tells them to go get him. In his mind, he’s of course thinking of himself. Would they confess to what they had done to Joseph when he was only 17? Had they felt any remorse? Had they repented of their sins? Had they changed? Joseph must have wondered.</a:t>
            </a:r>
          </a:p>
          <a:p>
            <a:endParaRPr lang="en-US" dirty="0"/>
          </a:p>
          <a:p>
            <a:r>
              <a:rPr lang="en-US" dirty="0"/>
              <a:t>But instead, they say our youngest is still at home. Joseph thinks they must be lying, but he doesn’t know that </a:t>
            </a:r>
            <a:r>
              <a:rPr lang="en-US" i="1" dirty="0"/>
              <a:t>he</a:t>
            </a:r>
            <a:r>
              <a:rPr lang="en-US" dirty="0"/>
              <a:t> has a younger brother, born after Joseph had been sold into slavery; born by his own mother, Rachel, who had unfortunately died when giving birth to Benjamin. After some back and forth, and more testing, the brothers eventually retrieve Benjamin and bring him to Joseph. This is where Joseph finally begins to emotionally unravel and break down, revealing his true identity.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12</a:t>
            </a:fld>
            <a:endParaRPr lang="en-US"/>
          </a:p>
        </p:txBody>
      </p:sp>
    </p:spTree>
    <p:extLst>
      <p:ext uri="{BB962C8B-B14F-4D97-AF65-F5344CB8AC3E}">
        <p14:creationId xmlns:p14="http://schemas.microsoft.com/office/powerpoint/2010/main" val="345477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45:1-11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30000" dirty="0">
                <a:solidFill>
                  <a:schemeClr val="tx1"/>
                </a:solidFill>
                <a:effectLst/>
                <a:latin typeface="+mn-lt"/>
                <a:ea typeface="+mn-ea"/>
                <a:cs typeface="+mn-cs"/>
              </a:rPr>
              <a:t>1 </a:t>
            </a:r>
            <a:r>
              <a:rPr lang="en-US" dirty="0"/>
              <a:t>Then Joseph could no longer control himself before all his attendants, and he cried out, “Have everyone leave my presence!” So there was no one with Joseph when he made himself known to his brothers. </a:t>
            </a:r>
            <a:r>
              <a:rPr lang="en-US" sz="1200" b="1" kern="1200" baseline="30000" dirty="0">
                <a:solidFill>
                  <a:schemeClr val="tx1"/>
                </a:solidFill>
                <a:effectLst/>
                <a:latin typeface="+mn-lt"/>
                <a:ea typeface="+mn-ea"/>
                <a:cs typeface="+mn-cs"/>
              </a:rPr>
              <a:t>2 </a:t>
            </a:r>
            <a:r>
              <a:rPr lang="en-US" dirty="0"/>
              <a:t>And he wept so loudly that the Egyptians heard him, and Pharaoh’s household heard about it.</a:t>
            </a:r>
            <a:r>
              <a:rPr lang="en-US" sz="1200" b="1"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Joseph said to his brothers, “I am Joseph! Is my father still living?” But his brothers were not able to answer him, because they were terrified at his presence.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Then Joseph said to his brothers, “Come close to me.” When they had done so, he said, “I am your brother Joseph, the one you sold into Egypt! </a:t>
            </a:r>
            <a:r>
              <a:rPr lang="en-US" sz="1200" b="1"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And now, do not be distressed and do not be angry with yourselves for selling me here, because it was to save lives that God sent me ahead of you. </a:t>
            </a:r>
            <a:r>
              <a:rPr lang="en-US" sz="1200" b="1" kern="1200" baseline="30000" dirty="0">
                <a:solidFill>
                  <a:schemeClr val="tx1"/>
                </a:solidFill>
                <a:effectLst/>
                <a:latin typeface="+mn-lt"/>
                <a:ea typeface="+mn-ea"/>
                <a:cs typeface="+mn-cs"/>
              </a:rPr>
              <a:t>6 </a:t>
            </a:r>
            <a:r>
              <a:rPr lang="en-US" sz="1200" kern="1200" dirty="0">
                <a:solidFill>
                  <a:schemeClr val="tx1"/>
                </a:solidFill>
                <a:effectLst/>
                <a:latin typeface="+mn-lt"/>
                <a:ea typeface="+mn-ea"/>
                <a:cs typeface="+mn-cs"/>
              </a:rPr>
              <a:t>For two years now there has been famine in the land, and for the next five years there will be no plowing and reaping. </a:t>
            </a:r>
            <a:r>
              <a:rPr lang="en-US" sz="1200" b="1" kern="1200" baseline="30000" dirty="0">
                <a:solidFill>
                  <a:schemeClr val="tx1"/>
                </a:solidFill>
                <a:effectLst/>
                <a:latin typeface="+mn-lt"/>
                <a:ea typeface="+mn-ea"/>
                <a:cs typeface="+mn-cs"/>
              </a:rPr>
              <a:t>7 </a:t>
            </a:r>
            <a:r>
              <a:rPr lang="en-US" sz="1200" kern="1200" dirty="0">
                <a:solidFill>
                  <a:schemeClr val="tx1"/>
                </a:solidFill>
                <a:effectLst/>
                <a:latin typeface="+mn-lt"/>
                <a:ea typeface="+mn-ea"/>
                <a:cs typeface="+mn-cs"/>
              </a:rPr>
              <a:t>But God sent me ahead of you to preserve for you a remnant on earth and to save your lives by a great deliverance.</a:t>
            </a:r>
            <a:r>
              <a:rPr lang="en-US" sz="1200" kern="1200" baseline="300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30000" dirty="0">
                <a:solidFill>
                  <a:schemeClr val="tx1"/>
                </a:solidFill>
                <a:effectLst/>
                <a:latin typeface="+mn-lt"/>
                <a:ea typeface="+mn-ea"/>
                <a:cs typeface="+mn-cs"/>
              </a:rPr>
              <a:t>8 </a:t>
            </a:r>
            <a:r>
              <a:rPr lang="en-US" sz="1200" kern="1200" dirty="0">
                <a:solidFill>
                  <a:schemeClr val="tx1"/>
                </a:solidFill>
                <a:effectLst/>
                <a:latin typeface="+mn-lt"/>
                <a:ea typeface="+mn-ea"/>
                <a:cs typeface="+mn-cs"/>
              </a:rPr>
              <a:t>“So then, it was not you who sent me here, but God. He made me father to Pharaoh, lord of his entire household and ruler of all Egypt. </a:t>
            </a:r>
            <a:r>
              <a:rPr lang="en-US" sz="1200" b="1" kern="1200" baseline="300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Now hurry back to my father and say to him, ‘This is what your son Joseph says: God has made me lord of all Egypt. Come down to me; don’t delay. </a:t>
            </a:r>
            <a:r>
              <a:rPr lang="en-US" sz="1200" b="1" kern="1200" baseline="300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You shall live in the region of Goshen and be near me—you, your children and grandchildren, your flocks and herds, and all you have. </a:t>
            </a:r>
            <a:r>
              <a:rPr lang="en-US" sz="1200" b="1" kern="1200" baseline="30000" dirty="0">
                <a:solidFill>
                  <a:schemeClr val="tx1"/>
                </a:solidFill>
                <a:effectLst/>
                <a:latin typeface="+mn-lt"/>
                <a:ea typeface="+mn-ea"/>
                <a:cs typeface="+mn-cs"/>
              </a:rPr>
              <a:t>11 </a:t>
            </a:r>
            <a:r>
              <a:rPr lang="en-US" sz="1200" kern="1200" dirty="0">
                <a:solidFill>
                  <a:schemeClr val="tx1"/>
                </a:solidFill>
                <a:effectLst/>
                <a:latin typeface="+mn-lt"/>
                <a:ea typeface="+mn-ea"/>
                <a:cs typeface="+mn-cs"/>
              </a:rPr>
              <a:t>I will provide for you there, because five years of famine are still to come. Otherwise, you and your household and all who belong to you will become destitute.’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 moving story of dreams, injustice, of forgiveness, and of God’s sovereignty—a story that reveals God’s ability to bring good out of evil; to bring about his will despite the work of our enemies, and to fulfill his promises through unexpected events. It’s hard to get our heads and hearts around it, isn’t it? Not just how God was able to work his will through one injustice after the next, but also how Joseph was able to get better, not bitter; how Joseph was able to see God’s hand at work through all of his trials and forgive those who treated him so terribly.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Toward the very end of the story, after his entire family had settled in Goshen (from where Moses would someday lead the exodus), Jacob (Israel) dies and the brothers once again worry that now that their father is dead, Joseph may finally get his revenge. But listen to how Joseph responds, as you can hear the God who looks like Jesus coming through his words: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13</a:t>
            </a:fld>
            <a:endParaRPr lang="en-US"/>
          </a:p>
        </p:txBody>
      </p:sp>
    </p:spTree>
    <p:extLst>
      <p:ext uri="{BB962C8B-B14F-4D97-AF65-F5344CB8AC3E}">
        <p14:creationId xmlns:p14="http://schemas.microsoft.com/office/powerpoint/2010/main" val="120610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what the enemy meant for evil, God used for my good. </a:t>
            </a:r>
          </a:p>
          <a:p>
            <a:endParaRPr lang="en-US" dirty="0"/>
          </a:p>
          <a:p>
            <a:r>
              <a:rPr lang="en-US" dirty="0"/>
              <a:t>Oh, Lord. Help us… so that we too might see the evil done to us in the same way.</a:t>
            </a:r>
          </a:p>
          <a:p>
            <a:endParaRPr lang="en-US" dirty="0"/>
          </a:p>
          <a:p>
            <a:r>
              <a:rPr lang="en-US" dirty="0"/>
              <a:t>Finally, let’s close with a time of reflection.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14</a:t>
            </a:fld>
            <a:endParaRPr lang="en-US"/>
          </a:p>
        </p:txBody>
      </p:sp>
    </p:spTree>
    <p:extLst>
      <p:ext uri="{BB962C8B-B14F-4D97-AF65-F5344CB8AC3E}">
        <p14:creationId xmlns:p14="http://schemas.microsoft.com/office/powerpoint/2010/main" val="160010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15</a:t>
            </a:fld>
            <a:endParaRPr lang="en-US"/>
          </a:p>
        </p:txBody>
      </p:sp>
    </p:spTree>
    <p:extLst>
      <p:ext uri="{BB962C8B-B14F-4D97-AF65-F5344CB8AC3E}">
        <p14:creationId xmlns:p14="http://schemas.microsoft.com/office/powerpoint/2010/main" val="2388637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pPr marL="171450" indent="-171450">
              <a:buFont typeface="Arial" panose="020B0604020202020204" pitchFamily="34" charset="0"/>
              <a:buChar char="•"/>
            </a:pPr>
            <a:r>
              <a:rPr lang="en-US" b="1" dirty="0"/>
              <a:t>Romans 8:28-29</a:t>
            </a:r>
            <a:br>
              <a:rPr lang="en-US" dirty="0"/>
            </a:br>
            <a:r>
              <a:rPr lang="en-US" sz="1200" b="1" kern="1200" baseline="30000" dirty="0">
                <a:solidFill>
                  <a:schemeClr val="tx1"/>
                </a:solidFill>
                <a:effectLst/>
                <a:latin typeface="+mn-lt"/>
                <a:ea typeface="+mn-ea"/>
                <a:cs typeface="+mn-cs"/>
              </a:rPr>
              <a:t>8 </a:t>
            </a:r>
            <a:r>
              <a:rPr lang="en-US" dirty="0"/>
              <a:t>And we know that in all things God works for the good of those who love him, who</a:t>
            </a:r>
            <a:r>
              <a:rPr lang="en-US" baseline="30000" dirty="0">
                <a:effectLst/>
              </a:rPr>
              <a:t>[</a:t>
            </a:r>
            <a:r>
              <a:rPr lang="en-US" sz="1200" kern="1200" baseline="30000" dirty="0">
                <a:solidFill>
                  <a:schemeClr val="tx1"/>
                </a:solidFill>
                <a:effectLst/>
                <a:latin typeface="+mn-lt"/>
                <a:ea typeface="+mn-ea"/>
                <a:cs typeface="+mn-cs"/>
                <a:hlinkClick r:id="rId3" tooltip="See footnote i"/>
              </a:rPr>
              <a:t>i</a:t>
            </a:r>
            <a:r>
              <a:rPr lang="en-US" baseline="30000" dirty="0">
                <a:effectLst/>
              </a:rPr>
              <a:t>]</a:t>
            </a:r>
            <a:r>
              <a:rPr lang="en-US" dirty="0"/>
              <a:t> have been called according to his purpose.</a:t>
            </a:r>
            <a:r>
              <a:rPr lang="en-US" sz="1200" b="0" i="0" u="none" strike="noStrike" kern="1200" dirty="0">
                <a:solidFill>
                  <a:schemeClr val="tx1"/>
                </a:solidFill>
                <a:effectLst/>
                <a:latin typeface="+mn-lt"/>
                <a:ea typeface="+mn-ea"/>
                <a:cs typeface="+mn-cs"/>
              </a:rPr>
              <a:t> </a:t>
            </a:r>
            <a:r>
              <a:rPr lang="en-US" sz="1200" b="1" i="0" u="none" strike="noStrike" kern="1200" baseline="30000" dirty="0">
                <a:solidFill>
                  <a:schemeClr val="tx1"/>
                </a:solidFill>
                <a:effectLst/>
                <a:latin typeface="+mn-lt"/>
                <a:ea typeface="+mn-ea"/>
                <a:cs typeface="+mn-cs"/>
              </a:rPr>
              <a:t>29 </a:t>
            </a:r>
            <a:r>
              <a:rPr lang="en-US" sz="1200" b="0" i="0" u="none" strike="noStrike" kern="1200" dirty="0">
                <a:solidFill>
                  <a:schemeClr val="tx1"/>
                </a:solidFill>
                <a:effectLst/>
                <a:latin typeface="+mn-lt"/>
                <a:ea typeface="+mn-ea"/>
                <a:cs typeface="+mn-cs"/>
              </a:rPr>
              <a:t>For those God foreknew he also predestined to be conformed to the image of his Son, that he might be the firstborn among many brothers and sisters.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God elevates his favored servants through trials. Henri Nouwen called it the way of downward mobility.</a:t>
            </a:r>
          </a:p>
        </p:txBody>
      </p:sp>
      <p:sp>
        <p:nvSpPr>
          <p:cNvPr id="4" name="Slide Number Placeholder 3"/>
          <p:cNvSpPr>
            <a:spLocks noGrp="1"/>
          </p:cNvSpPr>
          <p:nvPr>
            <p:ph type="sldNum" sz="quarter" idx="5"/>
          </p:nvPr>
        </p:nvSpPr>
        <p:spPr/>
        <p:txBody>
          <a:bodyPr/>
          <a:lstStyle/>
          <a:p>
            <a:fld id="{4FB50B3E-8DA7-9641-9A98-812B07F9CB26}" type="slidenum">
              <a:rPr lang="en-US" smtClean="0"/>
              <a:t>16</a:t>
            </a:fld>
            <a:endParaRPr lang="en-US"/>
          </a:p>
        </p:txBody>
      </p:sp>
    </p:spTree>
    <p:extLst>
      <p:ext uri="{BB962C8B-B14F-4D97-AF65-F5344CB8AC3E}">
        <p14:creationId xmlns:p14="http://schemas.microsoft.com/office/powerpoint/2010/main" val="341687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Joseph never gave up on his gift, his dreams, and his calling.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We limit God when we resist and make matters worse by our lack of faith and carnal behavior.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Let God right the wrongs. Let God deal with your brothers, your Potiphar’s wives, and your cupbearers.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He gave glory to God for his gifts, his power, and his position – God blessed him and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17</a:t>
            </a:fld>
            <a:endParaRPr lang="en-US"/>
          </a:p>
        </p:txBody>
      </p:sp>
    </p:spTree>
    <p:extLst>
      <p:ext uri="{BB962C8B-B14F-4D97-AF65-F5344CB8AC3E}">
        <p14:creationId xmlns:p14="http://schemas.microsoft.com/office/powerpoint/2010/main" val="302387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pPr marL="171450" indent="-171450">
              <a:buFont typeface="Arial" panose="020B0604020202020204" pitchFamily="34" charset="0"/>
              <a:buChar char="•"/>
            </a:pPr>
            <a:r>
              <a:rPr lang="en-US" dirty="0"/>
              <a:t>Nothing is wasted with God.</a:t>
            </a:r>
          </a:p>
          <a:p>
            <a:pPr marL="171450" indent="-171450">
              <a:buFont typeface="Arial" panose="020B0604020202020204" pitchFamily="34" charset="0"/>
              <a:buChar char="•"/>
            </a:pPr>
            <a:r>
              <a:rPr lang="en-US" dirty="0"/>
              <a:t>God doesn’t cause the evil, but he will use it for your good and make your enemies his footstool</a:t>
            </a:r>
          </a:p>
          <a:p>
            <a:pPr marL="171450" indent="-171450">
              <a:buFont typeface="Arial" panose="020B0604020202020204" pitchFamily="34" charset="0"/>
              <a:buChar char="•"/>
            </a:pPr>
            <a:r>
              <a:rPr lang="en-US" dirty="0"/>
              <a:t>And he can use a famine, or even a pandemic, to do something great in you, your family, our church, and our world.</a:t>
            </a:r>
          </a:p>
          <a:p>
            <a:pPr marL="171450" indent="-171450">
              <a:buFont typeface="Arial" panose="020B0604020202020204" pitchFamily="34" charset="0"/>
              <a:buChar char="•"/>
            </a:pPr>
            <a:r>
              <a:rPr lang="en-US" dirty="0"/>
              <a:t>This is how we can give thanks in all things and circumstances (1 </a:t>
            </a:r>
            <a:r>
              <a:rPr lang="en-US" dirty="0" err="1"/>
              <a:t>Thess</a:t>
            </a:r>
            <a:r>
              <a:rPr lang="en-US" dirty="0"/>
              <a:t> 5:18) – we serve a God who uses it all.</a:t>
            </a:r>
            <a:br>
              <a:rPr lang="en-US" dirty="0"/>
            </a:br>
            <a:endParaRPr lang="en-US" dirty="0"/>
          </a:p>
          <a:p>
            <a:pPr marL="0" indent="0">
              <a:buFont typeface="Arial" panose="020B0604020202020204" pitchFamily="34" charset="0"/>
              <a:buNone/>
            </a:pPr>
            <a:r>
              <a:rPr lang="en-US" dirty="0"/>
              <a:t>What is God saying to you? And what are you going to do about 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learn from Joseph this Advent and allow his story to teach us. As we wait on God after the unexpected has happen, may we have the faith and the courage to give him our unfulfilled plans and our broken dreams… and trust him to do what he does best: work all things together for the good for those who love him and are called according to his purpose.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 blessed, church.</a:t>
            </a:r>
          </a:p>
        </p:txBody>
      </p:sp>
      <p:sp>
        <p:nvSpPr>
          <p:cNvPr id="4" name="Slide Number Placeholder 3"/>
          <p:cNvSpPr>
            <a:spLocks noGrp="1"/>
          </p:cNvSpPr>
          <p:nvPr>
            <p:ph type="sldNum" sz="quarter" idx="5"/>
          </p:nvPr>
        </p:nvSpPr>
        <p:spPr/>
        <p:txBody>
          <a:bodyPr/>
          <a:lstStyle/>
          <a:p>
            <a:fld id="{4FB50B3E-8DA7-9641-9A98-812B07F9CB26}" type="slidenum">
              <a:rPr lang="en-US" smtClean="0"/>
              <a:t>18</a:t>
            </a:fld>
            <a:endParaRPr lang="en-US"/>
          </a:p>
        </p:txBody>
      </p:sp>
    </p:spTree>
    <p:extLst>
      <p:ext uri="{BB962C8B-B14F-4D97-AF65-F5344CB8AC3E}">
        <p14:creationId xmlns:p14="http://schemas.microsoft.com/office/powerpoint/2010/main" val="2166904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B50B3E-8DA7-9641-9A98-812B07F9CB26}" type="slidenum">
              <a:rPr lang="en-US" smtClean="0"/>
              <a:t>19</a:t>
            </a:fld>
            <a:endParaRPr lang="en-US"/>
          </a:p>
        </p:txBody>
      </p:sp>
    </p:spTree>
    <p:extLst>
      <p:ext uri="{BB962C8B-B14F-4D97-AF65-F5344CB8AC3E}">
        <p14:creationId xmlns:p14="http://schemas.microsoft.com/office/powerpoint/2010/main" val="19332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ABOUT PASSAGE]</a:t>
            </a:r>
          </a:p>
          <a:p>
            <a:endParaRPr lang="en-US" dirty="0"/>
          </a:p>
          <a:p>
            <a:pPr marL="171450" indent="-171450">
              <a:buFont typeface="Arial" panose="020B0604020202020204" pitchFamily="34" charset="0"/>
              <a:buChar char="•"/>
            </a:pPr>
            <a:r>
              <a:rPr lang="en-US" dirty="0"/>
              <a:t>Why did Jacob (Israel) love Joseph more? – his mother was Rachel</a:t>
            </a:r>
          </a:p>
          <a:p>
            <a:pPr marL="171450" indent="-171450">
              <a:buFont typeface="Arial" panose="020B0604020202020204" pitchFamily="34" charset="0"/>
              <a:buChar char="•"/>
            </a:pPr>
            <a:r>
              <a:rPr lang="en-US" dirty="0"/>
              <a:t>Why the special coat? – a sign of his favor</a:t>
            </a:r>
          </a:p>
          <a:p>
            <a:endParaRPr lang="en-US" dirty="0"/>
          </a:p>
          <a:p>
            <a:r>
              <a:rPr lang="en-US" dirty="0"/>
              <a:t>Jacob’s favoritism wasn’t the only reason why Joseph’s brothers hated him. Let’s pick back up with verse 5.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2</a:t>
            </a:fld>
            <a:endParaRPr lang="en-US"/>
          </a:p>
        </p:txBody>
      </p:sp>
    </p:spTree>
    <p:extLst>
      <p:ext uri="{BB962C8B-B14F-4D97-AF65-F5344CB8AC3E}">
        <p14:creationId xmlns:p14="http://schemas.microsoft.com/office/powerpoint/2010/main" val="86563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301714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Joseph’s mistake wasn’t that he had the dream. It was that this 17-year-old dared to share his dream that indicated he would one day rule over his brothers. Now, dreams in the Ancient Near East are one way that people hear from their gods. And in this case, Joseph believes the one true God has used this same method of communication and is trying to tell him something about his future. </a:t>
            </a:r>
          </a:p>
          <a:p>
            <a:endParaRPr lang="en-US" dirty="0"/>
          </a:p>
          <a:p>
            <a:r>
              <a:rPr lang="en-US" dirty="0"/>
              <a:t>But in his youth, he naively thinks that his brothers will be just as excited to hear about his dream as he was to have it. And I suspect that his brothers are thinking that Joseph’s so-called dreams are merely the result of dad’s favoritism gone to his head. </a:t>
            </a:r>
          </a:p>
          <a:p>
            <a:endParaRPr lang="en-US" dirty="0"/>
          </a:p>
          <a:p>
            <a:r>
              <a:rPr lang="en-US" dirty="0"/>
              <a:t>And the dreams don’t stop there. Verse 9.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128567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ffectLst/>
                <a:latin typeface="+mn-lt"/>
                <a:ea typeface="+mn-ea"/>
                <a:cs typeface="+mn-cs"/>
              </a:rPr>
              <a:t>[BRIEF COMMENT ON PASSAGE]</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Joseph’s dream will come true, but not as he expected. And he will have to wait a long time before he sees their fulfillment. </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A few verses later, the Bible tells us that one day Joseph is going out to meet his brothers who are shepherding in the fields:</a:t>
            </a:r>
            <a:endParaRPr lang="en-US" sz="1200" b="1" i="0" u="none" strike="noStrike" kern="1200" baseline="300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18 </a:t>
            </a:r>
            <a:r>
              <a:rPr lang="en-US" sz="1200" b="0" i="0" u="none" strike="noStrike" kern="1200" dirty="0">
                <a:solidFill>
                  <a:schemeClr val="tx1"/>
                </a:solidFill>
                <a:effectLst/>
                <a:latin typeface="+mn-lt"/>
                <a:ea typeface="+mn-ea"/>
                <a:cs typeface="+mn-cs"/>
              </a:rPr>
              <a:t>They saw him from a distance, and before he came near to them, they conspired to kill him. </a:t>
            </a:r>
            <a:r>
              <a:rPr lang="en-US" sz="1200" b="1" i="0" u="none" strike="noStrike" kern="1200" baseline="30000" dirty="0">
                <a:solidFill>
                  <a:schemeClr val="tx1"/>
                </a:solidFill>
                <a:effectLst/>
                <a:latin typeface="+mn-lt"/>
                <a:ea typeface="+mn-ea"/>
                <a:cs typeface="+mn-cs"/>
              </a:rPr>
              <a:t>19 </a:t>
            </a:r>
            <a:r>
              <a:rPr lang="en-US" sz="1200" b="0" i="0" u="none" strike="noStrike" kern="1200" dirty="0">
                <a:solidFill>
                  <a:schemeClr val="tx1"/>
                </a:solidFill>
                <a:effectLst/>
                <a:latin typeface="+mn-lt"/>
                <a:ea typeface="+mn-ea"/>
                <a:cs typeface="+mn-cs"/>
              </a:rPr>
              <a:t>They said to one another, “Here comes this dreamer. </a:t>
            </a:r>
            <a:r>
              <a:rPr lang="en-US" sz="1200" b="1" i="0" u="none" strike="noStrike" kern="1200" baseline="30000" dirty="0">
                <a:solidFill>
                  <a:schemeClr val="tx1"/>
                </a:solidFill>
                <a:effectLst/>
                <a:latin typeface="+mn-lt"/>
                <a:ea typeface="+mn-ea"/>
                <a:cs typeface="+mn-cs"/>
              </a:rPr>
              <a:t>20 </a:t>
            </a:r>
            <a:r>
              <a:rPr lang="en-US" sz="1200" b="0" i="0" u="none" strike="noStrike" kern="1200" dirty="0">
                <a:solidFill>
                  <a:schemeClr val="tx1"/>
                </a:solidFill>
                <a:effectLst/>
                <a:latin typeface="+mn-lt"/>
                <a:ea typeface="+mn-ea"/>
                <a:cs typeface="+mn-cs"/>
              </a:rPr>
              <a:t>Come now, let us kill him and throw him into one of the pits; then we shall say that a wild animal has devoured him, and we shall see what will become of his dreams.”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They decide to strip Joseph of his ornate robe and throw him in a cistern. But two of his brothers want mercy for Joseph. And one of them (Judah) suggests that they sell him to a caravan of Ishmaelites who are on their way to trade in Egypt.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31658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that’s exactly what they do. Joseph’s brothers sell him for 20 shekels of silver, dip his robe in goat’s blood, and then tell their father Jacob that Joseph had been devoured by a wild animal. Jacob was devastated and said he would mourn Joseph until he died.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is the first of three major injustices in Joseph’s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Then were told in Genesis chapter 39 that the Midianite merchants go down to Egypt and sell Joseph to Potiphar, one of Pharaoh’s officials, the captain of the guard. Despite this terrible turn of events in Joseph’s life—his own brothers selling him into slavery and now separated from his parents, the only people who really love him—the text says that “the LORD was with Joseph so he prospered” as he lived in the house of his Egyptian master. Potiphar takes notice of Joseph’s character and skills, and so he puts him in charge of his entire household and all that he owned. And Potiphar noticed how blessed he was because the blessing of Joseph’s God was on him. Things were looking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That is until Potiphar’s wife took an interest in Joseph, who we’re told was well-built and good-looking. You’re likely familiar with this part of the story.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298910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Potiphar’s wife eventually tries to get Joseph to sleep with her. He refuses. She grasps ahold of his garment and Joseph flees, leaving his clothes behind. She then accuses him of attempting to take advantage of her and convinces her husband of her lie. Who doesn’t want to believe and take sides with their wife, right? So, she demands something be done. Potiphar is furious and then throws Joseph into prison. </a:t>
            </a:r>
          </a:p>
          <a:p>
            <a:pPr marL="0" indent="0">
              <a:buNone/>
            </a:pPr>
            <a:endParaRPr lang="en-US" dirty="0"/>
          </a:p>
          <a:p>
            <a:pPr marL="0" indent="0">
              <a:buNone/>
            </a:pPr>
            <a:r>
              <a:rPr lang="en-US" sz="1200" b="1" i="0" u="none" strike="noStrike" kern="1200" baseline="30000" dirty="0">
                <a:solidFill>
                  <a:schemeClr val="tx1"/>
                </a:solidFill>
                <a:effectLst/>
                <a:latin typeface="+mn-lt"/>
                <a:ea typeface="+mn-ea"/>
                <a:cs typeface="+mn-cs"/>
              </a:rPr>
              <a:t>20 </a:t>
            </a:r>
            <a:r>
              <a:rPr lang="en-US" sz="1200" b="0" i="0" u="none" strike="noStrike" kern="1200" dirty="0">
                <a:solidFill>
                  <a:schemeClr val="tx1"/>
                </a:solidFill>
                <a:effectLst/>
                <a:latin typeface="+mn-lt"/>
                <a:ea typeface="+mn-ea"/>
                <a:cs typeface="+mn-cs"/>
              </a:rPr>
              <a:t>And Joseph’s master took him and put him into the prison, the place where the king’s prisoners were confined; he remained there in prison.</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This was the second great injustice in Joseph’s life.</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 </a:t>
            </a:r>
            <a:r>
              <a:rPr lang="en-US" sz="1200" b="1" i="0" u="none" strike="noStrike" kern="1200" baseline="30000" dirty="0">
                <a:solidFill>
                  <a:schemeClr val="tx1"/>
                </a:solidFill>
                <a:effectLst/>
                <a:latin typeface="+mn-lt"/>
                <a:ea typeface="+mn-ea"/>
                <a:cs typeface="+mn-cs"/>
              </a:rPr>
              <a:t>21 </a:t>
            </a:r>
            <a:r>
              <a:rPr lang="en-US" sz="1200" b="0" i="0" u="none" strike="noStrike" kern="1200" dirty="0">
                <a:solidFill>
                  <a:schemeClr val="tx1"/>
                </a:solidFill>
                <a:effectLst/>
                <a:latin typeface="+mn-lt"/>
                <a:ea typeface="+mn-ea"/>
                <a:cs typeface="+mn-cs"/>
              </a:rPr>
              <a:t>But the Lord was with Joseph and showed him steadfast love; he gave him favor in the sight of the chief jailer. </a:t>
            </a:r>
            <a:r>
              <a:rPr lang="en-US" sz="1200" b="1" i="0" u="none" strike="noStrike" kern="1200" baseline="30000" dirty="0">
                <a:solidFill>
                  <a:schemeClr val="tx1"/>
                </a:solidFill>
                <a:effectLst/>
                <a:latin typeface="+mn-lt"/>
                <a:ea typeface="+mn-ea"/>
                <a:cs typeface="+mn-cs"/>
              </a:rPr>
              <a:t>22 </a:t>
            </a:r>
            <a:r>
              <a:rPr lang="en-US" sz="1200" b="0" i="0" u="none" strike="noStrike" kern="1200" dirty="0">
                <a:solidFill>
                  <a:schemeClr val="tx1"/>
                </a:solidFill>
                <a:effectLst/>
                <a:latin typeface="+mn-lt"/>
                <a:ea typeface="+mn-ea"/>
                <a:cs typeface="+mn-cs"/>
              </a:rPr>
              <a:t>The chief jailer committed to Joseph’s care all the prisoners who were in the prison, and whatever was done there, he was the one who did it. </a:t>
            </a:r>
            <a:r>
              <a:rPr lang="en-US" sz="1200" b="1" i="0" u="none" strike="noStrike" kern="1200" baseline="30000" dirty="0">
                <a:solidFill>
                  <a:schemeClr val="tx1"/>
                </a:solidFill>
                <a:effectLst/>
                <a:latin typeface="+mn-lt"/>
                <a:ea typeface="+mn-ea"/>
                <a:cs typeface="+mn-cs"/>
              </a:rPr>
              <a:t>23 </a:t>
            </a:r>
            <a:r>
              <a:rPr lang="en-US" sz="1200" b="0" i="0" u="none" strike="noStrike" kern="1200" dirty="0">
                <a:solidFill>
                  <a:schemeClr val="tx1"/>
                </a:solidFill>
                <a:effectLst/>
                <a:latin typeface="+mn-lt"/>
                <a:ea typeface="+mn-ea"/>
                <a:cs typeface="+mn-cs"/>
              </a:rPr>
              <a:t>The chief jailer paid no heed to anything that was in Joseph’s care, because the Lord was with him; and whatever he did, the Lord made it prosper.</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Don’t miss this, folks. Whatever his situation, Joseph seeks to be a person of integrity and the best at whatever he is doing, whatever position he is put in. He doesn’t blame and complain, and as we will see, he makes no effort to defend himself, nor does he try and get even. I have to believe that’s why the Lord continues to make him prosper. It’s certainly not that Joseph didn’t have his own internal struggles—it’s safe to say he did—but he is self-controlled and trusting in God to give him justice, but in his time and in his way.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276585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dirty="0">
                <a:solidFill>
                  <a:schemeClr val="tx1"/>
                </a:solidFill>
                <a:effectLst/>
                <a:latin typeface="+mn-lt"/>
                <a:ea typeface="+mn-ea"/>
                <a:cs typeface="+mn-cs"/>
              </a:rPr>
              <a:t>That reminds me of the Count of Monte Cristo when Edmund </a:t>
            </a:r>
            <a:r>
              <a:rPr lang="en-US" sz="1200" b="0" i="0" u="none" strike="noStrike" kern="1200" dirty="0" err="1">
                <a:solidFill>
                  <a:schemeClr val="tx1"/>
                </a:solidFill>
                <a:effectLst/>
                <a:latin typeface="+mn-lt"/>
                <a:ea typeface="+mn-ea"/>
                <a:cs typeface="+mn-cs"/>
              </a:rPr>
              <a:t>Dantes</a:t>
            </a:r>
            <a:r>
              <a:rPr lang="en-US" sz="1200" b="0" i="0" u="none" strike="noStrike" kern="1200" dirty="0">
                <a:solidFill>
                  <a:schemeClr val="tx1"/>
                </a:solidFill>
                <a:effectLst/>
                <a:latin typeface="+mn-lt"/>
                <a:ea typeface="+mn-ea"/>
                <a:cs typeface="+mn-cs"/>
              </a:rPr>
              <a:t> is wrongly accused and sent to prison. And Instead of trusting in God to sort it out, Edmund sits, stews in bitterness, and plots his revenge after his escape from prison. This is what he has in mind when he runs a sharp rock over the stone walls of his cell, </a:t>
            </a:r>
            <a:r>
              <a:rPr lang="en-US" sz="1200" b="0" i="1" u="none" strike="noStrike" kern="1200" dirty="0">
                <a:solidFill>
                  <a:schemeClr val="tx1"/>
                </a:solidFill>
                <a:effectLst/>
                <a:latin typeface="+mn-lt"/>
                <a:ea typeface="+mn-ea"/>
                <a:cs typeface="+mn-cs"/>
              </a:rPr>
              <a:t>God Will Give Me Justice</a:t>
            </a:r>
            <a:r>
              <a:rPr lang="en-US" sz="1200" b="0" i="0" u="none" strike="noStrike" kern="1200" dirty="0">
                <a:solidFill>
                  <a:schemeClr val="tx1"/>
                </a:solidFill>
                <a:effectLst/>
                <a:latin typeface="+mn-lt"/>
                <a:ea typeface="+mn-ea"/>
                <a:cs typeface="+mn-cs"/>
              </a:rPr>
              <a:t>. But we see no evidence of this in Joseph’s speech or behavior.</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Then some time later, we’re told in chapter 40, that two of Pharaoh’s staff were thrown into prison with Joseph—a cupbearer and a baker. We’re not told what they did to end up in prison with Joseph. Whatever it was, Pharaoh jailed these guys until he could figure out what to do with them. And Joseph sees these men the next morning. They seem unusually vexed. He asks why they are so sad. </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Notice that Joseph isn't self-absorbed and consumed with his own problems. We know this because he sees the disturbed countenance of his fellow prisoners and cares enough to ask what’s wrong. They then tell him about dreams they both had the night before, but they don’t know what they mean. Joseph tells them that only God can interpret their dreams and asks them to tell him. Interesting. You’d think that Joseph would be done with dreams by now. Afterall, look where his dreams have gotten him. It appears that Joseph hasn’t let go of his own.</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And so the cupbearer (who was like a secret service agent responsible for serving drinks at the royal table and making sure the king was protected from assassination attempts), tells Joseph his dream first. Joseph interprets the dream to mean that the cupbearer will be welcomed back into Pharaoh’s court—a favorable interpretation. Cheers the cupbearer right up. And after sharing his interpretation, Joseph immediately says… [NEXT SLIDE]</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8</a:t>
            </a:fld>
            <a:endParaRPr lang="en-US"/>
          </a:p>
        </p:txBody>
      </p:sp>
    </p:spTree>
    <p:extLst>
      <p:ext uri="{BB962C8B-B14F-4D97-AF65-F5344CB8AC3E}">
        <p14:creationId xmlns:p14="http://schemas.microsoft.com/office/powerpoint/2010/main" val="419452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 is saying, please put in a good word for me. Tell Pharaoh about me, what I’ve done, and about my innocence. Tell him about the way I ended up in a foreign land and how it’s not fair and just that I’m in this place. </a:t>
            </a:r>
          </a:p>
          <a:p>
            <a:endParaRPr lang="en-US" dirty="0"/>
          </a:p>
          <a:p>
            <a:r>
              <a:rPr lang="en-US" dirty="0"/>
              <a:t>But did the cupbearer bring this to Pharaoh’s attention when he was released three days later? No, unfortunately, he did not.</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is t</a:t>
            </a:r>
            <a:r>
              <a:rPr lang="en-US" dirty="0"/>
              <a:t>he </a:t>
            </a:r>
            <a:r>
              <a:rPr lang="en-US" i="1" dirty="0"/>
              <a:t>third </a:t>
            </a:r>
            <a:r>
              <a:rPr lang="en-US" dirty="0"/>
              <a:t>major injustice in Joseph’s life, as Joseph would spend the next </a:t>
            </a:r>
            <a:r>
              <a:rPr lang="en-US" i="1" dirty="0"/>
              <a:t>two </a:t>
            </a:r>
            <a:r>
              <a:rPr lang="en-US" dirty="0"/>
              <a:t>years in the king’s prison. [NEXT SLIDE]</a:t>
            </a:r>
          </a:p>
          <a:p>
            <a:endParaRPr lang="en-US" dirty="0"/>
          </a:p>
        </p:txBody>
      </p:sp>
      <p:sp>
        <p:nvSpPr>
          <p:cNvPr id="4" name="Slide Number Placeholder 3"/>
          <p:cNvSpPr>
            <a:spLocks noGrp="1"/>
          </p:cNvSpPr>
          <p:nvPr>
            <p:ph type="sldNum" sz="quarter" idx="5"/>
          </p:nvPr>
        </p:nvSpPr>
        <p:spPr/>
        <p:txBody>
          <a:bodyPr/>
          <a:lstStyle/>
          <a:p>
            <a:fld id="{4FB50B3E-8DA7-9641-9A98-812B07F9CB26}" type="slidenum">
              <a:rPr lang="en-US" smtClean="0"/>
              <a:t>9</a:t>
            </a:fld>
            <a:endParaRPr lang="en-US"/>
          </a:p>
        </p:txBody>
      </p:sp>
    </p:spTree>
    <p:extLst>
      <p:ext uri="{BB962C8B-B14F-4D97-AF65-F5344CB8AC3E}">
        <p14:creationId xmlns:p14="http://schemas.microsoft.com/office/powerpoint/2010/main" val="403771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74A9-CF9C-BF48-AF13-05214A244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2A89D9-0E7B-AB49-A0BC-86DFF50E78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F187A-F3E5-CD4A-BE7A-194FD689D00A}"/>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5" name="Footer Placeholder 4">
            <a:extLst>
              <a:ext uri="{FF2B5EF4-FFF2-40B4-BE49-F238E27FC236}">
                <a16:creationId xmlns:a16="http://schemas.microsoft.com/office/drawing/2014/main" id="{502923C1-CA57-CE40-85B7-6641D1CBE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0564A-2BC9-564C-B5C8-A12C89E9F30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38949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65BE-5361-214F-9585-BB7808E6E1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C0E44E-4A9B-8343-B899-0BE8F4B488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27030-0141-534D-9A96-7ACEBB6A05B3}"/>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5" name="Footer Placeholder 4">
            <a:extLst>
              <a:ext uri="{FF2B5EF4-FFF2-40B4-BE49-F238E27FC236}">
                <a16:creationId xmlns:a16="http://schemas.microsoft.com/office/drawing/2014/main" id="{9DC21269-8663-FB45-A1DE-3E5FA4EAF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90D19-6387-2B45-942B-0161DBE9E55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27922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64FB7-11F8-C64F-AF53-DB377FFC6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162806-BCF9-0F45-A975-692CA34603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7B4A8-7DAE-FA4D-8A49-FF8D2BDEB5EE}"/>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5" name="Footer Placeholder 4">
            <a:extLst>
              <a:ext uri="{FF2B5EF4-FFF2-40B4-BE49-F238E27FC236}">
                <a16:creationId xmlns:a16="http://schemas.microsoft.com/office/drawing/2014/main" id="{4F6C1C49-93DB-C143-8715-23E021334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B0269-99AC-C345-8D3F-33E1BF313069}"/>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63085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467-F27C-8C42-91C9-CC5E9220E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97F04-2C58-7244-9C7D-52F0EA542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CE157-20E6-0046-B648-B97AFFB32667}"/>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5" name="Footer Placeholder 4">
            <a:extLst>
              <a:ext uri="{FF2B5EF4-FFF2-40B4-BE49-F238E27FC236}">
                <a16:creationId xmlns:a16="http://schemas.microsoft.com/office/drawing/2014/main" id="{E6D15FAB-3022-5043-868B-0DD9F1458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D9989-8E9F-AE43-8634-EBE4DC19A0D2}"/>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87270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625A-BC55-2246-832C-4701864E4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DE364C-6E9E-B24E-B925-E4F99D71D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6C5EC7-408D-424E-854B-5BD88F48842F}"/>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5" name="Footer Placeholder 4">
            <a:extLst>
              <a:ext uri="{FF2B5EF4-FFF2-40B4-BE49-F238E27FC236}">
                <a16:creationId xmlns:a16="http://schemas.microsoft.com/office/drawing/2014/main" id="{BD514E39-FEAE-D14B-8841-8D1BB3B73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5EE39-5C03-364C-9DC8-4EE68AD85513}"/>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96947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3A8D-5BEC-1442-84DD-E167F3CD7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3EE82-2FA0-6E44-8CEB-5D2CF90FB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50D7C-61A0-1049-B5AA-9FEFC56BB9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5561F-DF1B-7640-A4E5-661548D3C663}"/>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6" name="Footer Placeholder 5">
            <a:extLst>
              <a:ext uri="{FF2B5EF4-FFF2-40B4-BE49-F238E27FC236}">
                <a16:creationId xmlns:a16="http://schemas.microsoft.com/office/drawing/2014/main" id="{E4EB7095-D113-E749-8D11-3BDBE0B8A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CD04D-39BD-F542-83F3-8B36FA5820A1}"/>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86003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263D-11F4-4943-B042-530A4DA73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B4596-3738-9D4D-9F92-6816AFF1B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8C32B-A1A5-CB49-B365-FCA52142CE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8D1E8-AC2D-D045-B6FD-E4422DD27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677B17-7E0E-0D42-BCCF-B72E1278C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E58437-A254-5C49-9631-6B040B1CC0D3}"/>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8" name="Footer Placeholder 7">
            <a:extLst>
              <a:ext uri="{FF2B5EF4-FFF2-40B4-BE49-F238E27FC236}">
                <a16:creationId xmlns:a16="http://schemas.microsoft.com/office/drawing/2014/main" id="{01CF9D50-D02A-3244-B097-BF5512ED74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34FA6-F945-4946-943A-20B19F1F7E9A}"/>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324911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B07A-8B2D-3A4B-9A88-D4859B7B33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7512D7-3D40-9D40-9C2C-0227D1FD3E5B}"/>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4" name="Footer Placeholder 3">
            <a:extLst>
              <a:ext uri="{FF2B5EF4-FFF2-40B4-BE49-F238E27FC236}">
                <a16:creationId xmlns:a16="http://schemas.microsoft.com/office/drawing/2014/main" id="{4BCB6C64-79AF-9D4F-972A-40CC12DEFE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52D288-5613-F74E-B5B7-11C02D863FF9}"/>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29357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24B9D0-A1D2-2847-B220-DDC23C640C3F}"/>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3" name="Footer Placeholder 2">
            <a:extLst>
              <a:ext uri="{FF2B5EF4-FFF2-40B4-BE49-F238E27FC236}">
                <a16:creationId xmlns:a16="http://schemas.microsoft.com/office/drawing/2014/main" id="{ECDF875E-95B5-2F4C-8253-594538EF2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4FF78B-F895-2244-B0FD-3484B1994580}"/>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96577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6F2D-F4D0-A94E-BE03-90514DFB5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26E32-2453-2849-93FB-F22BC36F8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39F45A-7B0A-4746-B512-61FC1813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A79E5-DF36-1F4A-A467-BFE0BAF9FA40}"/>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6" name="Footer Placeholder 5">
            <a:extLst>
              <a:ext uri="{FF2B5EF4-FFF2-40B4-BE49-F238E27FC236}">
                <a16:creationId xmlns:a16="http://schemas.microsoft.com/office/drawing/2014/main" id="{3C1C7EC3-887B-EF40-8A03-9C9FC1DF1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05299-C24B-A14C-8C19-BB410EBFB491}"/>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97808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6033-12E2-9A4E-A236-E19C9BB27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E11D72-21A8-9845-BB89-6D13873E9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C4CB6-0F3A-C744-92DA-C7CE28922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594FB-DDB0-DA46-8BAA-7ACB9F60CE1C}"/>
              </a:ext>
            </a:extLst>
          </p:cNvPr>
          <p:cNvSpPr>
            <a:spLocks noGrp="1"/>
          </p:cNvSpPr>
          <p:nvPr>
            <p:ph type="dt" sz="half" idx="10"/>
          </p:nvPr>
        </p:nvSpPr>
        <p:spPr/>
        <p:txBody>
          <a:bodyPr/>
          <a:lstStyle/>
          <a:p>
            <a:fld id="{C7131DAF-C54D-6F4F-9FFF-F9C26120A3DE}" type="datetimeFigureOut">
              <a:rPr lang="en-US" smtClean="0"/>
              <a:t>12/3/20</a:t>
            </a:fld>
            <a:endParaRPr lang="en-US"/>
          </a:p>
        </p:txBody>
      </p:sp>
      <p:sp>
        <p:nvSpPr>
          <p:cNvPr id="6" name="Footer Placeholder 5">
            <a:extLst>
              <a:ext uri="{FF2B5EF4-FFF2-40B4-BE49-F238E27FC236}">
                <a16:creationId xmlns:a16="http://schemas.microsoft.com/office/drawing/2014/main" id="{1CFB4C4F-CB31-2E40-86B3-2E95B6CDC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51BA8-837D-4C43-8E89-6A0EC80FD000}"/>
              </a:ext>
            </a:extLst>
          </p:cNvPr>
          <p:cNvSpPr>
            <a:spLocks noGrp="1"/>
          </p:cNvSpPr>
          <p:nvPr>
            <p:ph type="sldNum" sz="quarter" idx="12"/>
          </p:nvPr>
        </p:nvSpPr>
        <p:spPr/>
        <p:txBody>
          <a:bodyPr/>
          <a:lstStyle/>
          <a:p>
            <a:fld id="{DE3DCF6C-0248-744B-8EE9-BB3FEA2C2243}" type="slidenum">
              <a:rPr lang="en-US" smtClean="0"/>
              <a:t>‹#›</a:t>
            </a:fld>
            <a:endParaRPr lang="en-US"/>
          </a:p>
        </p:txBody>
      </p:sp>
    </p:spTree>
    <p:extLst>
      <p:ext uri="{BB962C8B-B14F-4D97-AF65-F5344CB8AC3E}">
        <p14:creationId xmlns:p14="http://schemas.microsoft.com/office/powerpoint/2010/main" val="109101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2BD8B-A295-884D-9F96-C54AA3D78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84DAB9-0A7C-7D41-A691-BC57A52E1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82997-E08D-5440-8BBB-884BE4811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31DAF-C54D-6F4F-9FFF-F9C26120A3DE}" type="datetimeFigureOut">
              <a:rPr lang="en-US" smtClean="0"/>
              <a:t>12/3/20</a:t>
            </a:fld>
            <a:endParaRPr lang="en-US"/>
          </a:p>
        </p:txBody>
      </p:sp>
      <p:sp>
        <p:nvSpPr>
          <p:cNvPr id="5" name="Footer Placeholder 4">
            <a:extLst>
              <a:ext uri="{FF2B5EF4-FFF2-40B4-BE49-F238E27FC236}">
                <a16:creationId xmlns:a16="http://schemas.microsoft.com/office/drawing/2014/main" id="{40F580A1-2BFF-AA49-A424-A4DDEA492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B84A07-4CD8-B141-9910-E715E39AB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CF6C-0248-744B-8EE9-BB3FEA2C2243}" type="slidenum">
              <a:rPr lang="en-US" smtClean="0"/>
              <a:t>‹#›</a:t>
            </a:fld>
            <a:endParaRPr lang="en-US"/>
          </a:p>
        </p:txBody>
      </p:sp>
    </p:spTree>
    <p:extLst>
      <p:ext uri="{BB962C8B-B14F-4D97-AF65-F5344CB8AC3E}">
        <p14:creationId xmlns:p14="http://schemas.microsoft.com/office/powerpoint/2010/main" val="1935962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F441150E-3D73-9643-930D-18523B872B46}"/>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210704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erson&#10;&#10;Description automatically generated">
            <a:extLst>
              <a:ext uri="{FF2B5EF4-FFF2-40B4-BE49-F238E27FC236}">
                <a16:creationId xmlns:a16="http://schemas.microsoft.com/office/drawing/2014/main" id="{0680FA3A-C047-5C46-A355-251FB448AFF4}"/>
              </a:ext>
            </a:extLst>
          </p:cNvPr>
          <p:cNvPicPr>
            <a:picLocks noChangeAspect="1"/>
          </p:cNvPicPr>
          <p:nvPr/>
        </p:nvPicPr>
        <p:blipFill rotWithShape="1">
          <a:blip r:embed="rId3"/>
          <a:srcRect r="872" b="1"/>
          <a:stretch/>
        </p:blipFill>
        <p:spPr>
          <a:xfrm>
            <a:off x="20" y="1282"/>
            <a:ext cx="12191980" cy="6856718"/>
          </a:xfrm>
          <a:prstGeom prst="rect">
            <a:avLst/>
          </a:prstGeom>
        </p:spPr>
      </p:pic>
    </p:spTree>
    <p:extLst>
      <p:ext uri="{BB962C8B-B14F-4D97-AF65-F5344CB8AC3E}">
        <p14:creationId xmlns:p14="http://schemas.microsoft.com/office/powerpoint/2010/main" val="202616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wall, person, wearing, hat&#10;&#10;Description automatically generated">
            <a:extLst>
              <a:ext uri="{FF2B5EF4-FFF2-40B4-BE49-F238E27FC236}">
                <a16:creationId xmlns:a16="http://schemas.microsoft.com/office/drawing/2014/main" id="{513A4EA2-F264-F64E-AC5E-74003E3F607E}"/>
              </a:ext>
            </a:extLst>
          </p:cNvPr>
          <p:cNvPicPr>
            <a:picLocks noChangeAspect="1"/>
          </p:cNvPicPr>
          <p:nvPr/>
        </p:nvPicPr>
        <p:blipFill rotWithShape="1">
          <a:blip r:embed="rId3"/>
          <a:srcRect l="5760"/>
          <a:stretch/>
        </p:blipFill>
        <p:spPr>
          <a:xfrm>
            <a:off x="20" y="1282"/>
            <a:ext cx="12191980" cy="6856718"/>
          </a:xfrm>
          <a:prstGeom prst="rect">
            <a:avLst/>
          </a:prstGeom>
        </p:spPr>
      </p:pic>
    </p:spTree>
    <p:extLst>
      <p:ext uri="{BB962C8B-B14F-4D97-AF65-F5344CB8AC3E}">
        <p14:creationId xmlns:p14="http://schemas.microsoft.com/office/powerpoint/2010/main" val="3829367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1C806-2BE7-F84F-80C4-EB8A3590DFB4}"/>
              </a:ext>
            </a:extLst>
          </p:cNvPr>
          <p:cNvSpPr txBox="1"/>
          <p:nvPr/>
        </p:nvSpPr>
        <p:spPr>
          <a:xfrm>
            <a:off x="57806" y="0"/>
            <a:ext cx="12134193"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38199" y="1024759"/>
            <a:ext cx="10276491" cy="5123794"/>
          </a:xfrm>
        </p:spPr>
        <p:txBody>
          <a:bodyPr>
            <a:normAutofit fontScale="92500"/>
          </a:bodyPr>
          <a:lstStyle/>
          <a:p>
            <a:pPr marL="0" indent="0">
              <a:buNone/>
            </a:pPr>
            <a:r>
              <a:rPr lang="en-US" sz="3700" b="1" dirty="0">
                <a:solidFill>
                  <a:schemeClr val="bg1"/>
                </a:solidFill>
              </a:rPr>
              <a:t>Genesis 42:3-6 NIV</a:t>
            </a:r>
            <a:r>
              <a:rPr lang="en-US" sz="3700" dirty="0">
                <a:solidFill>
                  <a:schemeClr val="bg1"/>
                </a:solidFill>
              </a:rPr>
              <a:t> </a:t>
            </a:r>
          </a:p>
          <a:p>
            <a:pPr marL="0" indent="0">
              <a:buNone/>
            </a:pPr>
            <a:r>
              <a:rPr lang="en-US" sz="3700" b="1" baseline="30000" dirty="0">
                <a:solidFill>
                  <a:schemeClr val="bg1"/>
                </a:solidFill>
              </a:rPr>
              <a:t>3 </a:t>
            </a:r>
            <a:r>
              <a:rPr lang="en-US" sz="3700" dirty="0">
                <a:solidFill>
                  <a:schemeClr val="bg1"/>
                </a:solidFill>
              </a:rPr>
              <a:t>Then ten of Joseph’s brothers went down to buy grain from Egypt. </a:t>
            </a:r>
            <a:r>
              <a:rPr lang="en-US" sz="3700" b="1" baseline="30000" dirty="0">
                <a:solidFill>
                  <a:schemeClr val="bg1"/>
                </a:solidFill>
              </a:rPr>
              <a:t>4 </a:t>
            </a:r>
            <a:r>
              <a:rPr lang="en-US" sz="3700" dirty="0">
                <a:solidFill>
                  <a:schemeClr val="bg1"/>
                </a:solidFill>
              </a:rPr>
              <a:t>But Jacob did not send Benjamin,</a:t>
            </a:r>
            <a:br>
              <a:rPr lang="en-US" sz="3700" dirty="0">
                <a:solidFill>
                  <a:schemeClr val="bg1"/>
                </a:solidFill>
              </a:rPr>
            </a:br>
            <a:r>
              <a:rPr lang="en-US" sz="3700" dirty="0">
                <a:solidFill>
                  <a:schemeClr val="bg1"/>
                </a:solidFill>
              </a:rPr>
              <a:t>Joseph’s brother, with the others, because he was afraid that harm might come to him. </a:t>
            </a:r>
            <a:r>
              <a:rPr lang="en-US" sz="3700" b="1" baseline="30000" dirty="0">
                <a:solidFill>
                  <a:schemeClr val="bg1"/>
                </a:solidFill>
              </a:rPr>
              <a:t>5 </a:t>
            </a:r>
            <a:r>
              <a:rPr lang="en-US" sz="3700" dirty="0">
                <a:solidFill>
                  <a:schemeClr val="bg1"/>
                </a:solidFill>
              </a:rPr>
              <a:t>So Israel’s sons were among those who went to buy grain, for there was famine in the land of Canaan also.</a:t>
            </a:r>
            <a:r>
              <a:rPr lang="en-US" sz="3700" b="1" baseline="30000" dirty="0">
                <a:solidFill>
                  <a:schemeClr val="bg1"/>
                </a:solidFill>
              </a:rPr>
              <a:t>6 </a:t>
            </a:r>
            <a:r>
              <a:rPr lang="en-US" sz="3700" dirty="0">
                <a:solidFill>
                  <a:schemeClr val="bg1"/>
                </a:solidFill>
              </a:rPr>
              <a:t>Now Joseph was the governor of the land, the person who sold grain to all its people. So, when Joseph’s brothers arrived, </a:t>
            </a:r>
            <a:r>
              <a:rPr lang="en-US" sz="3700" dirty="0">
                <a:solidFill>
                  <a:srgbClr val="FFFF00"/>
                </a:solidFill>
              </a:rPr>
              <a:t>they bowed down to him</a:t>
            </a:r>
            <a:r>
              <a:rPr lang="en-US" sz="3700" dirty="0">
                <a:solidFill>
                  <a:schemeClr val="bg1"/>
                </a:solidFill>
              </a:rPr>
              <a:t> with their faces to the ground.</a:t>
            </a:r>
          </a:p>
          <a:p>
            <a:pPr marL="0" indent="0">
              <a:buNone/>
            </a:pPr>
            <a:endParaRPr lang="en-US" dirty="0"/>
          </a:p>
        </p:txBody>
      </p:sp>
    </p:spTree>
    <p:extLst>
      <p:ext uri="{BB962C8B-B14F-4D97-AF65-F5344CB8AC3E}">
        <p14:creationId xmlns:p14="http://schemas.microsoft.com/office/powerpoint/2010/main" val="1624617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old, outdoor, group&#10;&#10;Description automatically generated">
            <a:extLst>
              <a:ext uri="{FF2B5EF4-FFF2-40B4-BE49-F238E27FC236}">
                <a16:creationId xmlns:a16="http://schemas.microsoft.com/office/drawing/2014/main" id="{46F58E02-F634-D949-BE7F-51B8BEA17081}"/>
              </a:ext>
            </a:extLst>
          </p:cNvPr>
          <p:cNvPicPr>
            <a:picLocks noChangeAspect="1"/>
          </p:cNvPicPr>
          <p:nvPr/>
        </p:nvPicPr>
        <p:blipFill rotWithShape="1">
          <a:blip r:embed="rId3"/>
          <a:srcRect l="7543" r="1772" b="-1"/>
          <a:stretch/>
        </p:blipFill>
        <p:spPr>
          <a:xfrm>
            <a:off x="20" y="1282"/>
            <a:ext cx="12191980" cy="6856718"/>
          </a:xfrm>
          <a:prstGeom prst="rect">
            <a:avLst/>
          </a:prstGeom>
        </p:spPr>
      </p:pic>
    </p:spTree>
    <p:extLst>
      <p:ext uri="{BB962C8B-B14F-4D97-AF65-F5344CB8AC3E}">
        <p14:creationId xmlns:p14="http://schemas.microsoft.com/office/powerpoint/2010/main" val="229582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96D38-DFA7-1647-8E8C-323D329F3B6E}"/>
              </a:ext>
            </a:extLst>
          </p:cNvPr>
          <p:cNvPicPr>
            <a:picLocks noChangeAspect="1"/>
          </p:cNvPicPr>
          <p:nvPr/>
        </p:nvPicPr>
        <p:blipFill>
          <a:blip r:embed="rId3"/>
          <a:stretch>
            <a:fillRect/>
          </a:stretch>
        </p:blipFill>
        <p:spPr>
          <a:xfrm>
            <a:off x="0" y="0"/>
            <a:ext cx="12192000" cy="6858000"/>
          </a:xfrm>
          <a:prstGeom prst="rect">
            <a:avLst/>
          </a:prstGeom>
          <a:solidFill>
            <a:schemeClr val="tx1"/>
          </a:solidFill>
        </p:spPr>
      </p:pic>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325820" y="2790497"/>
            <a:ext cx="11540359" cy="1844566"/>
          </a:xfrm>
        </p:spPr>
        <p:txBody>
          <a:bodyPr>
            <a:noAutofit/>
          </a:bodyPr>
          <a:lstStyle/>
          <a:p>
            <a:pPr marL="0" indent="0">
              <a:buNone/>
            </a:pPr>
            <a:r>
              <a:rPr lang="en-US" sz="3600" dirty="0">
                <a:solidFill>
                  <a:schemeClr val="bg1"/>
                </a:solidFill>
                <a:latin typeface="+mj-lt"/>
              </a:rPr>
              <a:t>“You intended to harm me, but God intended it for good to accomplish what is now being done, the saving of many lives.”</a:t>
            </a:r>
          </a:p>
          <a:p>
            <a:pPr marL="0" indent="0">
              <a:buNone/>
            </a:pPr>
            <a:r>
              <a:rPr lang="en-US" sz="3600" b="1" dirty="0">
                <a:solidFill>
                  <a:schemeClr val="bg1"/>
                </a:solidFill>
                <a:effectLst>
                  <a:outerShdw blurRad="50800" dist="38100" dir="2700000" algn="tl" rotWithShape="0">
                    <a:prstClr val="black">
                      <a:alpha val="40000"/>
                    </a:prstClr>
                  </a:outerShdw>
                </a:effectLst>
              </a:rPr>
              <a:t>Joseph, </a:t>
            </a:r>
            <a:r>
              <a:rPr lang="en-US" sz="3600" i="1" dirty="0">
                <a:solidFill>
                  <a:schemeClr val="bg1"/>
                </a:solidFill>
                <a:effectLst>
                  <a:outerShdw blurRad="50800" dist="38100" dir="2700000" algn="tl" rotWithShape="0">
                    <a:prstClr val="black">
                      <a:alpha val="40000"/>
                    </a:prstClr>
                  </a:outerShdw>
                </a:effectLst>
              </a:rPr>
              <a:t>grand vizier of Pharaoh </a:t>
            </a:r>
            <a:r>
              <a:rPr lang="en-US" sz="3600" dirty="0">
                <a:solidFill>
                  <a:schemeClr val="bg1"/>
                </a:solidFill>
                <a:effectLst>
                  <a:outerShdw blurRad="50800" dist="38100" dir="2700000" algn="tl" rotWithShape="0">
                    <a:prstClr val="black">
                      <a:alpha val="40000"/>
                    </a:prstClr>
                  </a:outerShdw>
                </a:effectLst>
              </a:rPr>
              <a:t>(Genesis 50:20 NIV)</a:t>
            </a:r>
          </a:p>
        </p:txBody>
      </p:sp>
    </p:spTree>
    <p:extLst>
      <p:ext uri="{BB962C8B-B14F-4D97-AF65-F5344CB8AC3E}">
        <p14:creationId xmlns:p14="http://schemas.microsoft.com/office/powerpoint/2010/main" val="275014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AB2C7-18F4-B94E-BDE9-E4384D423242}"/>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2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7449788" cy="4093779"/>
          </a:xfrm>
        </p:spPr>
        <p:txBody>
          <a:bodyPr>
            <a:noAutofit/>
          </a:bodyPr>
          <a:lstStyle/>
          <a:p>
            <a:pPr marL="514350" indent="-514350">
              <a:buFont typeface="+mj-lt"/>
              <a:buAutoNum type="arabicPeriod"/>
            </a:pPr>
            <a:r>
              <a:rPr lang="en-US" sz="3000" b="1" dirty="0"/>
              <a:t>About God?</a:t>
            </a:r>
            <a:br>
              <a:rPr lang="en-US" sz="3000" dirty="0"/>
            </a:br>
            <a:br>
              <a:rPr lang="en-US" sz="3000" dirty="0"/>
            </a:br>
            <a:endParaRPr lang="en-US" sz="3000" dirty="0"/>
          </a:p>
          <a:p>
            <a:pPr marL="514350" indent="-514350">
              <a:buFont typeface="+mj-lt"/>
              <a:buAutoNum type="arabicPeriod"/>
            </a:pPr>
            <a:r>
              <a:rPr lang="en-US" sz="3000" b="1" dirty="0"/>
              <a:t>About ourselves?</a:t>
            </a:r>
            <a:br>
              <a:rPr lang="en-US" sz="3000" dirty="0"/>
            </a:br>
            <a:br>
              <a:rPr lang="en-US" sz="3000" dirty="0"/>
            </a:br>
            <a:br>
              <a:rPr lang="en-US" sz="3000" dirty="0"/>
            </a:br>
            <a:endParaRPr lang="en-US" sz="3000" dirty="0"/>
          </a:p>
          <a:p>
            <a:pPr marL="514350" indent="-514350">
              <a:buFont typeface="+mj-lt"/>
              <a:buAutoNum type="arabicPeriod"/>
            </a:pPr>
            <a:r>
              <a:rPr lang="en-US" sz="3000" b="1" dirty="0"/>
              <a:t>About how we should live?</a:t>
            </a:r>
            <a:br>
              <a:rPr lang="en-US" sz="3000" b="1" dirty="0"/>
            </a:br>
            <a:endParaRPr lang="en-US" sz="3000" dirty="0">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653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AB2C7-18F4-B94E-BDE9-E4384D423242}"/>
              </a:ext>
            </a:extLst>
          </p:cNvPr>
          <p:cNvSpPr txBox="1"/>
          <p:nvPr/>
        </p:nvSpPr>
        <p:spPr>
          <a:xfrm>
            <a:off x="0" y="3"/>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2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7449788" cy="4093779"/>
          </a:xfrm>
        </p:spPr>
        <p:txBody>
          <a:bodyPr>
            <a:noAutofit/>
          </a:bodyPr>
          <a:lstStyle/>
          <a:p>
            <a:pPr marL="514350" indent="-514350">
              <a:buFont typeface="+mj-lt"/>
              <a:buAutoNum type="arabicPeriod"/>
            </a:pPr>
            <a:r>
              <a:rPr lang="en-US" sz="3000" b="1" dirty="0"/>
              <a:t>About God?</a:t>
            </a:r>
            <a:br>
              <a:rPr lang="en-US" sz="3000" dirty="0"/>
            </a:br>
            <a:r>
              <a:rPr lang="en-US" sz="3000" b="1" dirty="0">
                <a:solidFill>
                  <a:schemeClr val="accent4">
                    <a:lumMod val="75000"/>
                  </a:schemeClr>
                </a:solidFill>
                <a:latin typeface="+mj-lt"/>
              </a:rPr>
              <a:t>He is able to bring good out of </a:t>
            </a:r>
            <a:br>
              <a:rPr lang="en-US" sz="3000" b="1" dirty="0">
                <a:solidFill>
                  <a:schemeClr val="accent4">
                    <a:lumMod val="75000"/>
                  </a:schemeClr>
                </a:solidFill>
                <a:latin typeface="+mj-lt"/>
              </a:rPr>
            </a:br>
            <a:r>
              <a:rPr lang="en-US" sz="3000" b="1" dirty="0">
                <a:solidFill>
                  <a:schemeClr val="accent4">
                    <a:lumMod val="75000"/>
                  </a:schemeClr>
                </a:solidFill>
                <a:latin typeface="+mj-lt"/>
              </a:rPr>
              <a:t>evil and the harm meant for us.</a:t>
            </a:r>
            <a:endParaRPr lang="en-US" sz="3000" b="1" dirty="0">
              <a:latin typeface="+mj-lt"/>
            </a:endParaRPr>
          </a:p>
          <a:p>
            <a:pPr marL="514350" indent="-514350">
              <a:buFont typeface="+mj-lt"/>
              <a:buAutoNum type="arabicPeriod"/>
            </a:pPr>
            <a:r>
              <a:rPr lang="en-US" sz="3000" b="1" dirty="0"/>
              <a:t>About ourselves?</a:t>
            </a:r>
            <a:br>
              <a:rPr lang="en-US" sz="3000" dirty="0"/>
            </a:br>
            <a:br>
              <a:rPr lang="en-US" sz="3000" dirty="0"/>
            </a:br>
            <a:br>
              <a:rPr lang="en-US" sz="3000" dirty="0"/>
            </a:br>
            <a:endParaRPr lang="en-US" sz="3000" dirty="0">
              <a:solidFill>
                <a:schemeClr val="accent4">
                  <a:lumMod val="75000"/>
                </a:schemeClr>
              </a:solidFill>
            </a:endParaRPr>
          </a:p>
          <a:p>
            <a:pPr marL="514350" indent="-514350">
              <a:buFont typeface="+mj-lt"/>
              <a:buAutoNum type="arabicPeriod"/>
            </a:pPr>
            <a:r>
              <a:rPr lang="en-US" sz="3000" b="1" dirty="0"/>
              <a:t>About how we should live?</a:t>
            </a:r>
            <a:br>
              <a:rPr lang="en-US" sz="3000" b="1" dirty="0"/>
            </a:br>
            <a:endParaRPr lang="en-US" sz="3000" dirty="0">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872548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AB2C7-18F4-B94E-BDE9-E4384D423242}"/>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2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7449788" cy="4093779"/>
          </a:xfrm>
        </p:spPr>
        <p:txBody>
          <a:bodyPr>
            <a:noAutofit/>
          </a:bodyPr>
          <a:lstStyle/>
          <a:p>
            <a:pPr marL="514350" indent="-514350">
              <a:buFont typeface="+mj-lt"/>
              <a:buAutoNum type="arabicPeriod"/>
            </a:pPr>
            <a:r>
              <a:rPr lang="en-US" sz="3000" b="1" dirty="0"/>
              <a:t>About God?</a:t>
            </a:r>
            <a:br>
              <a:rPr lang="en-US" sz="3000" dirty="0"/>
            </a:br>
            <a:r>
              <a:rPr lang="en-US" sz="3000" b="1" dirty="0">
                <a:solidFill>
                  <a:schemeClr val="accent4">
                    <a:lumMod val="75000"/>
                  </a:schemeClr>
                </a:solidFill>
                <a:latin typeface="+mj-lt"/>
              </a:rPr>
              <a:t>He is able to bring good out of </a:t>
            </a:r>
            <a:br>
              <a:rPr lang="en-US" sz="3000" b="1" dirty="0">
                <a:solidFill>
                  <a:schemeClr val="accent4">
                    <a:lumMod val="75000"/>
                  </a:schemeClr>
                </a:solidFill>
                <a:latin typeface="+mj-lt"/>
              </a:rPr>
            </a:br>
            <a:r>
              <a:rPr lang="en-US" sz="3000" b="1" dirty="0">
                <a:solidFill>
                  <a:schemeClr val="accent4">
                    <a:lumMod val="75000"/>
                  </a:schemeClr>
                </a:solidFill>
                <a:latin typeface="+mj-lt"/>
              </a:rPr>
              <a:t>evil and the harm meant for us.</a:t>
            </a:r>
            <a:endParaRPr lang="en-US" sz="3000" b="1" dirty="0">
              <a:latin typeface="+mj-lt"/>
            </a:endParaRPr>
          </a:p>
          <a:p>
            <a:pPr marL="514350" indent="-514350">
              <a:buFont typeface="+mj-lt"/>
              <a:buAutoNum type="arabicPeriod"/>
            </a:pPr>
            <a:r>
              <a:rPr lang="en-US" sz="3000" b="1" dirty="0"/>
              <a:t>About ourselves?</a:t>
            </a:r>
            <a:br>
              <a:rPr lang="en-US" sz="3000" dirty="0"/>
            </a:br>
            <a:r>
              <a:rPr lang="en-US" sz="3000" dirty="0">
                <a:solidFill>
                  <a:schemeClr val="accent4">
                    <a:lumMod val="75000"/>
                  </a:schemeClr>
                </a:solidFill>
              </a:rPr>
              <a:t>If we will remain faithful to God and </a:t>
            </a:r>
            <a:br>
              <a:rPr lang="en-US" sz="3000" dirty="0">
                <a:solidFill>
                  <a:schemeClr val="accent4">
                    <a:lumMod val="75000"/>
                  </a:schemeClr>
                </a:solidFill>
              </a:rPr>
            </a:br>
            <a:r>
              <a:rPr lang="en-US" sz="3000" dirty="0">
                <a:solidFill>
                  <a:schemeClr val="accent4">
                    <a:lumMod val="75000"/>
                  </a:schemeClr>
                </a:solidFill>
              </a:rPr>
              <a:t>stay the course, we will be blessed </a:t>
            </a:r>
            <a:br>
              <a:rPr lang="en-US" sz="3000" dirty="0">
                <a:solidFill>
                  <a:schemeClr val="accent4">
                    <a:lumMod val="75000"/>
                  </a:schemeClr>
                </a:solidFill>
              </a:rPr>
            </a:br>
            <a:r>
              <a:rPr lang="en-US" sz="3000" dirty="0">
                <a:solidFill>
                  <a:schemeClr val="accent4">
                    <a:lumMod val="75000"/>
                  </a:schemeClr>
                </a:solidFill>
              </a:rPr>
              <a:t>and be a blessing to others.</a:t>
            </a:r>
            <a:endParaRPr lang="en-US" sz="3000" dirty="0">
              <a:solidFill>
                <a:schemeClr val="accent4">
                  <a:lumMod val="75000"/>
                </a:schemeClr>
              </a:solidFill>
              <a:latin typeface="+mj-lt"/>
            </a:endParaRPr>
          </a:p>
          <a:p>
            <a:pPr marL="514350" indent="-514350">
              <a:buFont typeface="+mj-lt"/>
              <a:buAutoNum type="arabicPeriod"/>
            </a:pPr>
            <a:r>
              <a:rPr lang="en-US" sz="3000" b="1" dirty="0"/>
              <a:t>About how we should live?</a:t>
            </a:r>
            <a:br>
              <a:rPr lang="en-US" sz="3000" b="1" dirty="0"/>
            </a:br>
            <a:endParaRPr lang="en-US" sz="3000" dirty="0">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74432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AB2C7-18F4-B94E-BDE9-E4384D423242}"/>
              </a:ext>
            </a:extLst>
          </p:cNvPr>
          <p:cNvSpPr txBox="1"/>
          <p:nvPr/>
        </p:nvSpPr>
        <p:spPr>
          <a:xfrm>
            <a:off x="0" y="0"/>
            <a:ext cx="12191999" cy="6857997"/>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B97187C7-2A40-5E44-82A2-8AD04301FD9D}"/>
              </a:ext>
            </a:extLst>
          </p:cNvPr>
          <p:cNvSpPr>
            <a:spLocks noGrp="1"/>
          </p:cNvSpPr>
          <p:nvPr>
            <p:ph type="title"/>
          </p:nvPr>
        </p:nvSpPr>
        <p:spPr>
          <a:xfrm>
            <a:off x="432971" y="189188"/>
            <a:ext cx="5120114" cy="1998017"/>
          </a:xfrm>
        </p:spPr>
        <p:txBody>
          <a:bodyPr>
            <a:normAutofit/>
          </a:bodyPr>
          <a:lstStyle/>
          <a:p>
            <a:r>
              <a:rPr lang="en-US" b="1" dirty="0">
                <a:solidFill>
                  <a:schemeClr val="accent4">
                    <a:lumMod val="75000"/>
                  </a:schemeClr>
                </a:solidFill>
                <a:latin typeface="+mn-lt"/>
              </a:rPr>
              <a:t>unexpected</a:t>
            </a:r>
            <a:br>
              <a:rPr lang="en-US" sz="4000" dirty="0">
                <a:latin typeface="+mn-lt"/>
              </a:rPr>
            </a:br>
            <a:r>
              <a:rPr lang="en-US" sz="4000" dirty="0">
                <a:latin typeface="+mn-lt"/>
              </a:rPr>
              <a:t>Advent 2 Reflection – </a:t>
            </a:r>
            <a:br>
              <a:rPr lang="en-US" sz="3500" dirty="0">
                <a:latin typeface="+mn-lt"/>
              </a:rPr>
            </a:br>
            <a:r>
              <a:rPr lang="en-US" sz="3000" b="1" dirty="0">
                <a:latin typeface="+mn-lt"/>
              </a:rPr>
              <a:t>What does this story teach us?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432971" y="2494630"/>
            <a:ext cx="7449788" cy="4093779"/>
          </a:xfrm>
        </p:spPr>
        <p:txBody>
          <a:bodyPr>
            <a:noAutofit/>
          </a:bodyPr>
          <a:lstStyle/>
          <a:p>
            <a:pPr marL="514350" indent="-514350">
              <a:buFont typeface="+mj-lt"/>
              <a:buAutoNum type="arabicPeriod"/>
            </a:pPr>
            <a:r>
              <a:rPr lang="en-US" sz="3000" b="1" dirty="0"/>
              <a:t>About God?</a:t>
            </a:r>
            <a:br>
              <a:rPr lang="en-US" sz="3000" dirty="0"/>
            </a:br>
            <a:r>
              <a:rPr lang="en-US" sz="3000" b="1" dirty="0">
                <a:solidFill>
                  <a:schemeClr val="accent4">
                    <a:lumMod val="75000"/>
                  </a:schemeClr>
                </a:solidFill>
                <a:latin typeface="+mj-lt"/>
              </a:rPr>
              <a:t>He is able to bring good out of </a:t>
            </a:r>
            <a:br>
              <a:rPr lang="en-US" sz="3000" b="1" dirty="0">
                <a:solidFill>
                  <a:schemeClr val="accent4">
                    <a:lumMod val="75000"/>
                  </a:schemeClr>
                </a:solidFill>
                <a:latin typeface="+mj-lt"/>
              </a:rPr>
            </a:br>
            <a:r>
              <a:rPr lang="en-US" sz="3000" b="1" dirty="0">
                <a:solidFill>
                  <a:schemeClr val="accent4">
                    <a:lumMod val="75000"/>
                  </a:schemeClr>
                </a:solidFill>
                <a:latin typeface="+mj-lt"/>
              </a:rPr>
              <a:t>evil and the harm meant for us.</a:t>
            </a:r>
            <a:endParaRPr lang="en-US" sz="3000" b="1" dirty="0">
              <a:latin typeface="+mj-lt"/>
            </a:endParaRPr>
          </a:p>
          <a:p>
            <a:pPr marL="514350" indent="-514350">
              <a:buFont typeface="+mj-lt"/>
              <a:buAutoNum type="arabicPeriod"/>
            </a:pPr>
            <a:r>
              <a:rPr lang="en-US" sz="3000" b="1" dirty="0"/>
              <a:t>About ourselves?</a:t>
            </a:r>
            <a:br>
              <a:rPr lang="en-US" sz="3000" dirty="0"/>
            </a:br>
            <a:r>
              <a:rPr lang="en-US" sz="3000" dirty="0">
                <a:solidFill>
                  <a:schemeClr val="accent4">
                    <a:lumMod val="75000"/>
                  </a:schemeClr>
                </a:solidFill>
              </a:rPr>
              <a:t>If we will remain faithful to God and </a:t>
            </a:r>
            <a:br>
              <a:rPr lang="en-US" sz="3000" dirty="0">
                <a:solidFill>
                  <a:schemeClr val="accent4">
                    <a:lumMod val="75000"/>
                  </a:schemeClr>
                </a:solidFill>
              </a:rPr>
            </a:br>
            <a:r>
              <a:rPr lang="en-US" sz="3000" dirty="0">
                <a:solidFill>
                  <a:schemeClr val="accent4">
                    <a:lumMod val="75000"/>
                  </a:schemeClr>
                </a:solidFill>
              </a:rPr>
              <a:t>stay the course, we will be blessed </a:t>
            </a:r>
            <a:br>
              <a:rPr lang="en-US" sz="3000" dirty="0">
                <a:solidFill>
                  <a:schemeClr val="accent4">
                    <a:lumMod val="75000"/>
                  </a:schemeClr>
                </a:solidFill>
              </a:rPr>
            </a:br>
            <a:r>
              <a:rPr lang="en-US" sz="3000" dirty="0">
                <a:solidFill>
                  <a:schemeClr val="accent4">
                    <a:lumMod val="75000"/>
                  </a:schemeClr>
                </a:solidFill>
              </a:rPr>
              <a:t>and be a blessing to others.</a:t>
            </a:r>
            <a:endParaRPr lang="en-US" sz="3000" dirty="0">
              <a:solidFill>
                <a:schemeClr val="accent4">
                  <a:lumMod val="75000"/>
                </a:schemeClr>
              </a:solidFill>
              <a:latin typeface="+mj-lt"/>
            </a:endParaRPr>
          </a:p>
          <a:p>
            <a:pPr marL="514350" indent="-514350">
              <a:buFont typeface="+mj-lt"/>
              <a:buAutoNum type="arabicPeriod"/>
            </a:pPr>
            <a:r>
              <a:rPr lang="en-US" sz="3000" b="1" dirty="0"/>
              <a:t>About how we should live?</a:t>
            </a:r>
            <a:br>
              <a:rPr lang="en-US" sz="3000" b="1" dirty="0"/>
            </a:br>
            <a:r>
              <a:rPr lang="en-US" sz="3000" dirty="0">
                <a:solidFill>
                  <a:schemeClr val="accent4">
                    <a:lumMod val="75000"/>
                  </a:schemeClr>
                </a:solidFill>
              </a:rPr>
              <a:t>Live as if God will give your pain meaning.</a:t>
            </a:r>
            <a:endParaRPr lang="en-US" sz="3000" dirty="0">
              <a:latin typeface="+mj-lt"/>
            </a:endParaRPr>
          </a:p>
        </p:txBody>
      </p:sp>
      <p:pic>
        <p:nvPicPr>
          <p:cNvPr id="7" name="Picture 6">
            <a:extLst>
              <a:ext uri="{FF2B5EF4-FFF2-40B4-BE49-F238E27FC236}">
                <a16:creationId xmlns:a16="http://schemas.microsoft.com/office/drawing/2014/main" id="{3E55F1ED-0CE4-D243-81C5-056F1760C25A}"/>
              </a:ext>
            </a:extLst>
          </p:cNvPr>
          <p:cNvPicPr>
            <a:picLocks noChangeAspect="1"/>
          </p:cNvPicPr>
          <p:nvPr/>
        </p:nvPicPr>
        <p:blipFill rotWithShape="1">
          <a:blip r:embed="rId3"/>
          <a:srcRect l="10066" r="3815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83761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F441150E-3D73-9643-930D-18523B872B46}"/>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216499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69238" y="1103586"/>
            <a:ext cx="10623824" cy="4887311"/>
          </a:xfrm>
        </p:spPr>
        <p:txBody>
          <a:bodyPr>
            <a:normAutofit/>
          </a:bodyPr>
          <a:lstStyle/>
          <a:p>
            <a:pPr marL="0" indent="0">
              <a:buNone/>
            </a:pPr>
            <a:r>
              <a:rPr lang="en-US" sz="3400" b="1" dirty="0">
                <a:solidFill>
                  <a:schemeClr val="bg1"/>
                </a:solidFill>
              </a:rPr>
              <a:t>Genesis 37:3-4 NIV</a:t>
            </a:r>
          </a:p>
          <a:p>
            <a:pPr marL="0" indent="0">
              <a:buNone/>
            </a:pPr>
            <a:r>
              <a:rPr lang="en-US" sz="3400" b="1" baseline="30000" dirty="0">
                <a:solidFill>
                  <a:schemeClr val="bg1"/>
                </a:solidFill>
              </a:rPr>
              <a:t>3 </a:t>
            </a:r>
            <a:r>
              <a:rPr lang="en-US" sz="3400" dirty="0">
                <a:solidFill>
                  <a:schemeClr val="bg1"/>
                </a:solidFill>
              </a:rPr>
              <a:t>Now Israel loved Joseph more than any of his other sons, because he had been born to him in his old age; and he made an </a:t>
            </a:r>
            <a:r>
              <a:rPr lang="en-US" sz="3400" dirty="0">
                <a:solidFill>
                  <a:srgbClr val="FFFF00"/>
                </a:solidFill>
              </a:rPr>
              <a:t>ornate</a:t>
            </a:r>
            <a:r>
              <a:rPr lang="en-US" sz="3400" baseline="30000" dirty="0">
                <a:solidFill>
                  <a:srgbClr val="FFFF00"/>
                </a:solidFill>
              </a:rPr>
              <a:t> </a:t>
            </a:r>
            <a:r>
              <a:rPr lang="en-US" sz="3400" dirty="0">
                <a:solidFill>
                  <a:srgbClr val="FFFF00"/>
                </a:solidFill>
              </a:rPr>
              <a:t>robe</a:t>
            </a:r>
            <a:r>
              <a:rPr lang="en-US" sz="3400" dirty="0">
                <a:solidFill>
                  <a:schemeClr val="bg1"/>
                </a:solidFill>
              </a:rPr>
              <a:t>* for him. </a:t>
            </a:r>
            <a:r>
              <a:rPr lang="en-US" sz="3400" b="1" baseline="30000" dirty="0">
                <a:solidFill>
                  <a:schemeClr val="bg1"/>
                </a:solidFill>
              </a:rPr>
              <a:t>4 </a:t>
            </a:r>
            <a:r>
              <a:rPr lang="en-US" sz="3400" dirty="0">
                <a:solidFill>
                  <a:schemeClr val="bg1"/>
                </a:solidFill>
              </a:rPr>
              <a:t>When his brothers saw that their father loved him more than any of them, </a:t>
            </a:r>
            <a:r>
              <a:rPr lang="en-US" sz="3400" dirty="0">
                <a:solidFill>
                  <a:srgbClr val="FFFF00"/>
                </a:solidFill>
              </a:rPr>
              <a:t>they hated him</a:t>
            </a:r>
            <a:r>
              <a:rPr lang="en-US" sz="3400" dirty="0">
                <a:solidFill>
                  <a:schemeClr val="bg1"/>
                </a:solidFill>
              </a:rPr>
              <a:t> and could not speak a kind word to him.</a:t>
            </a:r>
          </a:p>
          <a:p>
            <a:pPr marL="0" indent="0">
              <a:buNone/>
            </a:pPr>
            <a:br>
              <a:rPr lang="en-US" sz="3400" i="1" dirty="0">
                <a:solidFill>
                  <a:schemeClr val="bg1"/>
                </a:solidFill>
              </a:rPr>
            </a:br>
            <a:r>
              <a:rPr lang="en-US" sz="3400" i="1" dirty="0">
                <a:solidFill>
                  <a:schemeClr val="bg1"/>
                </a:solidFill>
              </a:rPr>
              <a:t>* ornate robe </a:t>
            </a:r>
            <a:r>
              <a:rPr lang="en-US" sz="3400" dirty="0">
                <a:solidFill>
                  <a:schemeClr val="bg1"/>
                </a:solidFill>
              </a:rPr>
              <a:t>– multicolored tunic (NASB); a coat of many colors (KJV); a long robe with sleeves (NRSV); a “dress coat”</a:t>
            </a:r>
          </a:p>
        </p:txBody>
      </p:sp>
    </p:spTree>
    <p:extLst>
      <p:ext uri="{BB962C8B-B14F-4D97-AF65-F5344CB8AC3E}">
        <p14:creationId xmlns:p14="http://schemas.microsoft.com/office/powerpoint/2010/main" val="337224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outdoor, sky, beach, shore&#10;&#10;Description automatically generated">
            <a:extLst>
              <a:ext uri="{FF2B5EF4-FFF2-40B4-BE49-F238E27FC236}">
                <a16:creationId xmlns:a16="http://schemas.microsoft.com/office/drawing/2014/main" id="{C5D1CA89-D39A-494D-836C-9EEB534A104D}"/>
              </a:ext>
            </a:extLst>
          </p:cNvPr>
          <p:cNvPicPr>
            <a:picLocks noChangeAspect="1"/>
          </p:cNvPicPr>
          <p:nvPr/>
        </p:nvPicPr>
        <p:blipFill rotWithShape="1">
          <a:blip r:embed="rId3"/>
          <a:srcRect t="10256" b="3222"/>
          <a:stretch/>
        </p:blipFill>
        <p:spPr>
          <a:xfrm>
            <a:off x="20" y="1282"/>
            <a:ext cx="12191980" cy="6856718"/>
          </a:xfrm>
          <a:prstGeom prst="rect">
            <a:avLst/>
          </a:prstGeom>
        </p:spPr>
      </p:pic>
    </p:spTree>
    <p:extLst>
      <p:ext uri="{BB962C8B-B14F-4D97-AF65-F5344CB8AC3E}">
        <p14:creationId xmlns:p14="http://schemas.microsoft.com/office/powerpoint/2010/main" val="40455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618550" y="1103586"/>
            <a:ext cx="10954900" cy="4650828"/>
          </a:xfrm>
        </p:spPr>
        <p:txBody>
          <a:bodyPr>
            <a:normAutofit/>
          </a:bodyPr>
          <a:lstStyle/>
          <a:p>
            <a:pPr marL="0" indent="0">
              <a:buNone/>
            </a:pPr>
            <a:r>
              <a:rPr lang="en-US" sz="3400" b="1" dirty="0">
                <a:solidFill>
                  <a:schemeClr val="bg1"/>
                </a:solidFill>
              </a:rPr>
              <a:t>Genesis 37:5-11 NIV</a:t>
            </a:r>
          </a:p>
          <a:p>
            <a:pPr marL="0" indent="0">
              <a:buNone/>
            </a:pPr>
            <a:r>
              <a:rPr lang="en-US" sz="3400" b="1" baseline="30000" dirty="0">
                <a:solidFill>
                  <a:schemeClr val="bg1"/>
                </a:solidFill>
              </a:rPr>
              <a:t>5 </a:t>
            </a:r>
            <a:r>
              <a:rPr lang="en-US" sz="3400" dirty="0">
                <a:solidFill>
                  <a:srgbClr val="FFFF00"/>
                </a:solidFill>
              </a:rPr>
              <a:t>Joseph had a dream</a:t>
            </a:r>
            <a:r>
              <a:rPr lang="en-US" sz="3400" dirty="0">
                <a:solidFill>
                  <a:schemeClr val="bg1"/>
                </a:solidFill>
              </a:rPr>
              <a:t>, and when he told it to his brothers, they hated him all the more. </a:t>
            </a:r>
            <a:r>
              <a:rPr lang="en-US" sz="3400" b="1" baseline="30000" dirty="0">
                <a:solidFill>
                  <a:schemeClr val="bg1"/>
                </a:solidFill>
              </a:rPr>
              <a:t>6 </a:t>
            </a:r>
            <a:r>
              <a:rPr lang="en-US" sz="3400" dirty="0">
                <a:solidFill>
                  <a:schemeClr val="bg1"/>
                </a:solidFill>
              </a:rPr>
              <a:t>He said to them, “Listen to this dream I had: </a:t>
            </a:r>
            <a:r>
              <a:rPr lang="en-US" sz="3400" b="1" baseline="30000" dirty="0">
                <a:solidFill>
                  <a:schemeClr val="bg1"/>
                </a:solidFill>
              </a:rPr>
              <a:t>7 </a:t>
            </a:r>
            <a:r>
              <a:rPr lang="en-US" sz="3400" dirty="0">
                <a:solidFill>
                  <a:schemeClr val="bg1"/>
                </a:solidFill>
              </a:rPr>
              <a:t>We were binding sheaves of grain out in the field when suddenly my sheaf rose and stood upright, while your sheaves gathered around mine and bowed down to it.” </a:t>
            </a:r>
            <a:r>
              <a:rPr lang="en-US" sz="3400" b="1" baseline="30000" dirty="0">
                <a:solidFill>
                  <a:schemeClr val="bg1"/>
                </a:solidFill>
              </a:rPr>
              <a:t>8 </a:t>
            </a:r>
            <a:r>
              <a:rPr lang="en-US" sz="3400" dirty="0">
                <a:solidFill>
                  <a:schemeClr val="bg1"/>
                </a:solidFill>
              </a:rPr>
              <a:t>His brothers said to him, “Do you intend to reign over us? Will you actually rule us?” And </a:t>
            </a:r>
            <a:r>
              <a:rPr lang="en-US" sz="3400" dirty="0">
                <a:solidFill>
                  <a:srgbClr val="FFFF00"/>
                </a:solidFill>
              </a:rPr>
              <a:t>they hated him all the more</a:t>
            </a:r>
            <a:r>
              <a:rPr lang="en-US" sz="3400" dirty="0">
                <a:solidFill>
                  <a:schemeClr val="bg1"/>
                </a:solidFill>
              </a:rPr>
              <a:t> because of his dream and what he had said.</a:t>
            </a:r>
          </a:p>
        </p:txBody>
      </p:sp>
    </p:spTree>
    <p:extLst>
      <p:ext uri="{BB962C8B-B14F-4D97-AF65-F5344CB8AC3E}">
        <p14:creationId xmlns:p14="http://schemas.microsoft.com/office/powerpoint/2010/main" val="826007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84297" y="1261242"/>
            <a:ext cx="10223405" cy="4587766"/>
          </a:xfrm>
        </p:spPr>
        <p:txBody>
          <a:bodyPr>
            <a:normAutofit/>
          </a:bodyPr>
          <a:lstStyle/>
          <a:p>
            <a:pPr marL="0" indent="0">
              <a:buNone/>
            </a:pPr>
            <a:r>
              <a:rPr lang="en-US" sz="3400" b="1" baseline="30000" dirty="0">
                <a:solidFill>
                  <a:schemeClr val="bg1"/>
                </a:solidFill>
              </a:rPr>
              <a:t>9 </a:t>
            </a:r>
            <a:r>
              <a:rPr lang="en-US" sz="3400" dirty="0">
                <a:solidFill>
                  <a:schemeClr val="bg1"/>
                </a:solidFill>
              </a:rPr>
              <a:t>Then he had another dream, and he told it to his brothers. “Listen,” he said, “I had another dream, and this time the sun and moon and eleven stars were bowing down to me.”</a:t>
            </a:r>
            <a:r>
              <a:rPr lang="en-US" sz="3400" b="1" baseline="30000" dirty="0">
                <a:solidFill>
                  <a:schemeClr val="bg1"/>
                </a:solidFill>
              </a:rPr>
              <a:t>10 </a:t>
            </a:r>
            <a:r>
              <a:rPr lang="en-US" sz="3400" dirty="0">
                <a:solidFill>
                  <a:schemeClr val="bg1"/>
                </a:solidFill>
              </a:rPr>
              <a:t>When he told his father as well as his brothers, </a:t>
            </a:r>
            <a:r>
              <a:rPr lang="en-US" sz="3400" dirty="0">
                <a:solidFill>
                  <a:srgbClr val="FFFF00"/>
                </a:solidFill>
              </a:rPr>
              <a:t>his father rebuked him</a:t>
            </a:r>
            <a:r>
              <a:rPr lang="en-US" sz="3400" dirty="0">
                <a:solidFill>
                  <a:schemeClr val="bg1"/>
                </a:solidFill>
              </a:rPr>
              <a:t> and said, “What is this dream you had? Will your mother and I and your brothers actually come and bow down to the ground before you?” </a:t>
            </a:r>
            <a:r>
              <a:rPr lang="en-US" sz="3400" b="1" baseline="30000" dirty="0">
                <a:solidFill>
                  <a:schemeClr val="bg1"/>
                </a:solidFill>
              </a:rPr>
              <a:t>11 </a:t>
            </a:r>
            <a:r>
              <a:rPr lang="en-US" sz="3400" dirty="0">
                <a:solidFill>
                  <a:srgbClr val="FFFF00"/>
                </a:solidFill>
              </a:rPr>
              <a:t>His brothers were jealous of him</a:t>
            </a:r>
            <a:r>
              <a:rPr lang="en-US" sz="3400" dirty="0">
                <a:solidFill>
                  <a:schemeClr val="bg1"/>
                </a:solidFill>
              </a:rPr>
              <a:t>, but his father kept the matter in mind.</a:t>
            </a:r>
          </a:p>
        </p:txBody>
      </p:sp>
    </p:spTree>
    <p:extLst>
      <p:ext uri="{BB962C8B-B14F-4D97-AF65-F5344CB8AC3E}">
        <p14:creationId xmlns:p14="http://schemas.microsoft.com/office/powerpoint/2010/main" val="278566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ground, outdoor, mammal&#10;&#10;Description automatically generated">
            <a:extLst>
              <a:ext uri="{FF2B5EF4-FFF2-40B4-BE49-F238E27FC236}">
                <a16:creationId xmlns:a16="http://schemas.microsoft.com/office/drawing/2014/main" id="{8E2E3BB8-1D21-114C-933E-4D1385E35270}"/>
              </a:ext>
            </a:extLst>
          </p:cNvPr>
          <p:cNvPicPr>
            <a:picLocks noChangeAspect="1"/>
          </p:cNvPicPr>
          <p:nvPr/>
        </p:nvPicPr>
        <p:blipFill rotWithShape="1">
          <a:blip r:embed="rId3"/>
          <a:srcRect t="5838" b="3454"/>
          <a:stretch/>
        </p:blipFill>
        <p:spPr>
          <a:xfrm>
            <a:off x="20" y="1282"/>
            <a:ext cx="12191980" cy="6856718"/>
          </a:xfrm>
          <a:prstGeom prst="rect">
            <a:avLst/>
          </a:prstGeom>
        </p:spPr>
      </p:pic>
    </p:spTree>
    <p:extLst>
      <p:ext uri="{BB962C8B-B14F-4D97-AF65-F5344CB8AC3E}">
        <p14:creationId xmlns:p14="http://schemas.microsoft.com/office/powerpoint/2010/main" val="6484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person, outdoor&#10;&#10;Description automatically generated">
            <a:extLst>
              <a:ext uri="{FF2B5EF4-FFF2-40B4-BE49-F238E27FC236}">
                <a16:creationId xmlns:a16="http://schemas.microsoft.com/office/drawing/2014/main" id="{F4D7D912-1BE2-AA40-8B1F-0640165D222C}"/>
              </a:ext>
            </a:extLst>
          </p:cNvPr>
          <p:cNvPicPr>
            <a:picLocks noChangeAspect="1"/>
          </p:cNvPicPr>
          <p:nvPr/>
        </p:nvPicPr>
        <p:blipFill rotWithShape="1">
          <a:blip r:embed="rId3"/>
          <a:srcRect t="4149" b="24208"/>
          <a:stretch/>
        </p:blipFill>
        <p:spPr>
          <a:xfrm>
            <a:off x="20" y="1282"/>
            <a:ext cx="12191980" cy="6856718"/>
          </a:xfrm>
          <a:prstGeom prst="rect">
            <a:avLst/>
          </a:prstGeom>
        </p:spPr>
      </p:pic>
    </p:spTree>
    <p:extLst>
      <p:ext uri="{BB962C8B-B14F-4D97-AF65-F5344CB8AC3E}">
        <p14:creationId xmlns:p14="http://schemas.microsoft.com/office/powerpoint/2010/main" val="2816142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A3347CE5-BC04-174C-AA7E-AB8607DEC9EF}"/>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51330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1C806-2BE7-F84F-80C4-EB8A3590DFB4}"/>
              </a:ext>
            </a:extLst>
          </p:cNvPr>
          <p:cNvSpPr txBox="1"/>
          <p:nvPr/>
        </p:nvSpPr>
        <p:spPr>
          <a:xfrm>
            <a:off x="57806" y="0"/>
            <a:ext cx="12134193"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38200" y="1702675"/>
            <a:ext cx="10515600" cy="3350173"/>
          </a:xfrm>
        </p:spPr>
        <p:txBody>
          <a:bodyPr>
            <a:normAutofit/>
          </a:bodyPr>
          <a:lstStyle/>
          <a:p>
            <a:pPr marL="0" indent="0">
              <a:buNone/>
            </a:pPr>
            <a:r>
              <a:rPr lang="en-US" sz="3400" b="1" dirty="0">
                <a:solidFill>
                  <a:schemeClr val="bg1"/>
                </a:solidFill>
              </a:rPr>
              <a:t>Genesis 40:14-15 NIV</a:t>
            </a:r>
            <a:r>
              <a:rPr lang="en-US" dirty="0"/>
              <a:t> </a:t>
            </a:r>
          </a:p>
          <a:p>
            <a:pPr marL="0" indent="0">
              <a:buNone/>
            </a:pPr>
            <a:r>
              <a:rPr lang="en-US" sz="3400" b="1" baseline="30000" dirty="0">
                <a:solidFill>
                  <a:schemeClr val="bg1"/>
                </a:solidFill>
              </a:rPr>
              <a:t>14 </a:t>
            </a:r>
            <a:r>
              <a:rPr lang="en-US" sz="3400" dirty="0">
                <a:solidFill>
                  <a:schemeClr val="bg1"/>
                </a:solidFill>
              </a:rPr>
              <a:t>But when all goes well with you, remember me and show me kindness; </a:t>
            </a:r>
            <a:r>
              <a:rPr lang="en-US" sz="3400" dirty="0">
                <a:solidFill>
                  <a:srgbClr val="FFFF00"/>
                </a:solidFill>
              </a:rPr>
              <a:t>mention me to Pharaoh and get me out of this prison</a:t>
            </a:r>
            <a:r>
              <a:rPr lang="en-US" sz="3400" dirty="0">
                <a:solidFill>
                  <a:schemeClr val="bg1"/>
                </a:solidFill>
              </a:rPr>
              <a:t>. </a:t>
            </a:r>
            <a:r>
              <a:rPr lang="en-US" sz="3400" b="1" baseline="30000" dirty="0">
                <a:solidFill>
                  <a:schemeClr val="bg1"/>
                </a:solidFill>
              </a:rPr>
              <a:t>15 </a:t>
            </a:r>
            <a:r>
              <a:rPr lang="en-US" sz="3400" dirty="0">
                <a:solidFill>
                  <a:schemeClr val="bg1"/>
                </a:solidFill>
              </a:rPr>
              <a:t>I was forcibly carried off from the land of the Hebrews, and even here I have done nothing to deserve being put in a dungeon.”</a:t>
            </a:r>
          </a:p>
        </p:txBody>
      </p:sp>
    </p:spTree>
    <p:extLst>
      <p:ext uri="{BB962C8B-B14F-4D97-AF65-F5344CB8AC3E}">
        <p14:creationId xmlns:p14="http://schemas.microsoft.com/office/powerpoint/2010/main" val="220047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4553</Words>
  <Application>Microsoft Macintosh PowerPoint</Application>
  <PresentationFormat>Widescreen</PresentationFormat>
  <Paragraphs>160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unexpected Advent 2 Reflection –  What does this story teach us?</vt:lpstr>
      <vt:lpstr>unexpected Advent 2 Reflection –  What does this story teach us?</vt:lpstr>
      <vt:lpstr>unexpected Advent 2 Reflection –  What does this story teach us?</vt:lpstr>
      <vt:lpstr>unexpected Advent 2 Reflection –  What does this story teach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18</cp:revision>
  <cp:lastPrinted>2020-12-04T17:17:46Z</cp:lastPrinted>
  <dcterms:created xsi:type="dcterms:W3CDTF">2020-12-04T15:25:27Z</dcterms:created>
  <dcterms:modified xsi:type="dcterms:W3CDTF">2020-12-04T19:56:36Z</dcterms:modified>
</cp:coreProperties>
</file>