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551" r:id="rId3"/>
    <p:sldId id="563" r:id="rId4"/>
    <p:sldId id="575" r:id="rId5"/>
    <p:sldId id="569" r:id="rId6"/>
    <p:sldId id="580" r:id="rId7"/>
    <p:sldId id="566" r:id="rId8"/>
    <p:sldId id="571" r:id="rId9"/>
    <p:sldId id="577" r:id="rId10"/>
    <p:sldId id="587" r:id="rId11"/>
    <p:sldId id="559" r:id="rId12"/>
    <p:sldId id="584" r:id="rId13"/>
    <p:sldId id="581" r:id="rId14"/>
    <p:sldId id="585" r:id="rId15"/>
    <p:sldId id="586" r:id="rId16"/>
    <p:sldId id="579" r:id="rId17"/>
    <p:sldId id="583" r:id="rId18"/>
    <p:sldId id="553" r:id="rId19"/>
    <p:sldId id="558" r:id="rId20"/>
    <p:sldId id="582" r:id="rId21"/>
    <p:sldId id="560"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769"/>
    <p:restoredTop sz="73695"/>
  </p:normalViewPr>
  <p:slideViewPr>
    <p:cSldViewPr snapToGrid="0">
      <p:cViewPr varScale="1">
        <p:scale>
          <a:sx n="73" d="100"/>
          <a:sy n="73" d="100"/>
        </p:scale>
        <p:origin x="232" y="52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4/3/25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fifth Sunday in Lent and week 5 of our sermon series, </a:t>
            </a:r>
            <a:r>
              <a:rPr lang="en-US" b="1" i="1" dirty="0"/>
              <a:t>Galatians: Faith Formation in Centered-Set Community.</a:t>
            </a:r>
          </a:p>
          <a:p>
            <a:endParaRPr lang="en-US" dirty="0"/>
          </a:p>
          <a:p>
            <a:r>
              <a:rPr lang="en-US" dirty="0"/>
              <a:t>We’re continuing to go chapter-by-chapter through Galatians, the very first epistle written by Paul in the New Testament, and we’re seeking to better understand his passionate letter to the churches in Galatia by reading it through the lens of bounded, fuzzy, and centered-set community. </a:t>
            </a:r>
          </a:p>
          <a:p>
            <a:endParaRPr lang="en-US" dirty="0"/>
          </a:p>
          <a:p>
            <a:r>
              <a:rPr lang="en-US" dirty="0"/>
              <a:t>Remember what those are…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97F5F-344D-320E-B1EF-9422B45BF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C9474-ECA1-5967-2FC3-7ED00E47F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A5174-29B7-62CA-5376-D1F9E8992723}"/>
              </a:ext>
            </a:extLst>
          </p:cNvPr>
          <p:cNvSpPr>
            <a:spLocks noGrp="1"/>
          </p:cNvSpPr>
          <p:nvPr>
            <p:ph type="body" idx="1"/>
          </p:nvPr>
        </p:nvSpPr>
        <p:spPr/>
        <p:txBody>
          <a:bodyPr/>
          <a:lstStyle/>
          <a:p>
            <a:pPr marL="0" indent="0">
              <a:buFont typeface="Arial" panose="020B0604020202020204" pitchFamily="34" charset="0"/>
              <a:buNone/>
            </a:pPr>
            <a:r>
              <a:rPr lang="en-US" dirty="0"/>
              <a:t>[READ PASSAGE THROUGH &amp; COMMENT]</a:t>
            </a:r>
          </a:p>
          <a:p>
            <a:pPr marL="0" indent="0">
              <a:buFont typeface="Arial" panose="020B0604020202020204" pitchFamily="34" charset="0"/>
              <a:buNone/>
            </a:pPr>
            <a:r>
              <a:rPr lang="en-US" dirty="0"/>
              <a:t>v. 13 – “freedom” in the Lord is a freedom not to live however you want; it is a freedom from the chains of fleshly, carnal desires that seek to master and control you; and it is a freedom not to live for yourself, but to live and serve others in love.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vs. 14-15 – we’re called away from ego-centric living, because it impedes upon our ability to love God and our neighbor, and (as Paul says in verse 15) it leads to spiritual cannibalism.</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NLT says “sinful nature” but the NIV says “flesh” – Why the difference?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Sinful “nature” is (in my opinion) not the preferred translation because it can be misleading. Because calling it a “nature” can lead us to believe it is a part of our identity, when it’s not. Listen to what Greg Boyd writes about this in his book </a:t>
            </a:r>
            <a:r>
              <a:rPr lang="en-US" i="1" dirty="0"/>
              <a:t>Seeing is Believing</a:t>
            </a:r>
            <a:r>
              <a:rPr lang="en-US" dirty="0"/>
              <a:t>… [NEXT SLIDE]</a:t>
            </a:r>
          </a:p>
        </p:txBody>
      </p:sp>
      <p:sp>
        <p:nvSpPr>
          <p:cNvPr id="4" name="Slide Number Placeholder 3">
            <a:extLst>
              <a:ext uri="{FF2B5EF4-FFF2-40B4-BE49-F238E27FC236}">
                <a16:creationId xmlns:a16="http://schemas.microsoft.com/office/drawing/2014/main" id="{BEE2C53C-E74C-56D4-EEE5-C70B72AAAFD9}"/>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63799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QUOTE &amp; COMMENT]</a:t>
            </a:r>
          </a:p>
          <a:p>
            <a:pPr marL="171450" indent="-171450">
              <a:buFont typeface="Arial" panose="020B0604020202020204" pitchFamily="34" charset="0"/>
              <a:buChar char="•"/>
            </a:pPr>
            <a:r>
              <a:rPr lang="en-US" dirty="0"/>
              <a:t>it “comes naturally” to us (it feels like our default at times), but it is not our “nature” or who we are now that Christ has undone the powers of sin, death, and the fall; we have a new nature!</a:t>
            </a:r>
          </a:p>
          <a:p>
            <a:endParaRPr lang="en-US" dirty="0"/>
          </a:p>
          <a:p>
            <a:r>
              <a:rPr lang="en-US" dirty="0"/>
              <a:t>Remember what Paul wrote in 2 Corinthians 5, verse 17… [NEXT SLIDE]</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82418-31AE-1635-4179-50E1D526A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58696-54A4-4F27-F147-BA0595454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BD5F9-71FB-3938-90FE-1A6431E0DE13}"/>
              </a:ext>
            </a:extLst>
          </p:cNvPr>
          <p:cNvSpPr>
            <a:spLocks noGrp="1"/>
          </p:cNvSpPr>
          <p:nvPr>
            <p:ph type="body" idx="1"/>
          </p:nvPr>
        </p:nvSpPr>
        <p:spPr/>
        <p:txBody>
          <a:bodyPr/>
          <a:lstStyle/>
          <a:p>
            <a:pPr marL="0" indent="0">
              <a:buFont typeface="Arial" panose="020B0604020202020204" pitchFamily="34" charset="0"/>
              <a:buNone/>
            </a:pPr>
            <a:r>
              <a:rPr lang="en-US" dirty="0"/>
              <a:t>[READ VERSE &amp; COMMENT]</a:t>
            </a:r>
          </a:p>
          <a:p>
            <a:pPr marL="171450" indent="-171450">
              <a:buFont typeface="Arial" panose="020B0604020202020204" pitchFamily="34" charset="0"/>
              <a:buChar char="•"/>
            </a:pPr>
            <a:r>
              <a:rPr lang="en-US" dirty="0"/>
              <a:t>Will we take the red pill and live into our new reality and identity in Christ?</a:t>
            </a:r>
          </a:p>
          <a:p>
            <a:pPr marL="171450" indent="-171450">
              <a:buFont typeface="Arial" panose="020B0604020202020204" pitchFamily="34" charset="0"/>
              <a:buChar char="•"/>
            </a:pPr>
            <a:r>
              <a:rPr lang="en-US" dirty="0"/>
              <a:t>Our spiritual formation as Christians begins and ends with us embracing this new identity in Christ, where we say “No!” to the flesh and “Yes!” to the Spirit.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Back to Galatians 5, verse 16… [NEXT SLIDE]</a:t>
            </a:r>
          </a:p>
        </p:txBody>
      </p:sp>
      <p:sp>
        <p:nvSpPr>
          <p:cNvPr id="4" name="Slide Number Placeholder 3">
            <a:extLst>
              <a:ext uri="{FF2B5EF4-FFF2-40B4-BE49-F238E27FC236}">
                <a16:creationId xmlns:a16="http://schemas.microsoft.com/office/drawing/2014/main" id="{49DAF739-AE13-1A43-8777-37C67F5460CF}"/>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76994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0D57D-641A-B8AB-A6C8-49E40ADFB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6BB83-2544-2B20-61BE-793121B3B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40721-21C4-4873-02D7-34233F87C552}"/>
              </a:ext>
            </a:extLst>
          </p:cNvPr>
          <p:cNvSpPr>
            <a:spLocks noGrp="1"/>
          </p:cNvSpPr>
          <p:nvPr>
            <p:ph type="body" idx="1"/>
          </p:nvPr>
        </p:nvSpPr>
        <p:spPr/>
        <p:txBody>
          <a:bodyPr/>
          <a:lstStyle/>
          <a:p>
            <a:pPr marL="0" indent="0">
              <a:buFont typeface="Arial" panose="020B0604020202020204" pitchFamily="34" charset="0"/>
              <a:buNone/>
            </a:pPr>
            <a:r>
              <a:rPr lang="en-US" dirty="0"/>
              <a:t>[READ &amp; COMMENT ON VERSES 16-18]</a:t>
            </a:r>
          </a:p>
          <a:p>
            <a:pPr marL="0" indent="0">
              <a:buFont typeface="Arial" panose="020B0604020202020204" pitchFamily="34" charset="0"/>
              <a:buNone/>
            </a:pPr>
            <a:r>
              <a:rPr lang="en-US" dirty="0"/>
              <a:t>v. 16 – NIV: “walk in the Spirit” and you won’t “gratify the desires of the flesh”; in other words, when you’re seeking to live out of your new identity and walking in the strength that Jesus gives us through the Spirit, you will discover the power to overcome your fleshly, carnal desires.</a:t>
            </a:r>
          </a:p>
          <a:p>
            <a:pPr marL="0" indent="0">
              <a:buFont typeface="Arial" panose="020B0604020202020204" pitchFamily="34" charset="0"/>
              <a:buNone/>
            </a:pPr>
            <a:r>
              <a:rPr lang="en-US" dirty="0"/>
              <a:t>v. 17 – there is an internal struggle to do what our flesh wants or allow Christ in us to prevail (see Romans 7:14-25).</a:t>
            </a:r>
          </a:p>
          <a:p>
            <a:pPr marL="0" indent="0">
              <a:buFont typeface="Arial" panose="020B0604020202020204" pitchFamily="34" charset="0"/>
              <a:buNone/>
            </a:pPr>
            <a:r>
              <a:rPr lang="en-US" dirty="0"/>
              <a:t>v. 18 – “directed by the Spirit” or ”led by the Spirit” Paul has the “exodus” in mind; the Spirit of God is able to lead us out of sin and bondage to freedom and a better way of life in Christ.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now the remaining verses in chapter 5, verses 19-26… [NEXT SLIDE]</a:t>
            </a:r>
          </a:p>
        </p:txBody>
      </p:sp>
      <p:sp>
        <p:nvSpPr>
          <p:cNvPr id="4" name="Slide Number Placeholder 3">
            <a:extLst>
              <a:ext uri="{FF2B5EF4-FFF2-40B4-BE49-F238E27FC236}">
                <a16:creationId xmlns:a16="http://schemas.microsoft.com/office/drawing/2014/main" id="{F719915F-9736-9141-EF90-F275C44528AE}"/>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589500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99195-6E2C-7B07-3F6B-64F0DFEFC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19754-86FE-8E52-3E66-000C1D070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63FCC-9705-FBC7-CDE0-036849CFBF72}"/>
              </a:ext>
            </a:extLst>
          </p:cNvPr>
          <p:cNvSpPr>
            <a:spLocks noGrp="1"/>
          </p:cNvSpPr>
          <p:nvPr>
            <p:ph type="body" idx="1"/>
          </p:nvPr>
        </p:nvSpPr>
        <p:spPr/>
        <p:txBody>
          <a:bodyPr/>
          <a:lstStyle/>
          <a:p>
            <a:pPr marL="0" indent="0">
              <a:buFont typeface="Arial" panose="020B0604020202020204" pitchFamily="34" charset="0"/>
              <a:buNone/>
            </a:pPr>
            <a:r>
              <a:rPr lang="en-US" dirty="0"/>
              <a:t>[READ VERESES 19-23]</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SLIDE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FINAL VERSES 24-26]</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Listen to how Paul describes how we’re to follow in the new way of the Spirit in his letter to the Romans, chapter 7:4-6… [NEXT SLIDE]</a:t>
            </a:r>
          </a:p>
        </p:txBody>
      </p:sp>
      <p:sp>
        <p:nvSpPr>
          <p:cNvPr id="4" name="Slide Number Placeholder 3">
            <a:extLst>
              <a:ext uri="{FF2B5EF4-FFF2-40B4-BE49-F238E27FC236}">
                <a16:creationId xmlns:a16="http://schemas.microsoft.com/office/drawing/2014/main" id="{220D5AFC-E0DF-35DD-9444-829DFDD39FC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035876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B36C2-AD7C-1B2C-F50B-D5098E34D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AD343-84A9-02CB-2DA5-045119761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F94986-1095-7DF5-A64C-1619A7C9E657}"/>
              </a:ext>
            </a:extLst>
          </p:cNvPr>
          <p:cNvSpPr>
            <a:spLocks noGrp="1"/>
          </p:cNvSpPr>
          <p:nvPr>
            <p:ph type="body" idx="1"/>
          </p:nvPr>
        </p:nvSpPr>
        <p:spPr/>
        <p:txBody>
          <a:bodyPr/>
          <a:lstStyle/>
          <a:p>
            <a:pPr marL="0" indent="0">
              <a:buFont typeface="Arial" panose="020B0604020202020204" pitchFamily="34" charset="0"/>
              <a:buNone/>
            </a:pPr>
            <a:r>
              <a:rPr lang="en-US" dirty="0"/>
              <a:t>[READ PASSAGE &amp; COMMENT]</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real quick… how might we apply what we’ve heard from Paul in Galatians chapter 5. Here are some suggested takeaways… [NEXT SLIDE]</a:t>
            </a:r>
          </a:p>
        </p:txBody>
      </p:sp>
      <p:sp>
        <p:nvSpPr>
          <p:cNvPr id="4" name="Slide Number Placeholder 3">
            <a:extLst>
              <a:ext uri="{FF2B5EF4-FFF2-40B4-BE49-F238E27FC236}">
                <a16:creationId xmlns:a16="http://schemas.microsoft.com/office/drawing/2014/main" id="{C098B471-032F-251E-8657-62E4ECFF0981}"/>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456457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8AB44-B4C5-2729-D843-F7325BB10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FB5A5-1B33-02A4-E22B-AC8E3EF90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84FB8-3BB6-A4CB-B357-F71823B73CC9}"/>
              </a:ext>
            </a:extLst>
          </p:cNvPr>
          <p:cNvSpPr>
            <a:spLocks noGrp="1"/>
          </p:cNvSpPr>
          <p:nvPr>
            <p:ph type="body" idx="1"/>
          </p:nvPr>
        </p:nvSpPr>
        <p:spPr/>
        <p:txBody>
          <a:bodyPr/>
          <a:lstStyle/>
          <a:p>
            <a:r>
              <a:rPr lang="en-US" dirty="0"/>
              <a:t>[APPLICATION - READ EACH POINT &amp; COMMENT]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1" dirty="0"/>
              <a:t>Belonging to Christ means we will grow and bear fruit.</a:t>
            </a:r>
            <a:br>
              <a:rPr lang="en-US" b="1" dirty="0"/>
            </a:br>
            <a:r>
              <a:rPr lang="en-US" b="0" dirty="0"/>
              <a:t>My faith formation requires that I’m intentional in denying my flesh and walking in the Spirit.</a:t>
            </a: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2. Belief matters in a centered-set church community.</a:t>
            </a:r>
            <a:br>
              <a:rPr lang="en-US" b="1" dirty="0"/>
            </a:br>
            <a:r>
              <a:rPr lang="en-US" b="1" dirty="0"/>
              <a:t>     </a:t>
            </a:r>
            <a:r>
              <a:rPr lang="en-US" b="0" dirty="0"/>
              <a:t>My beliefs should root me in the Lord Jesus and lead to Christ-like living and actions.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3. Behavior matters in a centered-set church community.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     </a:t>
            </a:r>
            <a:r>
              <a:rPr lang="en-US" b="0" dirty="0"/>
              <a:t>Our concern is about the person becoming like Jesus, not about a line being crossed.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let’s take all that we’ve heard and apply it to the centered-set community image. What does this mean and look like for us who desire to be a centered church? [NEXT SLIDE]</a:t>
            </a:r>
          </a:p>
        </p:txBody>
      </p:sp>
      <p:sp>
        <p:nvSpPr>
          <p:cNvPr id="4" name="Slide Number Placeholder 3">
            <a:extLst>
              <a:ext uri="{FF2B5EF4-FFF2-40B4-BE49-F238E27FC236}">
                <a16:creationId xmlns:a16="http://schemas.microsoft.com/office/drawing/2014/main" id="{132E581D-FFF0-7C98-AED6-B52296308C66}"/>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528443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centered church invites and welcomes everyone, but not everyone is guaranteed to feel included. Why? How so? Because everyone who wants to be a part of a centered church must be interested in building a relationship with Jesus Christ—the center—who says, “Follow me.”</a:t>
            </a:r>
          </a:p>
          <a:p>
            <a:endParaRPr lang="en-US" dirty="0"/>
          </a:p>
          <a:p>
            <a:r>
              <a:rPr lang="en-US" dirty="0"/>
              <a:t>Brothers and sisters, it is those who want to learn how to “walk in the Spirit” (not the flesh), those who give themselves over fully to this kind of community, that experience the greatest reward and sense of belonging. But those who don’t—those who are only interested in the public spaces and sitting out on the fringes of Christian community—will either keep watching from a comfortable distance, as they try to make up their mind about what they want to do, and/or eventually leave because they’re not really interested in discipleship, growing in their faith, character formation, and spiritual transformation as we journey alongside other disciples in the Body of Christ.</a:t>
            </a:r>
          </a:p>
          <a:p>
            <a:endParaRPr lang="en-US" dirty="0"/>
          </a:p>
          <a:p>
            <a:r>
              <a:rPr lang="en-US" dirty="0"/>
              <a:t>Of course, the invitation is that we would all be intentional in how we’re seeing and engaging with the centered community which we aspire to be at Grantham Church. Because the welcome mat is laid down… for everyone. And it is my prayer that all of you (all of us) will enter the “house of the Lord” and experience the belonging and the freedom that is available for the children of God.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here are some questions to help us reflect and respond to the message… [NEXT SLIDE]</a:t>
            </a:r>
          </a:p>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891460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Bounded Church </a:t>
            </a:r>
            <a:r>
              <a:rPr lang="en-US" dirty="0"/>
              <a:t>has a clear boundary line and separates who is in from who is out. The line generally consists of a list of correct beliefs and certain visible behaviors. While beliefs, boundaries, and behaviors are important, a bounded church uses these things to create a sense of superiority for its core members and exclude others. And it hinders transparency and utilizes shame to motivate conformity. Remember, this is the sort of thinking that was threatening the Galatians and at the heart of why Paul is so concerned for them.</a:t>
            </a:r>
          </a:p>
          <a:p>
            <a:endParaRPr lang="en-US" dirty="0"/>
          </a:p>
          <a:p>
            <a:r>
              <a:rPr lang="en-US" dirty="0"/>
              <a:t>A </a:t>
            </a:r>
            <a:r>
              <a:rPr lang="en-US" b="1" dirty="0"/>
              <a:t>Fuzzy Church </a:t>
            </a:r>
            <a:r>
              <a:rPr lang="en-US" dirty="0"/>
              <a:t>is the opposite extreme of the bounded church. It erases all lines and boundaries. Fuzzy folks might be more friendly, but the fuzziness about what they believe and who they are erodes the group’s sense of identity and mission. Therefore, it lacks a sense of call to follow Christ, and it disregards discipleship and spiritual formation. It has a tendency toward blandness, low expectations, and it creates a new set of problems in the church.</a:t>
            </a:r>
          </a:p>
          <a:p>
            <a:endParaRPr lang="en-US" dirty="0"/>
          </a:p>
          <a:p>
            <a:r>
              <a:rPr lang="en-US" dirty="0"/>
              <a:t>A </a:t>
            </a:r>
            <a:r>
              <a:rPr lang="en-US" b="1" dirty="0"/>
              <a:t>Centered Church </a:t>
            </a:r>
            <a:r>
              <a:rPr lang="en-US" dirty="0"/>
              <a:t>discerns who belongs to the group by observing people’s relationship with the center—Jesus Christ. Do they show that they want to follow Jesus and be formed into his image? Because the focus of a centered church is to know Jesus, meet people where they are, and encourage each other to move closer to the center, rather than focus on boundaries. In a centered church, we accept that everyone is in a different place in their journey. And so as long as our hearts are oriented toward Christ (which is made evident by our words and actions) then we should create and experience a sense of belonging to Christ in community.</a:t>
            </a:r>
          </a:p>
          <a:p>
            <a:endParaRPr lang="en-US" dirty="0"/>
          </a:p>
          <a:p>
            <a:r>
              <a:rPr lang="en-US" dirty="0"/>
              <a:t>And I’ve been saying that this centered-set community is what Paul wants for the Galatians. And they can have it if they will embrace the gospel of God’s grace, which makes centered church possible. If you’re just joining us, here is some background information on Galatians and a quick review of what we’ve looked at so far…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F6189-4944-CEE1-2F88-5765AF17F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D21EF-54CA-59A5-C542-8F77DE8D6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79940-1899-43E9-F05D-ED42633975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FA4751-C635-C901-E483-9E4430144B0F}"/>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39908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solidFill>
                  <a:schemeClr val="tx1"/>
                </a:solidFill>
                <a:latin typeface="+mn-lt"/>
              </a:rPr>
              <a:t>[READ &amp; BRIEF COMMENT ON EACH QUESTION]</a:t>
            </a:r>
          </a:p>
          <a:p>
            <a:pPr marL="228600" indent="-228600">
              <a:buFont typeface="+mj-lt"/>
              <a:buAutoNum type="arabicPeriod"/>
            </a:pPr>
            <a:r>
              <a:rPr lang="en-US" dirty="0">
                <a:solidFill>
                  <a:schemeClr val="tx1"/>
                </a:solidFill>
                <a:latin typeface="+mn-lt"/>
              </a:rPr>
              <a:t>Do I see my walk with Christ as “faith expressing itself in love”? How might God want my faith journey to be more reflective of this?</a:t>
            </a:r>
          </a:p>
          <a:p>
            <a:pPr marL="228600" indent="-228600">
              <a:buFont typeface="+mj-lt"/>
              <a:buAutoNum type="arabicPeriod"/>
            </a:pPr>
            <a:r>
              <a:rPr lang="en-US" dirty="0">
                <a:solidFill>
                  <a:schemeClr val="tx1"/>
                </a:solidFill>
                <a:latin typeface="+mn-lt"/>
              </a:rPr>
              <a:t>Am I being intentional in my own spiritual formation? What are the “acts of the flesh” that I need to deny and repent of with God’s help?</a:t>
            </a:r>
          </a:p>
          <a:p>
            <a:pPr marL="228600" indent="-228600">
              <a:buFont typeface="+mj-lt"/>
              <a:buAutoNum type="arabicPeriod"/>
            </a:pPr>
            <a:r>
              <a:rPr lang="en-US" dirty="0">
                <a:solidFill>
                  <a:schemeClr val="tx1"/>
                </a:solidFill>
                <a:latin typeface="+mn-lt"/>
              </a:rPr>
              <a:t>How is the Spirit inviting us as a church to grow and bear more “fruit of the Spirit” as we seek to be a Jesus-centered community?</a:t>
            </a:r>
          </a:p>
          <a:p>
            <a:endParaRPr lang="en-US" dirty="0">
              <a:solidFill>
                <a:schemeClr val="tx1"/>
              </a:solidFill>
              <a:latin typeface="+mn-lt"/>
            </a:endParaRPr>
          </a:p>
          <a:p>
            <a:r>
              <a:rPr lang="en-US" dirty="0">
                <a:solidFill>
                  <a:schemeClr val="tx1"/>
                </a:solidFill>
                <a:latin typeface="+mn-lt"/>
              </a:rPr>
              <a:t>[CLOSING WORDS]</a:t>
            </a:r>
          </a:p>
          <a:p>
            <a:endParaRPr lang="en-US" dirty="0">
              <a:solidFill>
                <a:schemeClr val="tx1"/>
              </a:solidFill>
            </a:endParaRPr>
          </a:p>
          <a:p>
            <a:r>
              <a:rPr lang="en-US" dirty="0">
                <a:solidFill>
                  <a:schemeClr val="tx1"/>
                </a:solidFill>
              </a:rPr>
              <a:t>Let’s pray… [NEXT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1" dirty="0"/>
          </a:p>
          <a:p>
            <a:endParaRPr lang="en-US" b="1" dirty="0"/>
          </a:p>
          <a:p>
            <a:r>
              <a:rPr lang="en-US" b="0" dirty="0"/>
              <a:t>[APOSTLES’ CREED]</a:t>
            </a:r>
          </a:p>
          <a:p>
            <a:endParaRPr lang="en-US" b="0" dirty="0"/>
          </a:p>
          <a:p>
            <a:r>
              <a:rPr lang="en-US" b="0" dirty="0"/>
              <a:t>[COMMUNION]</a:t>
            </a:r>
          </a:p>
          <a:p>
            <a:endParaRPr lang="en-US" b="0" dirty="0"/>
          </a:p>
          <a:p>
            <a:r>
              <a:rPr lang="en-US" b="1" dirty="0"/>
              <a:t>Announcement: Fellowship Meal</a:t>
            </a:r>
          </a:p>
          <a:p>
            <a:endParaRPr lang="en-US" b="1" dirty="0"/>
          </a:p>
          <a:p>
            <a:r>
              <a:rPr lang="en-US" b="1" dirty="0"/>
              <a:t>Benediction</a:t>
            </a:r>
          </a:p>
          <a:p>
            <a:r>
              <a:rPr lang="en-US" b="0" dirty="0"/>
              <a:t>Brothers and sisters, we’ve been saved by grace through faith to be formed in Christ-centered community. May you only boast in the cross of our Lord Jesus Christ, for we have been freely given (not earned) Gods love and favor. Now let us go and extend that same gift of grace to others—in the church and in the world. In the name of the Father, and of the Son, and of the Holy Spirit. Amen.</a:t>
            </a:r>
          </a:p>
        </p:txBody>
      </p:sp>
      <p:sp>
        <p:nvSpPr>
          <p:cNvPr id="4" name="Slide Number Placeholder 3"/>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77F4-2ACD-CCD4-43FD-69F9B822B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409A-0068-FE92-52FB-C761D0CAB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5DD0-4BE5-3EF2-2B17-F45AD9BB92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his first missionary journey, Paul and Barnabas planted churches in the southern part of the province of Galatia, which you can read about in Acts 13-14. And not long after that journey (around 49 AD), Paul writes to the Galatians in response to reports that his work and the fragile faith of these Gentile Christians were being undermined and threatened by the work of some “agitators” or false missionaries from Jerusalem leading them astray with a false gospel that required males to be circumcised and men and women to obey the Torah.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these two gospels are very different… [NEXT SLIDE]</a:t>
            </a:r>
          </a:p>
        </p:txBody>
      </p:sp>
      <p:sp>
        <p:nvSpPr>
          <p:cNvPr id="4" name="Slide Number Placeholder 3">
            <a:extLst>
              <a:ext uri="{FF2B5EF4-FFF2-40B4-BE49-F238E27FC236}">
                <a16:creationId xmlns:a16="http://schemas.microsoft.com/office/drawing/2014/main" id="{7D7C7F71-C4F9-D2A1-8873-3A8F1CB6381C}"/>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735047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14DB-40A3-5802-6BA5-AFD3BBDB8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26B63-5025-3A89-2457-C6227EAFA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274CC-52F7-EA0C-DD59-6B8425D7776F}"/>
              </a:ext>
            </a:extLst>
          </p:cNvPr>
          <p:cNvSpPr>
            <a:spLocks noGrp="1"/>
          </p:cNvSpPr>
          <p:nvPr>
            <p:ph type="body" idx="1"/>
          </p:nvPr>
        </p:nvSpPr>
        <p:spPr/>
        <p:txBody>
          <a:bodyPr/>
          <a:lstStyle/>
          <a:p>
            <a:r>
              <a:rPr lang="en-US" dirty="0"/>
              <a:t>[READ EACH POINT &amp; COMMENT]</a:t>
            </a:r>
          </a:p>
          <a:p>
            <a:pPr marL="171450" indent="-171450">
              <a:buFont typeface="Arial" panose="020B0604020202020204" pitchFamily="34" charset="0"/>
              <a:buChar char="•"/>
            </a:pPr>
            <a:r>
              <a:rPr lang="en-US" dirty="0"/>
              <a:t>The Gospel of Jesus and then the False Gospel</a:t>
            </a:r>
          </a:p>
          <a:p>
            <a:endParaRPr lang="en-US" dirty="0"/>
          </a:p>
          <a:p>
            <a:r>
              <a:rPr lang="en-US" dirty="0"/>
              <a:t>And once again, Galatians can be divided into three major parts… [NEXT SLIDE]</a:t>
            </a:r>
          </a:p>
        </p:txBody>
      </p:sp>
      <p:sp>
        <p:nvSpPr>
          <p:cNvPr id="4" name="Slide Number Placeholder 3">
            <a:extLst>
              <a:ext uri="{FF2B5EF4-FFF2-40B4-BE49-F238E27FC236}">
                <a16:creationId xmlns:a16="http://schemas.microsoft.com/office/drawing/2014/main" id="{08EECC6D-12B5-7778-CFB6-E7092D5FB424}"/>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29180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E11D-5E79-3726-AE00-832A0512E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13C97-E72E-0F8D-2019-67BC2D923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D73D5-9C5D-F0C3-87D0-49657BC85128}"/>
              </a:ext>
            </a:extLst>
          </p:cNvPr>
          <p:cNvSpPr>
            <a:spLocks noGrp="1"/>
          </p:cNvSpPr>
          <p:nvPr>
            <p:ph type="body" idx="1"/>
          </p:nvPr>
        </p:nvSpPr>
        <p:spPr/>
        <p:txBody>
          <a:bodyPr/>
          <a:lstStyle/>
          <a:p>
            <a:r>
              <a:rPr lang="en-US" dirty="0"/>
              <a:t>In the first four chapters of Galatians, we have heard Paul challenge his readers to reject the false gospel, he has confronted opponents of the gospel of God’s grace and told the church not to become slaves again to sin and bounded-thinking. He has explained the purpose of the Mosaic law and how Christ is now forming a centered-set church through the gospel of God’s grace. </a:t>
            </a:r>
          </a:p>
          <a:p>
            <a:endParaRPr lang="en-US" dirty="0"/>
          </a:p>
          <a:p>
            <a:r>
              <a:rPr lang="en-US" dirty="0"/>
              <a:t>In today’s message, we’re going to look at Paul’s meaning of freedom, the flesh, and the fruit of the Spirit, as he says to the Galatians and to us that we’re all free to follow Christ in the new way of the Spirit. But before we enter the final unit in Galatians (ch.5 &amp; 6), let’s remember this key verse in chapter 4 as we move forward this morning… [NEXT SLIDE]</a:t>
            </a:r>
          </a:p>
        </p:txBody>
      </p:sp>
      <p:sp>
        <p:nvSpPr>
          <p:cNvPr id="4" name="Slide Number Placeholder 3">
            <a:extLst>
              <a:ext uri="{FF2B5EF4-FFF2-40B4-BE49-F238E27FC236}">
                <a16:creationId xmlns:a16="http://schemas.microsoft.com/office/drawing/2014/main" id="{86957316-32E8-46C9-E51E-DF79CFBECCC8}"/>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4230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54DF0-7380-1EE2-9E37-B5AB73C5E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A05F4-0C30-FC1A-857A-B53C093D70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011E4-6ED6-C98B-1C87-421F7947D705}"/>
              </a:ext>
            </a:extLst>
          </p:cNvPr>
          <p:cNvSpPr>
            <a:spLocks noGrp="1"/>
          </p:cNvSpPr>
          <p:nvPr>
            <p:ph type="body" idx="1"/>
          </p:nvPr>
        </p:nvSpPr>
        <p:spPr/>
        <p:txBody>
          <a:bodyPr/>
          <a:lstStyle/>
          <a:p>
            <a:pPr marL="0" indent="0">
              <a:buFont typeface="Arial" panose="020B0604020202020204" pitchFamily="34" charset="0"/>
              <a:buNone/>
            </a:pPr>
            <a:r>
              <a:rPr lang="en-US" dirty="0"/>
              <a:t>[READ VERSE]</a:t>
            </a:r>
          </a:p>
          <a:p>
            <a:pPr marL="171450" indent="-171450">
              <a:buFont typeface="Arial" panose="020B0604020202020204" pitchFamily="34" charset="0"/>
              <a:buChar char="•"/>
            </a:pPr>
            <a:r>
              <a:rPr lang="en-US" dirty="0"/>
              <a:t>Paul’s ultimate aim and desire is for the Galatians to be fully formed disciples of Jesus; he doesn’t just want them “saved” or to take the name “Christian”; he wants them to be like Christ.</a:t>
            </a:r>
          </a:p>
          <a:p>
            <a:pPr marL="171450" indent="-171450">
              <a:buFont typeface="Arial" panose="020B0604020202020204" pitchFamily="34" charset="0"/>
              <a:buChar char="•"/>
            </a:pPr>
            <a:r>
              <a:rPr lang="en-US" dirty="0"/>
              <a:t>And at Grantham Church we say that: “Disciples are people in community who—empowered by the Holy Spirit—are growing to love, follow, and lead others to the God who looks like Jesus.”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as Paul is making a case for being a church centered on Jesus, and as we seek to live into that here at Grantham Church, we need to remember that worship, discipleship, and spiritual formation is why we are here, as I think will become clear in Galatians chapter 5… [NEXT SLIDE]</a:t>
            </a:r>
          </a:p>
        </p:txBody>
      </p:sp>
      <p:sp>
        <p:nvSpPr>
          <p:cNvPr id="4" name="Slide Number Placeholder 3">
            <a:extLst>
              <a:ext uri="{FF2B5EF4-FFF2-40B4-BE49-F238E27FC236}">
                <a16:creationId xmlns:a16="http://schemas.microsoft.com/office/drawing/2014/main" id="{6B4D6962-D963-C960-8335-7601846D73BD}"/>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99871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8473-7138-1416-24DA-62CEE417B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3656-7FF1-4950-DCD9-42008667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A8EAE-1804-54AE-E89D-35E8EE133936}"/>
              </a:ext>
            </a:extLst>
          </p:cNvPr>
          <p:cNvSpPr>
            <a:spLocks noGrp="1"/>
          </p:cNvSpPr>
          <p:nvPr>
            <p:ph type="body" idx="1"/>
          </p:nvPr>
        </p:nvSpPr>
        <p:spPr/>
        <p:txBody>
          <a:bodyPr/>
          <a:lstStyle/>
          <a:p>
            <a:pPr marL="0" indent="0">
              <a:buFont typeface="Arial" panose="020B0604020202020204" pitchFamily="34" charset="0"/>
              <a:buNone/>
            </a:pPr>
            <a:r>
              <a:rPr lang="en-US" dirty="0"/>
              <a:t>[BRIEF PRAYER]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 would, please open up your Bibles to Galatians chapter 5… [NEXT SLIDE]</a:t>
            </a:r>
          </a:p>
        </p:txBody>
      </p:sp>
      <p:sp>
        <p:nvSpPr>
          <p:cNvPr id="4" name="Slide Number Placeholder 3">
            <a:extLst>
              <a:ext uri="{FF2B5EF4-FFF2-40B4-BE49-F238E27FC236}">
                <a16:creationId xmlns:a16="http://schemas.microsoft.com/office/drawing/2014/main" id="{B9B1959F-2F11-ABF0-3119-2CCCE423061A}"/>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77631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9F8C-E012-FF7C-41A8-3EEDA939B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AF62A-91BF-E5EA-94A4-48A91E61A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B404D-015C-AD5D-5B5F-3913F4ADD768}"/>
              </a:ext>
            </a:extLst>
          </p:cNvPr>
          <p:cNvSpPr>
            <a:spLocks noGrp="1"/>
          </p:cNvSpPr>
          <p:nvPr>
            <p:ph type="body" idx="1"/>
          </p:nvPr>
        </p:nvSpPr>
        <p:spPr/>
        <p:txBody>
          <a:bodyPr/>
          <a:lstStyle/>
          <a:p>
            <a:pPr marL="0" indent="0">
              <a:buFont typeface="Arial" panose="020B0604020202020204" pitchFamily="34" charset="0"/>
              <a:buNone/>
            </a:pPr>
            <a:r>
              <a:rPr lang="en-US" b="1" dirty="0"/>
              <a:t>vs.1-12 – Paul will finish his thoughts on “freedom” (which he began talking about in </a:t>
            </a:r>
            <a:r>
              <a:rPr lang="en-US" b="1" dirty="0" err="1"/>
              <a:t>ch.</a:t>
            </a:r>
            <a:r>
              <a:rPr lang="en-US" b="1" dirty="0"/>
              <a:t> 4), and he will offer a stern warning and challenge to the believers in Galatia.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GALATIANS 5:1-12 VERSE-BY-VERSE &amp; COMMENT]</a:t>
            </a:r>
            <a:br>
              <a:rPr lang="en-US" dirty="0"/>
            </a:br>
            <a:r>
              <a:rPr lang="en-US" dirty="0"/>
              <a:t>v. 1 – “freedom” from the burden and slavery of the law of sin and death (in other words: “God has set you free! Don’t return to Egypt.)</a:t>
            </a:r>
          </a:p>
          <a:p>
            <a:pPr marL="0" indent="0">
              <a:buFont typeface="Arial" panose="020B0604020202020204" pitchFamily="34" charset="0"/>
              <a:buNone/>
            </a:pPr>
            <a:r>
              <a:rPr lang="en-US" dirty="0"/>
              <a:t>v. 2-4 – if you start down that road, you </a:t>
            </a:r>
            <a:r>
              <a:rPr lang="en-US" dirty="0" err="1"/>
              <a:t>gotta</a:t>
            </a:r>
            <a:r>
              <a:rPr lang="en-US" dirty="0"/>
              <a:t> go all the way! Paul is saying, “Nothing that you can do will ever make you right with God. You have already been made right with God through Jesus.”</a:t>
            </a:r>
          </a:p>
          <a:p>
            <a:pPr marL="0" indent="0">
              <a:buFont typeface="Arial" panose="020B0604020202020204" pitchFamily="34" charset="0"/>
              <a:buNone/>
            </a:pPr>
            <a:r>
              <a:rPr lang="en-US" dirty="0"/>
              <a:t>v. 5-6 – “live by the Spirit”, i.e., listen to Jesus in you and let his Spirit guide you; “faith expressing itself in love” means that true faith, and what honors God, is you working out your salvation, your discipleship, your spiritual formation in a loving response to God’s grace in your life</a:t>
            </a:r>
          </a:p>
          <a:p>
            <a:pPr marL="0" indent="0">
              <a:buFont typeface="Arial" panose="020B0604020202020204" pitchFamily="34" charset="0"/>
              <a:buNone/>
            </a:pPr>
            <a:r>
              <a:rPr lang="en-US" dirty="0"/>
              <a:t>v. 7-8 – Paul uses a “racing” metaphor; Who held you up? Who slowed you down? How is it that you started off in grace now to be burdened down by the weight of bounded-thinking?</a:t>
            </a:r>
          </a:p>
          <a:p>
            <a:pPr marL="0" indent="0">
              <a:buFont typeface="Arial" panose="020B0604020202020204" pitchFamily="34" charset="0"/>
              <a:buNone/>
            </a:pPr>
            <a:r>
              <a:rPr lang="en-US" dirty="0"/>
              <a:t>v. 9-10 – It only takes a little bounded thinking to affect you and the whole church! And God will deal with the person who introduces this bounded leaven that corrupts the community.</a:t>
            </a:r>
          </a:p>
          <a:p>
            <a:pPr marL="0" indent="0">
              <a:buFont typeface="Arial" panose="020B0604020202020204" pitchFamily="34" charset="0"/>
              <a:buNone/>
            </a:pPr>
            <a:r>
              <a:rPr lang="en-US" dirty="0"/>
              <a:t>v. 11 – Look at how these agitators are treating me! That tells you all you need to know. </a:t>
            </a:r>
          </a:p>
          <a:p>
            <a:pPr marL="0" indent="0">
              <a:buFont typeface="Arial" panose="020B0604020202020204" pitchFamily="34" charset="0"/>
              <a:buNone/>
            </a:pPr>
            <a:r>
              <a:rPr lang="en-US" dirty="0"/>
              <a:t>v. 12 – NIV: “As for those agitators, I wish they would go the whole way and emasculate themselves!” Now, why does Paul say this? This is very important, because we could easily just hear Paul venting his anger at this point. But I’m about to show you that isn’t the case.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Paul is likely referring to a pagan practice rooted in the worship of the goddess Cy-</a:t>
            </a:r>
            <a:r>
              <a:rPr lang="en-US" dirty="0" err="1"/>
              <a:t>bele</a:t>
            </a:r>
            <a:r>
              <a:rPr lang="en-US" dirty="0"/>
              <a:t>… [NEXT SLIDE]</a:t>
            </a:r>
          </a:p>
        </p:txBody>
      </p:sp>
      <p:sp>
        <p:nvSpPr>
          <p:cNvPr id="4" name="Slide Number Placeholder 3">
            <a:extLst>
              <a:ext uri="{FF2B5EF4-FFF2-40B4-BE49-F238E27FC236}">
                <a16:creationId xmlns:a16="http://schemas.microsoft.com/office/drawing/2014/main" id="{874C74DE-92BA-870F-1AE0-9B7ABAC45AC8}"/>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565393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A9E1-9C15-193C-2ABB-5D8BFBD3E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477EB-04E2-A7BF-C776-EA906FEBE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C9D2-4BC0-7BC2-1BA5-5C1F50D18745}"/>
              </a:ext>
            </a:extLst>
          </p:cNvPr>
          <p:cNvSpPr>
            <a:spLocks noGrp="1"/>
          </p:cNvSpPr>
          <p:nvPr>
            <p:ph type="body" idx="1"/>
          </p:nvPr>
        </p:nvSpPr>
        <p:spPr/>
        <p:txBody>
          <a:bodyPr/>
          <a:lstStyle/>
          <a:p>
            <a:pPr marL="171450" indent="-171450">
              <a:buFont typeface="Arial" panose="020B0604020202020204" pitchFamily="34" charset="0"/>
              <a:buChar char="•"/>
            </a:pPr>
            <a:r>
              <a:rPr lang="en-US" dirty="0"/>
              <a:t>Cybele was a goddess of nature, fertility, and the wild; she was known as the “Great Mother”; and worship of Cybele originated in Phrygia, which neighbored the Galatians.</a:t>
            </a:r>
          </a:p>
          <a:p>
            <a:pPr marL="171450" indent="-171450">
              <a:buFont typeface="Arial" panose="020B0604020202020204" pitchFamily="34" charset="0"/>
              <a:buChar char="•"/>
            </a:pPr>
            <a:r>
              <a:rPr lang="en-US" dirty="0"/>
              <a:t>And parts of Phrygia were incorporated into the province of Galatia by the Romans</a:t>
            </a:r>
          </a:p>
          <a:p>
            <a:pPr marL="171450" indent="-171450">
              <a:buFont typeface="Arial" panose="020B0604020202020204" pitchFamily="34" charset="0"/>
              <a:buChar char="•"/>
            </a:pPr>
            <a:r>
              <a:rPr lang="en-US" dirty="0"/>
              <a:t>So, the Galatians would have been well aware of this pagan cult; some may have once practiced Cybele worship before coming to Christ; which involved ecstatic rituals, wild dancing, orgiastic rituals, self-mutilation, and self-scourging.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Therefore, when Paul says, “As for those agitators, I wish they would go the whole way and emasculate themselves!” he is essentially saying, “They might as well cut it all off and be like the pagans down the street!” Why? Because the Judaizers have turned their backs on what Christ has revealed, and they’ve given up on the gospel of God’s grace. And now these so-called “mutilators of the flesh” are leading these former pagans astray with their bounded thinking.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Back to Galatians 5, verse 13, where Paul now turns his attention to how we are called to live by the Spirit, not the flesh… [NEXT SLIDE]</a:t>
            </a:r>
          </a:p>
        </p:txBody>
      </p:sp>
      <p:sp>
        <p:nvSpPr>
          <p:cNvPr id="4" name="Slide Number Placeholder 3">
            <a:extLst>
              <a:ext uri="{FF2B5EF4-FFF2-40B4-BE49-F238E27FC236}">
                <a16:creationId xmlns:a16="http://schemas.microsoft.com/office/drawing/2014/main" id="{1896E022-3FCD-A6C2-3718-A34F2F70728B}"/>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99415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4/3/25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4/3/25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FD5E7258-E5F4-0A5F-39F4-565C947F824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6C23D0-B884-33DD-A5C1-B9E49297E08A}"/>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E0941CA5-4368-B159-7643-15B6ABF5E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A51DD9BD-C9A3-F155-E833-71B01BAADB3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91449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text&#10;&#10;AI-generated content may be incorrect.">
            <a:extLst>
              <a:ext uri="{FF2B5EF4-FFF2-40B4-BE49-F238E27FC236}">
                <a16:creationId xmlns:a16="http://schemas.microsoft.com/office/drawing/2014/main" id="{51DB749D-3695-660B-BC08-60F17079F1E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0EC341-AD6A-E9E7-E08F-6C20E8D6A58F}"/>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butterflies from a branch&#10;&#10;AI-generated content may be incorrect.">
            <a:extLst>
              <a:ext uri="{FF2B5EF4-FFF2-40B4-BE49-F238E27FC236}">
                <a16:creationId xmlns:a16="http://schemas.microsoft.com/office/drawing/2014/main" id="{9F4185B8-3F08-B944-8364-1DAB33E68E8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78021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99E7D1-A788-465F-C795-CB0CB2E718F6}"/>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AI-generated content may be incorrect.">
            <a:extLst>
              <a:ext uri="{FF2B5EF4-FFF2-40B4-BE49-F238E27FC236}">
                <a16:creationId xmlns:a16="http://schemas.microsoft.com/office/drawing/2014/main" id="{299CB4E4-FCE7-7F94-E222-77380315FBC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128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A0D346-3FB8-80F6-C9BC-66D74A7C8220}"/>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a person's body&#10;&#10;AI-generated content may be incorrect.">
            <a:extLst>
              <a:ext uri="{FF2B5EF4-FFF2-40B4-BE49-F238E27FC236}">
                <a16:creationId xmlns:a16="http://schemas.microsoft.com/office/drawing/2014/main" id="{F55DF562-8C5E-E770-AF9D-65EE3AA05F7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09160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9818AC-5795-DA54-4698-6F36E18A2FF7}"/>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black background&#10;&#10;AI-generated content may be incorrect.">
            <a:extLst>
              <a:ext uri="{FF2B5EF4-FFF2-40B4-BE49-F238E27FC236}">
                <a16:creationId xmlns:a16="http://schemas.microsoft.com/office/drawing/2014/main" id="{2BC5AEE7-745E-5E08-3C51-EEA983636F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58124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B13C1F-59E9-B8FD-3DA4-2A36A94A8568}"/>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A21AD02D-B74D-89CA-AB0B-E38990D49B2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1736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with blue arrows&#10;&#10;AI-generated content may be incorrect.">
            <a:extLst>
              <a:ext uri="{FF2B5EF4-FFF2-40B4-BE49-F238E27FC236}">
                <a16:creationId xmlns:a16="http://schemas.microsoft.com/office/drawing/2014/main" id="{C591F976-ACAD-A868-E2E3-17C7232BBB7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0487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ook&#10;&#10;AI-generated content may be incorrect.">
            <a:extLst>
              <a:ext uri="{FF2B5EF4-FFF2-40B4-BE49-F238E27FC236}">
                <a16:creationId xmlns:a16="http://schemas.microsoft.com/office/drawing/2014/main" id="{F860D352-FC01-7F89-C7BF-821458AEF0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3" name="Rectangle 1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 background&#10;&#10;AI-generated content may be incorrect.">
            <a:extLst>
              <a:ext uri="{FF2B5EF4-FFF2-40B4-BE49-F238E27FC236}">
                <a16:creationId xmlns:a16="http://schemas.microsoft.com/office/drawing/2014/main" id="{14395688-AD09-CC03-4EBC-451A8DC024A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different directions&#10;&#10;AI-generated content may be incorrect.">
            <a:extLst>
              <a:ext uri="{FF2B5EF4-FFF2-40B4-BE49-F238E27FC236}">
                <a16:creationId xmlns:a16="http://schemas.microsoft.com/office/drawing/2014/main" id="{5B2F4979-7604-8FCD-86A9-0E38D8EFD3D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0F1C98-4088-A72D-4D3E-36A819404E67}"/>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lack background&#10;&#10;AI-generated content may be incorrect.">
            <a:extLst>
              <a:ext uri="{FF2B5EF4-FFF2-40B4-BE49-F238E27FC236}">
                <a16:creationId xmlns:a16="http://schemas.microsoft.com/office/drawing/2014/main" id="{39248835-6503-5C8C-1197-0AFAACF725F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4887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 and white text&#10;&#10;AI-generated content may be incorrect.">
            <a:extLst>
              <a:ext uri="{FF2B5EF4-FFF2-40B4-BE49-F238E27FC236}">
                <a16:creationId xmlns:a16="http://schemas.microsoft.com/office/drawing/2014/main" id="{B44A2339-CCE9-4981-3D25-1BF95D77693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AI-generated content may be incorrect.">
            <a:extLst>
              <a:ext uri="{FF2B5EF4-FFF2-40B4-BE49-F238E27FC236}">
                <a16:creationId xmlns:a16="http://schemas.microsoft.com/office/drawing/2014/main" id="{B5CB27EA-5BA6-9E0F-7EBA-785B4A905E6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9C0CA2-58FF-BA79-4EEB-57F6431920E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ap of the bible&#10;&#10;AI-generated content may be incorrect.">
            <a:extLst>
              <a:ext uri="{FF2B5EF4-FFF2-40B4-BE49-F238E27FC236}">
                <a16:creationId xmlns:a16="http://schemas.microsoft.com/office/drawing/2014/main" id="{36DC66A0-7CE9-E83C-9205-5195DBF7A5E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279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94A767-ED3E-477C-72CD-589CC8ABC7F0}"/>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D6245A25-971F-6F00-FBCB-03546A13397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013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4C7F5A-AC3F-9A2B-6D0D-549EB54A52F6}"/>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black background&#10;&#10;AI-generated content may be incorrect.">
            <a:extLst>
              <a:ext uri="{FF2B5EF4-FFF2-40B4-BE49-F238E27FC236}">
                <a16:creationId xmlns:a16="http://schemas.microsoft.com/office/drawing/2014/main" id="{2DD50AFC-1336-BD1E-F198-7889F9AB574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54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D93879-22AA-039D-2F30-65AB6344ED40}"/>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at a table&#10;&#10;AI-generated content may be incorrect.">
            <a:extLst>
              <a:ext uri="{FF2B5EF4-FFF2-40B4-BE49-F238E27FC236}">
                <a16:creationId xmlns:a16="http://schemas.microsoft.com/office/drawing/2014/main" id="{E972393D-BB5D-F50C-C525-528ACE69B24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5774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21543A-67CD-AFC2-0A62-1F9D62D53EF2}"/>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text&#10;&#10;AI-generated content may be incorrect.">
            <a:extLst>
              <a:ext uri="{FF2B5EF4-FFF2-40B4-BE49-F238E27FC236}">
                <a16:creationId xmlns:a16="http://schemas.microsoft.com/office/drawing/2014/main" id="{5441BC6E-6054-9C5A-DB7F-3E399A135CE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137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8C3211-0EFF-F4C6-B5F3-3AED69968D28}"/>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AI-generated content may be incorrect.">
            <a:extLst>
              <a:ext uri="{FF2B5EF4-FFF2-40B4-BE49-F238E27FC236}">
                <a16:creationId xmlns:a16="http://schemas.microsoft.com/office/drawing/2014/main" id="{60592B28-1A2C-8A2E-5C3E-0E87797680C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7243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478910-28AB-4136-C863-4B6EF8C49C3A}"/>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tatue of a person holding a sword and a lion&#10;&#10;AI-generated content may be incorrect.">
            <a:extLst>
              <a:ext uri="{FF2B5EF4-FFF2-40B4-BE49-F238E27FC236}">
                <a16:creationId xmlns:a16="http://schemas.microsoft.com/office/drawing/2014/main" id="{B70B787B-2580-597F-F0D3-3B275DACA29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2027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96539</TotalTime>
  <Words>2760</Words>
  <Application>Microsoft Macintosh PowerPoint</Application>
  <PresentationFormat>Widescreen</PresentationFormat>
  <Paragraphs>135</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1333</cp:revision>
  <cp:lastPrinted>2025-03-22T18:39:38Z</cp:lastPrinted>
  <dcterms:created xsi:type="dcterms:W3CDTF">2022-11-22T02:48:34Z</dcterms:created>
  <dcterms:modified xsi:type="dcterms:W3CDTF">2025-04-05T16:45:00Z</dcterms:modified>
</cp:coreProperties>
</file>