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70" r:id="rId3"/>
    <p:sldId id="276" r:id="rId4"/>
    <p:sldId id="263" r:id="rId5"/>
    <p:sldId id="273" r:id="rId6"/>
    <p:sldId id="279" r:id="rId7"/>
    <p:sldId id="272" r:id="rId8"/>
    <p:sldId id="274" r:id="rId9"/>
    <p:sldId id="277" r:id="rId10"/>
    <p:sldId id="265" r:id="rId11"/>
    <p:sldId id="278" r:id="rId12"/>
    <p:sldId id="284" r:id="rId13"/>
    <p:sldId id="285" r:id="rId14"/>
    <p:sldId id="286" r:id="rId15"/>
    <p:sldId id="287" r:id="rId16"/>
    <p:sldId id="288" r:id="rId17"/>
    <p:sldId id="289" r:id="rId18"/>
    <p:sldId id="262"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985"/>
  </p:normalViewPr>
  <p:slideViewPr>
    <p:cSldViewPr snapToGrid="0" snapToObjects="1">
      <p:cViewPr varScale="1">
        <p:scale>
          <a:sx n="88" d="100"/>
          <a:sy n="88" d="100"/>
        </p:scale>
        <p:origin x="2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12/22/20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pPr marL="171450" indent="-171450">
              <a:buFont typeface="Arial" panose="020B0604020202020204" pitchFamily="34" charset="0"/>
              <a:buChar char="•"/>
            </a:pPr>
            <a:r>
              <a:rPr lang="en-US" dirty="0"/>
              <a:t>I hope you had a Merry Christmas and a restful holiday</a:t>
            </a:r>
          </a:p>
          <a:p>
            <a:pPr marL="171450" indent="-171450">
              <a:buFont typeface="Arial" panose="020B0604020202020204" pitchFamily="34" charset="0"/>
              <a:buChar char="•"/>
            </a:pPr>
            <a:r>
              <a:rPr lang="en-US" dirty="0"/>
              <a:t>I enjoyed some much-needed down time at home, a stay-cation!</a:t>
            </a:r>
          </a:p>
          <a:p>
            <a:pPr marL="171450" indent="-171450">
              <a:buFont typeface="Arial" panose="020B0604020202020204" pitchFamily="34" charset="0"/>
              <a:buChar char="•"/>
            </a:pPr>
            <a:r>
              <a:rPr lang="en-US" dirty="0"/>
              <a:t>It’s a New Year (2021) – a message to refocus and remember who we are and where we’re going; what God has called us to do.</a:t>
            </a:r>
          </a:p>
          <a:p>
            <a:endParaRPr lang="en-US" dirty="0"/>
          </a:p>
          <a:p>
            <a:r>
              <a:rPr lang="en-US" dirty="0"/>
              <a:t>But before we jump into the message this morning…</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53173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7 – Since Jesus says we can ask him for anything that involves the bearing of fruit and he will grant it, I’d like to invite you to join me in praying for the following this year.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11</a:t>
            </a:fld>
            <a:endParaRPr lang="en-US"/>
          </a:p>
        </p:txBody>
      </p:sp>
    </p:spTree>
    <p:extLst>
      <p:ext uri="{BB962C8B-B14F-4D97-AF65-F5344CB8AC3E}">
        <p14:creationId xmlns:p14="http://schemas.microsoft.com/office/powerpoint/2010/main" val="138155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Why do these things matter? – the furtherance of Great Commission and the Kingdom</a:t>
            </a:r>
          </a:p>
          <a:p>
            <a:r>
              <a:rPr lang="en-US" dirty="0"/>
              <a:t>Why do we want to grow our church in these ways? – for the glory of God and the fame of his Son</a:t>
            </a:r>
          </a:p>
          <a:p>
            <a:endParaRPr lang="en-US" dirty="0"/>
          </a:p>
          <a:p>
            <a:r>
              <a:rPr lang="en-US" dirty="0"/>
              <a:t>We desire to be a thriving church so that we might lead others to the God who looks like Jesus.</a:t>
            </a:r>
          </a:p>
          <a:p>
            <a:endParaRPr lang="en-US" dirty="0"/>
          </a:p>
          <a:p>
            <a:r>
              <a:rPr lang="en-US" dirty="0"/>
              <a:t>[SHARE WHAT GOD DESIRES FOR GRANTHAM]</a:t>
            </a:r>
          </a:p>
          <a:p>
            <a:endParaRPr lang="en-US" dirty="0"/>
          </a:p>
          <a:p>
            <a:r>
              <a:rPr lang="en-US" dirty="0"/>
              <a:t>Ephesians 3:20-21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82345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Why do these things matter? – the furtherance of Great Commission and the Kingdom</a:t>
            </a:r>
          </a:p>
          <a:p>
            <a:r>
              <a:rPr lang="en-US" dirty="0"/>
              <a:t>Why do we want to grow our church in these ways? – for the glory of God and the fame of his Son</a:t>
            </a:r>
          </a:p>
          <a:p>
            <a:endParaRPr lang="en-US" dirty="0"/>
          </a:p>
          <a:p>
            <a:r>
              <a:rPr lang="en-US" dirty="0"/>
              <a:t>We desire to be a thriving church so that we might lead others to the God who looks like Jesus.</a:t>
            </a:r>
          </a:p>
          <a:p>
            <a:endParaRPr lang="en-US" dirty="0"/>
          </a:p>
          <a:p>
            <a:r>
              <a:rPr lang="en-US" dirty="0"/>
              <a:t>[SHARE WHAT GOD DESIRES FOR GRANTHAM]</a:t>
            </a:r>
          </a:p>
          <a:p>
            <a:endParaRPr lang="en-US" dirty="0"/>
          </a:p>
          <a:p>
            <a:r>
              <a:rPr lang="en-US" dirty="0"/>
              <a:t>Ephesians 3:20-21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235294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Why do these things matter? – the furtherance of Great Commission and the Kingdom</a:t>
            </a:r>
          </a:p>
          <a:p>
            <a:r>
              <a:rPr lang="en-US" dirty="0"/>
              <a:t>Why do we want to grow our church in these ways? – for the glory of God and the fame of his Son</a:t>
            </a:r>
          </a:p>
          <a:p>
            <a:endParaRPr lang="en-US" dirty="0"/>
          </a:p>
          <a:p>
            <a:r>
              <a:rPr lang="en-US" dirty="0"/>
              <a:t>We desire to be a thriving church so that we might lead others to the God who looks like Jesus.</a:t>
            </a:r>
          </a:p>
          <a:p>
            <a:endParaRPr lang="en-US" dirty="0"/>
          </a:p>
          <a:p>
            <a:r>
              <a:rPr lang="en-US" dirty="0"/>
              <a:t>[SHARE WHAT GOD DESIRES FOR GRANTHAM]</a:t>
            </a:r>
          </a:p>
          <a:p>
            <a:endParaRPr lang="en-US" dirty="0"/>
          </a:p>
          <a:p>
            <a:r>
              <a:rPr lang="en-US" dirty="0"/>
              <a:t>Ephesians 3:20-21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291676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Why do these things matter? – the furtherance of Great Commission and the Kingdom</a:t>
            </a:r>
          </a:p>
          <a:p>
            <a:r>
              <a:rPr lang="en-US" dirty="0"/>
              <a:t>Why do we want to grow our church in these ways? – for the glory of God and the fame of his Son</a:t>
            </a:r>
          </a:p>
          <a:p>
            <a:endParaRPr lang="en-US" dirty="0"/>
          </a:p>
          <a:p>
            <a:r>
              <a:rPr lang="en-US" dirty="0"/>
              <a:t>We desire to be a thriving church so that we might lead others to the God who looks like Jesus.</a:t>
            </a:r>
          </a:p>
          <a:p>
            <a:endParaRPr lang="en-US" dirty="0"/>
          </a:p>
          <a:p>
            <a:r>
              <a:rPr lang="en-US" dirty="0"/>
              <a:t>[SHARE WHAT GOD DESIRES FOR GRANTHAM]</a:t>
            </a:r>
          </a:p>
          <a:p>
            <a:endParaRPr lang="en-US" dirty="0"/>
          </a:p>
          <a:p>
            <a:r>
              <a:rPr lang="en-US" dirty="0"/>
              <a:t>Ephesians 3:20-21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342840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Why do these things matter? – the furtherance of Great Commission and the Kingdom</a:t>
            </a:r>
          </a:p>
          <a:p>
            <a:r>
              <a:rPr lang="en-US" dirty="0"/>
              <a:t>Why do we want to grow our church in these ways? – for the glory of God and the fame of his Son</a:t>
            </a:r>
          </a:p>
          <a:p>
            <a:endParaRPr lang="en-US" dirty="0"/>
          </a:p>
          <a:p>
            <a:r>
              <a:rPr lang="en-US" dirty="0"/>
              <a:t>We desire to be a thriving church so that we might lead others to the God who looks like Jesus.</a:t>
            </a:r>
          </a:p>
          <a:p>
            <a:endParaRPr lang="en-US" dirty="0"/>
          </a:p>
          <a:p>
            <a:r>
              <a:rPr lang="en-US" dirty="0"/>
              <a:t>[SHARE WHAT GOD DESIRES FOR GRANTHAM]</a:t>
            </a:r>
          </a:p>
          <a:p>
            <a:endParaRPr lang="en-US" dirty="0"/>
          </a:p>
          <a:p>
            <a:r>
              <a:rPr lang="en-US" dirty="0"/>
              <a:t>Ephesians 3:20-21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1674599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Why do these things matter? – the furtherance of Great Commission and the Kingdom</a:t>
            </a:r>
          </a:p>
          <a:p>
            <a:r>
              <a:rPr lang="en-US" dirty="0"/>
              <a:t>Why do we want to grow our church in these ways? – for the glory of God and the fame of his Son</a:t>
            </a:r>
          </a:p>
          <a:p>
            <a:endParaRPr lang="en-US" dirty="0"/>
          </a:p>
          <a:p>
            <a:r>
              <a:rPr lang="en-US" dirty="0"/>
              <a:t>We desire to be a thriving church so that we might lead others to the God who looks like Jesus.</a:t>
            </a:r>
          </a:p>
          <a:p>
            <a:endParaRPr lang="en-US" dirty="0"/>
          </a:p>
          <a:p>
            <a:r>
              <a:rPr lang="en-US" dirty="0"/>
              <a:t>[SHARE WHAT GOD DESIRES FOR GRANTHAM]</a:t>
            </a:r>
          </a:p>
          <a:p>
            <a:endParaRPr lang="en-US" dirty="0"/>
          </a:p>
          <a:p>
            <a:r>
              <a:rPr lang="en-US" dirty="0"/>
              <a:t>Ephesians 3:20-21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393181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Will you believe in Jesus to do greater things in 2021?</a:t>
            </a:r>
          </a:p>
          <a:p>
            <a:pPr marL="171450" indent="-171450">
              <a:buFont typeface="Arial" panose="020B0604020202020204" pitchFamily="34" charset="0"/>
              <a:buChar char="•"/>
            </a:pPr>
            <a:r>
              <a:rPr lang="en-US" dirty="0"/>
              <a:t>Will you commit to praying, staying connected, giving, serving, and working the spaces as you’re able?</a:t>
            </a:r>
          </a:p>
          <a:p>
            <a:pPr marL="171450" indent="-171450">
              <a:buFont typeface="Arial" panose="020B0604020202020204" pitchFamily="34" charset="0"/>
              <a:buChar char="•"/>
            </a:pPr>
            <a:r>
              <a:rPr lang="en-US" dirty="0"/>
              <a:t>Will you join me in embracing a vision for a church that is consumed with knowing Jesus and making him known?</a:t>
            </a:r>
          </a:p>
          <a:p>
            <a:endParaRPr lang="en-US" dirty="0"/>
          </a:p>
          <a:p>
            <a:r>
              <a:rPr lang="en-US" dirty="0"/>
              <a:t>Church, remember that our goal is knowing Christ. And </a:t>
            </a:r>
            <a:r>
              <a:rPr lang="en-US" i="1" dirty="0"/>
              <a:t>his</a:t>
            </a:r>
            <a:r>
              <a:rPr lang="en-US" dirty="0"/>
              <a:t> desire is for more of God’s reign and rule to be known in our lives and in our community. Therefore, let us press on toward the goal, let us continue running the race, so that others may know the loving God we are coming to know.</a:t>
            </a:r>
          </a:p>
          <a:p>
            <a:endParaRPr lang="en-US" dirty="0"/>
          </a:p>
          <a:p>
            <a:r>
              <a:rPr lang="en-US" dirty="0"/>
              <a:t>Let’s make it a great year, church! </a:t>
            </a:r>
          </a:p>
        </p:txBody>
      </p:sp>
      <p:sp>
        <p:nvSpPr>
          <p:cNvPr id="4" name="Slide Number Placeholder 3"/>
          <p:cNvSpPr>
            <a:spLocks noGrp="1"/>
          </p:cNvSpPr>
          <p:nvPr>
            <p:ph type="sldNum" sz="quarter" idx="5"/>
          </p:nvPr>
        </p:nvSpPr>
        <p:spPr/>
        <p:txBody>
          <a:bodyPr/>
          <a:lstStyle/>
          <a:p>
            <a:fld id="{20554E2E-54A7-2F4E-9472-4BD3F0714B27}" type="slidenum">
              <a:rPr lang="en-US" smtClean="0"/>
              <a:t>18</a:t>
            </a:fld>
            <a:endParaRPr lang="en-US"/>
          </a:p>
        </p:txBody>
      </p:sp>
    </p:spTree>
    <p:extLst>
      <p:ext uri="{BB962C8B-B14F-4D97-AF65-F5344CB8AC3E}">
        <p14:creationId xmlns:p14="http://schemas.microsoft.com/office/powerpoint/2010/main" val="180074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19</a:t>
            </a:fld>
            <a:endParaRPr lang="en-US"/>
          </a:p>
        </p:txBody>
      </p:sp>
    </p:spTree>
    <p:extLst>
      <p:ext uri="{BB962C8B-B14F-4D97-AF65-F5344CB8AC3E}">
        <p14:creationId xmlns:p14="http://schemas.microsoft.com/office/powerpoint/2010/main" val="313090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mention that our January 2021 series begins next Sunday. As you know, for the past several years our Peace and Social Justice Commission has helped to design a month-long series that focuses on a peace and justice related issue. Last year we focused on creation care. And this year we will be addressing racism and what we can do about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series called, </a:t>
            </a:r>
            <a:r>
              <a:rPr lang="en-US" sz="1200" b="1" kern="1200" dirty="0">
                <a:solidFill>
                  <a:schemeClr val="tx1"/>
                </a:solidFill>
                <a:effectLst/>
                <a:latin typeface="+mn-lt"/>
                <a:ea typeface="+mn-ea"/>
                <a:cs typeface="+mn-cs"/>
              </a:rPr>
              <a:t>Pursuing Racial Justice</a:t>
            </a:r>
            <a:r>
              <a:rPr lang="en-US" sz="1200" kern="1200" dirty="0">
                <a:solidFill>
                  <a:schemeClr val="tx1"/>
                </a:solidFill>
                <a:effectLst/>
                <a:latin typeface="+mn-lt"/>
                <a:ea typeface="+mn-ea"/>
                <a:cs typeface="+mn-cs"/>
              </a:rPr>
              <a:t>, we will be looking at how the Gospel confronts America’s Original Sin. As disciples, we want to ask questions like, “What does the Gospel have to say about this? What should Christians do in response to racial injustice?” It’s going to be an informative and practical series, so I hope you’ll plan to join us next Sunday as we learn how Jesus calls us to follow in solidarity with the vulnerable and testify to God’s reconciling love in the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Stay tuned this week to your inbox for the Email From the Pastor, as I’ll be sharing how you can join the church-wide learning community each Sunday morning via Zoom. In the meantime, you can see our series outline and the lineup of speakers at the Peace &amp; Social Justice page on our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[BRIEF PRAYER]</a:t>
            </a:r>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404900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am I doing this? What’s the point? Where is this going? Having a purpose and a goal is often necessary to carry on or to complete a task.</a:t>
            </a:r>
          </a:p>
          <a:p>
            <a:pPr marL="171450" indent="-171450">
              <a:buFont typeface="Arial" panose="020B0604020202020204" pitchFamily="34" charset="0"/>
              <a:buChar char="•"/>
            </a:pPr>
            <a:r>
              <a:rPr lang="en-US" dirty="0"/>
              <a:t>There are other helpful boundary-markers, time markers, and seasons that help us reflect, assess, grieve, celebrate, etc. (e.g. the church calendar, holidays, the new year). The beginning of a new year is a good time to do that. Especially after the dizzying effects of 2020.</a:t>
            </a:r>
          </a:p>
          <a:p>
            <a:pPr marL="171450" indent="-171450">
              <a:buFont typeface="Arial" panose="020B0604020202020204" pitchFamily="34" charset="0"/>
              <a:buChar char="•"/>
            </a:pPr>
            <a:r>
              <a:rPr lang="en-US" dirty="0"/>
              <a:t>What is our shared purpose at Grantham Church? Who are we and what are we about?</a:t>
            </a:r>
          </a:p>
          <a:p>
            <a:endParaRPr lang="en-US" dirty="0"/>
          </a:p>
          <a:p>
            <a:r>
              <a:rPr lang="en-US" dirty="0"/>
              <a:t>The Apostle Paul helps us answer that question in his letter to the Philippians. </a:t>
            </a:r>
          </a:p>
          <a:p>
            <a:r>
              <a:rPr lang="en-US" dirty="0"/>
              <a:t>[SHARE CONTEXT OF LETTER/PASSAGE]</a:t>
            </a:r>
          </a:p>
        </p:txBody>
      </p:sp>
      <p:sp>
        <p:nvSpPr>
          <p:cNvPr id="4" name="Slide Number Placeholder 3"/>
          <p:cNvSpPr>
            <a:spLocks noGrp="1"/>
          </p:cNvSpPr>
          <p:nvPr>
            <p:ph type="sldNum" sz="quarter" idx="5"/>
          </p:nvPr>
        </p:nvSpPr>
        <p:spPr/>
        <p:txBody>
          <a:bodyPr/>
          <a:lstStyle/>
          <a:p>
            <a:fld id="{7994E20C-5B7B-3D46-A9B8-390835D6130C}" type="slidenum">
              <a:rPr lang="en-US" smtClean="0"/>
              <a:t>3</a:t>
            </a:fld>
            <a:endParaRPr lang="en-US"/>
          </a:p>
        </p:txBody>
      </p:sp>
    </p:spTree>
    <p:extLst>
      <p:ext uri="{BB962C8B-B14F-4D97-AF65-F5344CB8AC3E}">
        <p14:creationId xmlns:p14="http://schemas.microsoft.com/office/powerpoint/2010/main" val="171238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chemeClr val="tx1"/>
                </a:solidFill>
              </a:rPr>
              <a:t>v.10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“know Christ” – this is an intimate, relational knowing, a spiritual union; Paul finds Jesus inexhaustible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power of his resurrection” – those who are in union with Christ can know his power within them</a:t>
            </a:r>
            <a:br>
              <a:rPr lang="en-US" dirty="0">
                <a:solidFill>
                  <a:schemeClr val="tx1"/>
                </a:solidFill>
              </a:rPr>
            </a:br>
            <a:r>
              <a:rPr lang="en-US" dirty="0">
                <a:solidFill>
                  <a:schemeClr val="tx1"/>
                </a:solidFill>
              </a:rPr>
              <a:t> If the love of God is seen most clearly in his death, then his power is most visible in his resurrection!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“participation in his sufferings” – sounds strange, but the NT is clear that suffering is one way we identify with Christ</a:t>
            </a:r>
            <a:br>
              <a:rPr lang="en-US" dirty="0">
                <a:solidFill>
                  <a:schemeClr val="tx1"/>
                </a:solidFill>
              </a:rPr>
            </a:br>
            <a:r>
              <a:rPr lang="en-US" dirty="0">
                <a:solidFill>
                  <a:schemeClr val="tx1"/>
                </a:solidFill>
              </a:rPr>
              <a:t> The sufferings of Christ overflow into our lives” (2 Cor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“like him in his death” – What was Christ like in his death? – surrendered to God’s will, forgiving, loving,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a:solidFill>
                  <a:schemeClr val="tx1"/>
                </a:solidFill>
              </a:rPr>
              <a:t>v.11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“attaining to the resurrection” – NLT: “so that one way or another I will experience the resurrection”</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01862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v.12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“arrived at my goal”… “I press on” speaks of an athletic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Paul alludes to his encounter with the risen Jesus on the road to Damascus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v.13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Paul is saying, if you’re going to run a race, you can’t keep looking over your shoulder. If you do, it’s going to slow you down. In other words, of all people, Paul knows there are things that we’re not proud of, even ashamed of; that there are things that have happened to us, things we’ve experienced that aren’t pleasant. But we must “forget it” and leave it in the past, so that we can move toward God’s good future. If we don’t it is going to hinder our race. So, do whatever you need to do to let it go: confess, forgive, grieve, repent, and heal. Otherwise, it’s going to negatively impact your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v.14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Paul envisions an athlete (like someone in the games in Rome) who wins and receives their prize from the emperor himself. But for Paul, it is Christ who reigns from heaven who will give him his reward for finishing the race. And Paul wants his readers to make his ambition their own.</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83317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v.15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Paul is confident that his view is right about his perspective on enduring faith, and that mature believers will agree.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v.16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Greek: literally says, “To what we arrived, by the same to walk.” – Meaning: strive for maturity, but be content with what you have and where you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NLT:  “But we must hold on to the progress we have already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Therefore, pressing on for us who are his disciples means we continue to practice the fundamentals of our faith—spiritual disciplines.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as a church it means that we remember who we are, who we aspire to be, and what God has called us to as we press on together with the basics of Christian discipleship and how we’re embodying that at Grantham Church—how we’re leading others to know the God who looks like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295558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FIRST THREE &amp; COMMENT]</a:t>
            </a:r>
          </a:p>
          <a:p>
            <a:r>
              <a:rPr lang="en-US" sz="1200" b="1" kern="1200" dirty="0">
                <a:solidFill>
                  <a:schemeClr val="tx1"/>
                </a:solidFill>
                <a:effectLst/>
                <a:latin typeface="+mn-lt"/>
                <a:ea typeface="+mn-ea"/>
                <a:cs typeface="+mn-cs"/>
              </a:rPr>
              <a:t>So, our call is to:</a:t>
            </a:r>
            <a:r>
              <a:rPr lang="en-US" sz="1200" b="0" kern="1200" dirty="0">
                <a:solidFill>
                  <a:schemeClr val="tx1"/>
                </a:solidFill>
                <a:effectLst/>
                <a:latin typeface="+mn-lt"/>
                <a:ea typeface="+mn-ea"/>
                <a:cs typeface="+mn-cs"/>
              </a:rPr>
              <a:t> Bridge the divides in our world by beginning with our own church.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want to promote and pursue diversity in our leadership and congregation, embrace convergent worship, and model third-way unity that bridges the divides of political and theological differences.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also want to warmly welcome all who enter our doors, actively participate in meeting the needs of our local community, and generously support our ministry partners in the U.S. and around the world.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also want to equip and empower our members to share their faith with those who are spiritually curious, invite people to join us in worship, and lead people to the God who looks like Jesus.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we want to help our members understand their spiritual gifts, talents, and skills as followers of Jesus and identify corresponding service opportunities in the church and in the broader community.</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We want to make disciples who are passionate about Jesus. </a:t>
            </a:r>
            <a:r>
              <a:rPr lang="en-US" sz="1200" kern="1200" dirty="0">
                <a:solidFill>
                  <a:schemeClr val="tx1"/>
                </a:solidFill>
                <a:effectLst/>
                <a:latin typeface="+mn-lt"/>
                <a:ea typeface="+mn-ea"/>
                <a:cs typeface="+mn-cs"/>
              </a:rPr>
              <a:t>Therefore, we are committed to spiritual formation and making disciples by “working the spaces” through public worship, learning communities, sermon-based small groups, and intimate accountability groups.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7</a:t>
            </a:fld>
            <a:endParaRPr lang="en-US"/>
          </a:p>
        </p:txBody>
      </p:sp>
    </p:spTree>
    <p:extLst>
      <p:ext uri="{BB962C8B-B14F-4D97-AF65-F5344CB8AC3E}">
        <p14:creationId xmlns:p14="http://schemas.microsoft.com/office/powerpoint/2010/main" val="71763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a:t>
            </a:r>
          </a:p>
          <a:p>
            <a:pPr marL="171450" indent="-171450">
              <a:buFont typeface="Arial" panose="020B0604020202020204" pitchFamily="34" charset="0"/>
              <a:buChar char="•"/>
            </a:pPr>
            <a:r>
              <a:rPr lang="en-US" dirty="0"/>
              <a:t>It’s critical that we work all of these spaces together!</a:t>
            </a:r>
          </a:p>
          <a:p>
            <a:pPr marL="171450" indent="-171450">
              <a:buFont typeface="Arial" panose="020B0604020202020204" pitchFamily="34" charset="0"/>
              <a:buChar char="•"/>
            </a:pPr>
            <a:r>
              <a:rPr lang="en-US" dirty="0"/>
              <a:t>While we can’t work the public space during the pandemic, we can the social, personal, and intimate spaces.</a:t>
            </a:r>
          </a:p>
          <a:p>
            <a:endParaRPr lang="en-US" dirty="0"/>
          </a:p>
          <a:p>
            <a:r>
              <a:rPr lang="en-US" dirty="0"/>
              <a:t>And remember, part of being a disciple and making disciples is to maintain spiritual balance and health.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270478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a:t>
            </a:r>
          </a:p>
          <a:p>
            <a:endParaRPr lang="en-US" dirty="0"/>
          </a:p>
          <a:p>
            <a:r>
              <a:rPr lang="en-US" dirty="0"/>
              <a:t>Notice what is at the top of the triangle: our direct connection to God in Christ.</a:t>
            </a:r>
          </a:p>
          <a:p>
            <a:endParaRPr lang="en-US" dirty="0"/>
          </a:p>
          <a:p>
            <a:r>
              <a:rPr lang="en-US" dirty="0"/>
              <a:t>We must stay connected to Jesus…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9</a:t>
            </a:fld>
            <a:endParaRPr lang="en-US"/>
          </a:p>
        </p:txBody>
      </p:sp>
    </p:spTree>
    <p:extLst>
      <p:ext uri="{BB962C8B-B14F-4D97-AF65-F5344CB8AC3E}">
        <p14:creationId xmlns:p14="http://schemas.microsoft.com/office/powerpoint/2010/main" val="1596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12/22/20</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12/22/20</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Graphical user interface&#10;&#10;Description automatically generated">
            <a:extLst>
              <a:ext uri="{FF2B5EF4-FFF2-40B4-BE49-F238E27FC236}">
                <a16:creationId xmlns:a16="http://schemas.microsoft.com/office/drawing/2014/main" id="{8A8E0457-59DC-9B44-AFCE-D7155824A378}"/>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46" name="Rectangle 4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36293F-AB3C-9F42-A106-301C32DB9B73}"/>
              </a:ext>
            </a:extLst>
          </p:cNvPr>
          <p:cNvPicPr>
            <a:picLocks noChangeAspect="1"/>
          </p:cNvPicPr>
          <p:nvPr/>
        </p:nvPicPr>
        <p:blipFill rotWithShape="1">
          <a:blip r:embed="rId3">
            <a:alphaModFix amt="60000"/>
          </a:blip>
          <a:srcRect b="2270"/>
          <a:stretch/>
        </p:blipFill>
        <p:spPr>
          <a:xfrm>
            <a:off x="180975" y="182880"/>
            <a:ext cx="11823637" cy="6499784"/>
          </a:xfrm>
          <a:prstGeom prst="rect">
            <a:avLst/>
          </a:prstGeom>
        </p:spPr>
      </p:pic>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53510" y="2003554"/>
            <a:ext cx="6242376" cy="3294743"/>
          </a:xfrm>
        </p:spPr>
        <p:txBody>
          <a:bodyPr>
            <a:normAutofit/>
          </a:bodyPr>
          <a:lstStyle/>
          <a:p>
            <a:pPr marL="0" indent="0">
              <a:buNone/>
            </a:pPr>
            <a:r>
              <a:rPr lang="en-US" sz="3600" dirty="0">
                <a:solidFill>
                  <a:srgbClr val="FFFFFF"/>
                </a:solidFill>
                <a:effectLst>
                  <a:outerShdw blurRad="50800" dist="38100" dir="2700000" algn="tl" rotWithShape="0">
                    <a:prstClr val="black">
                      <a:alpha val="40000"/>
                    </a:prstClr>
                  </a:outerShdw>
                </a:effectLst>
                <a:latin typeface="+mj-lt"/>
              </a:rPr>
              <a:t>“Yes, I am the vine; you are the branches. Those who remain in me, and I in them, will produce much fruit. For apart from me you can do nothing.” </a:t>
            </a:r>
          </a:p>
          <a:p>
            <a:pPr marL="0" indent="0">
              <a:buNone/>
            </a:pPr>
            <a:r>
              <a:rPr lang="en-US" sz="3600" b="1" dirty="0">
                <a:solidFill>
                  <a:srgbClr val="FFFFFF"/>
                </a:solidFill>
                <a:effectLst>
                  <a:outerShdw blurRad="50800" dist="38100" dir="2700000" algn="tl" rotWithShape="0">
                    <a:prstClr val="black">
                      <a:alpha val="40000"/>
                    </a:prstClr>
                  </a:outerShdw>
                </a:effectLst>
              </a:rPr>
              <a:t>Jesus, John 15:5 NLT</a:t>
            </a:r>
          </a:p>
        </p:txBody>
      </p:sp>
    </p:spTree>
    <p:extLst>
      <p:ext uri="{BB962C8B-B14F-4D97-AF65-F5344CB8AC3E}">
        <p14:creationId xmlns:p14="http://schemas.microsoft.com/office/powerpoint/2010/main" val="166826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44286" y="1389743"/>
            <a:ext cx="11103428" cy="4078514"/>
          </a:xfrm>
        </p:spPr>
        <p:txBody>
          <a:bodyPr>
            <a:noAutofit/>
          </a:bodyPr>
          <a:lstStyle/>
          <a:p>
            <a:pPr marL="0" indent="0">
              <a:buNone/>
            </a:pPr>
            <a:r>
              <a:rPr lang="en-US" sz="3600" b="1" dirty="0">
                <a:solidFill>
                  <a:schemeClr val="bg1"/>
                </a:solidFill>
              </a:rPr>
              <a:t>John 15:6-8 NLT </a:t>
            </a:r>
          </a:p>
          <a:p>
            <a:pPr marL="0" indent="0">
              <a:buNone/>
            </a:pPr>
            <a:r>
              <a:rPr lang="en-US" sz="3600" b="1" baseline="30000" dirty="0">
                <a:solidFill>
                  <a:schemeClr val="bg1"/>
                </a:solidFill>
              </a:rPr>
              <a:t>6 </a:t>
            </a:r>
            <a:r>
              <a:rPr lang="en-US" sz="3600" dirty="0">
                <a:solidFill>
                  <a:schemeClr val="bg1"/>
                </a:solidFill>
              </a:rPr>
              <a:t>Anyone who does not remain in me is thrown away like a useless branch and withers. Such branches are gathered into a pile to be burned. </a:t>
            </a:r>
            <a:r>
              <a:rPr lang="en-US" sz="3600" b="1" baseline="30000" dirty="0">
                <a:solidFill>
                  <a:schemeClr val="bg1"/>
                </a:solidFill>
              </a:rPr>
              <a:t>7 </a:t>
            </a:r>
            <a:r>
              <a:rPr lang="en-US" sz="3600" dirty="0">
                <a:solidFill>
                  <a:schemeClr val="bg1"/>
                </a:solidFill>
              </a:rPr>
              <a:t>But if you remain in me and my words remain in you, </a:t>
            </a:r>
            <a:r>
              <a:rPr lang="en-US" sz="3600" dirty="0">
                <a:solidFill>
                  <a:srgbClr val="FFFF00"/>
                </a:solidFill>
              </a:rPr>
              <a:t>you may ask for anything you want, and it will be granted! </a:t>
            </a:r>
            <a:r>
              <a:rPr lang="en-US" sz="3600" b="1" baseline="30000" dirty="0">
                <a:solidFill>
                  <a:schemeClr val="bg1"/>
                </a:solidFill>
              </a:rPr>
              <a:t>8 </a:t>
            </a:r>
            <a:r>
              <a:rPr lang="en-US" sz="3600" dirty="0">
                <a:solidFill>
                  <a:schemeClr val="bg1"/>
                </a:solidFill>
              </a:rPr>
              <a:t>When you produce much fruit, you are my true disciples. This brings great glory to my Father.</a:t>
            </a:r>
            <a:endParaRPr lang="en-US" sz="3600" b="1" dirty="0">
              <a:solidFill>
                <a:schemeClr val="bg1"/>
              </a:solidFill>
            </a:endParaRPr>
          </a:p>
        </p:txBody>
      </p:sp>
    </p:spTree>
    <p:extLst>
      <p:ext uri="{BB962C8B-B14F-4D97-AF65-F5344CB8AC3E}">
        <p14:creationId xmlns:p14="http://schemas.microsoft.com/office/powerpoint/2010/main" val="1059440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EF802-D77A-DE47-9A8E-09027B9DBB00}"/>
              </a:ext>
            </a:extLst>
          </p:cNvPr>
          <p:cNvSpPr txBox="1"/>
          <p:nvPr/>
        </p:nvSpPr>
        <p:spPr>
          <a:xfrm>
            <a:off x="0" y="0"/>
            <a:ext cx="12191695" cy="6858000"/>
          </a:xfrm>
          <a:prstGeom prst="rect">
            <a:avLst/>
          </a:prstGeom>
          <a:solidFill>
            <a:schemeClr val="bg1"/>
          </a:solidFill>
        </p:spPr>
        <p:txBody>
          <a:bodyPr wrap="square" rtlCol="0">
            <a:spAutoFit/>
          </a:bodyPr>
          <a:lstStyle/>
          <a:p>
            <a:endParaRPr lang="en-US" dirty="0"/>
          </a:p>
        </p:txBody>
      </p:sp>
      <p:pic>
        <p:nvPicPr>
          <p:cNvPr id="31" name="Picture 30">
            <a:extLst>
              <a:ext uri="{FF2B5EF4-FFF2-40B4-BE49-F238E27FC236}">
                <a16:creationId xmlns:a16="http://schemas.microsoft.com/office/drawing/2014/main" id="{F19A2990-D352-1E42-A5F1-05223056105F}"/>
              </a:ext>
            </a:extLst>
          </p:cNvPr>
          <p:cNvPicPr>
            <a:picLocks noChangeAspect="1"/>
          </p:cNvPicPr>
          <p:nvPr/>
        </p:nvPicPr>
        <p:blipFill rotWithShape="1">
          <a:blip r:embed="rId3">
            <a:alphaModFix/>
          </a:blip>
          <a:srcRect l="26191" r="10640" b="-1"/>
          <a:stretch/>
        </p:blipFill>
        <p:spPr>
          <a:xfrm>
            <a:off x="5797543" y="10"/>
            <a:ext cx="6394152" cy="6857990"/>
          </a:xfrm>
          <a:prstGeom prst="rect">
            <a:avLst/>
          </a:prstGeom>
        </p:spPr>
      </p:pic>
      <p:pic>
        <p:nvPicPr>
          <p:cNvPr id="36" name="Picture 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A1EED1-0D8E-5D4F-BB70-F76E9F3EC6D3}"/>
              </a:ext>
            </a:extLst>
          </p:cNvPr>
          <p:cNvSpPr>
            <a:spLocks noGrp="1"/>
          </p:cNvSpPr>
          <p:nvPr>
            <p:ph type="title"/>
          </p:nvPr>
        </p:nvSpPr>
        <p:spPr>
          <a:xfrm>
            <a:off x="373546" y="380600"/>
            <a:ext cx="5239361" cy="1046539"/>
          </a:xfrm>
        </p:spPr>
        <p:txBody>
          <a:bodyPr>
            <a:normAutofit/>
          </a:bodyPr>
          <a:lstStyle/>
          <a:p>
            <a:r>
              <a:rPr lang="en-US" b="1" dirty="0">
                <a:solidFill>
                  <a:srgbClr val="000000"/>
                </a:solidFill>
                <a:latin typeface="+mn-lt"/>
              </a:rPr>
              <a:t>Pressing On With </a:t>
            </a:r>
            <a:br>
              <a:rPr lang="en-US" b="1" dirty="0">
                <a:solidFill>
                  <a:srgbClr val="000000"/>
                </a:solidFill>
                <a:latin typeface="+mn-lt"/>
              </a:rPr>
            </a:br>
            <a:r>
              <a:rPr lang="en-US" b="1" dirty="0">
                <a:solidFill>
                  <a:srgbClr val="000000"/>
                </a:solidFill>
                <a:latin typeface="+mn-lt"/>
              </a:rPr>
              <a:t>Our Prayers in 2021</a:t>
            </a:r>
          </a:p>
        </p:txBody>
      </p:sp>
      <p:sp>
        <p:nvSpPr>
          <p:cNvPr id="3" name="Content Placeholder 2">
            <a:extLst>
              <a:ext uri="{FF2B5EF4-FFF2-40B4-BE49-F238E27FC236}">
                <a16:creationId xmlns:a16="http://schemas.microsoft.com/office/drawing/2014/main" id="{99EE65EB-7C55-ED49-A481-C30EA1C14335}"/>
              </a:ext>
            </a:extLst>
          </p:cNvPr>
          <p:cNvSpPr>
            <a:spLocks noGrp="1"/>
          </p:cNvSpPr>
          <p:nvPr>
            <p:ph idx="1"/>
          </p:nvPr>
        </p:nvSpPr>
        <p:spPr>
          <a:xfrm>
            <a:off x="369272" y="1594054"/>
            <a:ext cx="5675085" cy="5097032"/>
          </a:xfrm>
        </p:spPr>
        <p:txBody>
          <a:bodyPr anchor="ctr">
            <a:noAutofit/>
          </a:bodyPr>
          <a:lstStyle/>
          <a:p>
            <a:pPr marL="0" indent="0">
              <a:buNone/>
            </a:pPr>
            <a:r>
              <a:rPr lang="en-US" dirty="0">
                <a:solidFill>
                  <a:srgbClr val="000000"/>
                </a:solidFill>
              </a:rPr>
              <a:t>Please pray for the following:</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br>
              <a:rPr lang="en-US" dirty="0">
                <a:solidFill>
                  <a:srgbClr val="000000"/>
                </a:solidFill>
              </a:rPr>
            </a:b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128461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EF802-D77A-DE47-9A8E-09027B9DBB00}"/>
              </a:ext>
            </a:extLst>
          </p:cNvPr>
          <p:cNvSpPr txBox="1"/>
          <p:nvPr/>
        </p:nvSpPr>
        <p:spPr>
          <a:xfrm>
            <a:off x="0" y="0"/>
            <a:ext cx="12191695" cy="6858000"/>
          </a:xfrm>
          <a:prstGeom prst="rect">
            <a:avLst/>
          </a:prstGeom>
          <a:solidFill>
            <a:schemeClr val="bg1"/>
          </a:solidFill>
        </p:spPr>
        <p:txBody>
          <a:bodyPr wrap="square" rtlCol="0">
            <a:spAutoFit/>
          </a:bodyPr>
          <a:lstStyle/>
          <a:p>
            <a:endParaRPr lang="en-US" dirty="0"/>
          </a:p>
        </p:txBody>
      </p:sp>
      <p:pic>
        <p:nvPicPr>
          <p:cNvPr id="31" name="Picture 30">
            <a:extLst>
              <a:ext uri="{FF2B5EF4-FFF2-40B4-BE49-F238E27FC236}">
                <a16:creationId xmlns:a16="http://schemas.microsoft.com/office/drawing/2014/main" id="{F19A2990-D352-1E42-A5F1-05223056105F}"/>
              </a:ext>
            </a:extLst>
          </p:cNvPr>
          <p:cNvPicPr>
            <a:picLocks noChangeAspect="1"/>
          </p:cNvPicPr>
          <p:nvPr/>
        </p:nvPicPr>
        <p:blipFill rotWithShape="1">
          <a:blip r:embed="rId3">
            <a:alphaModFix/>
          </a:blip>
          <a:srcRect l="26191" r="10640" b="-1"/>
          <a:stretch/>
        </p:blipFill>
        <p:spPr>
          <a:xfrm>
            <a:off x="5797543" y="10"/>
            <a:ext cx="6394152" cy="6857990"/>
          </a:xfrm>
          <a:prstGeom prst="rect">
            <a:avLst/>
          </a:prstGeom>
        </p:spPr>
      </p:pic>
      <p:pic>
        <p:nvPicPr>
          <p:cNvPr id="36" name="Picture 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A1EED1-0D8E-5D4F-BB70-F76E9F3EC6D3}"/>
              </a:ext>
            </a:extLst>
          </p:cNvPr>
          <p:cNvSpPr>
            <a:spLocks noGrp="1"/>
          </p:cNvSpPr>
          <p:nvPr>
            <p:ph type="title"/>
          </p:nvPr>
        </p:nvSpPr>
        <p:spPr>
          <a:xfrm>
            <a:off x="373546" y="380600"/>
            <a:ext cx="5239361" cy="1046539"/>
          </a:xfrm>
        </p:spPr>
        <p:txBody>
          <a:bodyPr>
            <a:normAutofit/>
          </a:bodyPr>
          <a:lstStyle/>
          <a:p>
            <a:r>
              <a:rPr lang="en-US" b="1" dirty="0">
                <a:solidFill>
                  <a:srgbClr val="000000"/>
                </a:solidFill>
                <a:latin typeface="+mn-lt"/>
              </a:rPr>
              <a:t>Pressing On With </a:t>
            </a:r>
            <a:br>
              <a:rPr lang="en-US" b="1" dirty="0">
                <a:solidFill>
                  <a:srgbClr val="000000"/>
                </a:solidFill>
                <a:latin typeface="+mn-lt"/>
              </a:rPr>
            </a:br>
            <a:r>
              <a:rPr lang="en-US" b="1" dirty="0">
                <a:solidFill>
                  <a:srgbClr val="000000"/>
                </a:solidFill>
                <a:latin typeface="+mn-lt"/>
              </a:rPr>
              <a:t>Our Prayers in 2021</a:t>
            </a:r>
          </a:p>
        </p:txBody>
      </p:sp>
      <p:sp>
        <p:nvSpPr>
          <p:cNvPr id="3" name="Content Placeholder 2">
            <a:extLst>
              <a:ext uri="{FF2B5EF4-FFF2-40B4-BE49-F238E27FC236}">
                <a16:creationId xmlns:a16="http://schemas.microsoft.com/office/drawing/2014/main" id="{99EE65EB-7C55-ED49-A481-C30EA1C14335}"/>
              </a:ext>
            </a:extLst>
          </p:cNvPr>
          <p:cNvSpPr>
            <a:spLocks noGrp="1"/>
          </p:cNvSpPr>
          <p:nvPr>
            <p:ph idx="1"/>
          </p:nvPr>
        </p:nvSpPr>
        <p:spPr>
          <a:xfrm>
            <a:off x="369272" y="1594054"/>
            <a:ext cx="5675085" cy="5097032"/>
          </a:xfrm>
        </p:spPr>
        <p:txBody>
          <a:bodyPr anchor="ctr">
            <a:noAutofit/>
          </a:bodyPr>
          <a:lstStyle/>
          <a:p>
            <a:pPr marL="0" indent="0">
              <a:buNone/>
            </a:pPr>
            <a:r>
              <a:rPr lang="en-US" dirty="0">
                <a:solidFill>
                  <a:srgbClr val="000000"/>
                </a:solidFill>
              </a:rPr>
              <a:t>Please pray for the following:</a:t>
            </a:r>
          </a:p>
          <a:p>
            <a:pPr marL="514350" indent="-514350">
              <a:buFont typeface="+mj-lt"/>
              <a:buAutoNum type="arabicPeriod"/>
            </a:pPr>
            <a:r>
              <a:rPr lang="en-US" dirty="0">
                <a:solidFill>
                  <a:srgbClr val="000000"/>
                </a:solidFill>
              </a:rPr>
              <a:t>Leadership at Grantham Church – pastoral team &amp; church board</a:t>
            </a:r>
            <a:br>
              <a:rPr lang="en-US" dirty="0">
                <a:solidFill>
                  <a:srgbClr val="000000"/>
                </a:solidFill>
              </a:rPr>
            </a:br>
            <a:endParaRPr lang="en-US" dirty="0">
              <a:solidFill>
                <a:srgbClr val="000000"/>
              </a:solidFill>
            </a:endParaRPr>
          </a:p>
          <a:p>
            <a:pPr marL="0" indent="0">
              <a:buNone/>
            </a:pP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val="2072059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EF802-D77A-DE47-9A8E-09027B9DBB00}"/>
              </a:ext>
            </a:extLst>
          </p:cNvPr>
          <p:cNvSpPr txBox="1"/>
          <p:nvPr/>
        </p:nvSpPr>
        <p:spPr>
          <a:xfrm>
            <a:off x="0" y="0"/>
            <a:ext cx="12191695" cy="6858000"/>
          </a:xfrm>
          <a:prstGeom prst="rect">
            <a:avLst/>
          </a:prstGeom>
          <a:solidFill>
            <a:schemeClr val="bg1"/>
          </a:solidFill>
        </p:spPr>
        <p:txBody>
          <a:bodyPr wrap="square" rtlCol="0">
            <a:spAutoFit/>
          </a:bodyPr>
          <a:lstStyle/>
          <a:p>
            <a:endParaRPr lang="en-US" dirty="0"/>
          </a:p>
        </p:txBody>
      </p:sp>
      <p:pic>
        <p:nvPicPr>
          <p:cNvPr id="31" name="Picture 30">
            <a:extLst>
              <a:ext uri="{FF2B5EF4-FFF2-40B4-BE49-F238E27FC236}">
                <a16:creationId xmlns:a16="http://schemas.microsoft.com/office/drawing/2014/main" id="{F19A2990-D352-1E42-A5F1-05223056105F}"/>
              </a:ext>
            </a:extLst>
          </p:cNvPr>
          <p:cNvPicPr>
            <a:picLocks noChangeAspect="1"/>
          </p:cNvPicPr>
          <p:nvPr/>
        </p:nvPicPr>
        <p:blipFill rotWithShape="1">
          <a:blip r:embed="rId3">
            <a:alphaModFix/>
          </a:blip>
          <a:srcRect l="26191" r="10640" b="-1"/>
          <a:stretch/>
        </p:blipFill>
        <p:spPr>
          <a:xfrm>
            <a:off x="5797543" y="10"/>
            <a:ext cx="6394152" cy="6857990"/>
          </a:xfrm>
          <a:prstGeom prst="rect">
            <a:avLst/>
          </a:prstGeom>
        </p:spPr>
      </p:pic>
      <p:pic>
        <p:nvPicPr>
          <p:cNvPr id="36" name="Picture 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A1EED1-0D8E-5D4F-BB70-F76E9F3EC6D3}"/>
              </a:ext>
            </a:extLst>
          </p:cNvPr>
          <p:cNvSpPr>
            <a:spLocks noGrp="1"/>
          </p:cNvSpPr>
          <p:nvPr>
            <p:ph type="title"/>
          </p:nvPr>
        </p:nvSpPr>
        <p:spPr>
          <a:xfrm>
            <a:off x="373546" y="380600"/>
            <a:ext cx="5239361" cy="1046539"/>
          </a:xfrm>
        </p:spPr>
        <p:txBody>
          <a:bodyPr>
            <a:normAutofit/>
          </a:bodyPr>
          <a:lstStyle/>
          <a:p>
            <a:r>
              <a:rPr lang="en-US" b="1" dirty="0">
                <a:solidFill>
                  <a:srgbClr val="000000"/>
                </a:solidFill>
                <a:latin typeface="+mn-lt"/>
              </a:rPr>
              <a:t>Pressing On With </a:t>
            </a:r>
            <a:br>
              <a:rPr lang="en-US" b="1" dirty="0">
                <a:solidFill>
                  <a:srgbClr val="000000"/>
                </a:solidFill>
                <a:latin typeface="+mn-lt"/>
              </a:rPr>
            </a:br>
            <a:r>
              <a:rPr lang="en-US" b="1" dirty="0">
                <a:solidFill>
                  <a:srgbClr val="000000"/>
                </a:solidFill>
                <a:latin typeface="+mn-lt"/>
              </a:rPr>
              <a:t>Our Prayers in 2021</a:t>
            </a:r>
          </a:p>
        </p:txBody>
      </p:sp>
      <p:sp>
        <p:nvSpPr>
          <p:cNvPr id="3" name="Content Placeholder 2">
            <a:extLst>
              <a:ext uri="{FF2B5EF4-FFF2-40B4-BE49-F238E27FC236}">
                <a16:creationId xmlns:a16="http://schemas.microsoft.com/office/drawing/2014/main" id="{99EE65EB-7C55-ED49-A481-C30EA1C14335}"/>
              </a:ext>
            </a:extLst>
          </p:cNvPr>
          <p:cNvSpPr>
            <a:spLocks noGrp="1"/>
          </p:cNvSpPr>
          <p:nvPr>
            <p:ph idx="1"/>
          </p:nvPr>
        </p:nvSpPr>
        <p:spPr>
          <a:xfrm>
            <a:off x="369272" y="1594054"/>
            <a:ext cx="5675085" cy="5097032"/>
          </a:xfrm>
        </p:spPr>
        <p:txBody>
          <a:bodyPr anchor="ctr">
            <a:noAutofit/>
          </a:bodyPr>
          <a:lstStyle/>
          <a:p>
            <a:pPr marL="0" indent="0">
              <a:buNone/>
            </a:pPr>
            <a:r>
              <a:rPr lang="en-US" dirty="0">
                <a:solidFill>
                  <a:srgbClr val="000000"/>
                </a:solidFill>
              </a:rPr>
              <a:t>Please pray for the following:</a:t>
            </a:r>
          </a:p>
          <a:p>
            <a:pPr marL="514350" indent="-514350">
              <a:buFont typeface="+mj-lt"/>
              <a:buAutoNum type="arabicPeriod"/>
            </a:pPr>
            <a:r>
              <a:rPr lang="en-US" dirty="0">
                <a:solidFill>
                  <a:srgbClr val="000000"/>
                </a:solidFill>
              </a:rPr>
              <a:t>Leadership at Grantham Church – pastoral team &amp; church board</a:t>
            </a:r>
          </a:p>
          <a:p>
            <a:pPr marL="514350" indent="-514350">
              <a:buFont typeface="+mj-lt"/>
              <a:buAutoNum type="arabicPeriod"/>
            </a:pPr>
            <a:r>
              <a:rPr lang="en-US" dirty="0">
                <a:solidFill>
                  <a:srgbClr val="000000"/>
                </a:solidFill>
              </a:rPr>
              <a:t>Search/Hiring Process and the Rebuilding of Church Staff</a:t>
            </a:r>
            <a:br>
              <a:rPr lang="en-US" dirty="0">
                <a:solidFill>
                  <a:srgbClr val="000000"/>
                </a:solidFill>
              </a:rPr>
            </a:br>
            <a:br>
              <a:rPr lang="en-US" dirty="0">
                <a:solidFill>
                  <a:srgbClr val="000000"/>
                </a:solidFill>
              </a:rPr>
            </a:br>
            <a:br>
              <a:rPr lang="en-US" dirty="0">
                <a:solidFill>
                  <a:srgbClr val="000000"/>
                </a:solidFill>
              </a:rPr>
            </a:b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442542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EF802-D77A-DE47-9A8E-09027B9DBB00}"/>
              </a:ext>
            </a:extLst>
          </p:cNvPr>
          <p:cNvSpPr txBox="1"/>
          <p:nvPr/>
        </p:nvSpPr>
        <p:spPr>
          <a:xfrm>
            <a:off x="0" y="0"/>
            <a:ext cx="12191695" cy="6858000"/>
          </a:xfrm>
          <a:prstGeom prst="rect">
            <a:avLst/>
          </a:prstGeom>
          <a:solidFill>
            <a:schemeClr val="bg1"/>
          </a:solidFill>
        </p:spPr>
        <p:txBody>
          <a:bodyPr wrap="square" rtlCol="0">
            <a:spAutoFit/>
          </a:bodyPr>
          <a:lstStyle/>
          <a:p>
            <a:endParaRPr lang="en-US" dirty="0"/>
          </a:p>
        </p:txBody>
      </p:sp>
      <p:pic>
        <p:nvPicPr>
          <p:cNvPr id="31" name="Picture 30">
            <a:extLst>
              <a:ext uri="{FF2B5EF4-FFF2-40B4-BE49-F238E27FC236}">
                <a16:creationId xmlns:a16="http://schemas.microsoft.com/office/drawing/2014/main" id="{F19A2990-D352-1E42-A5F1-05223056105F}"/>
              </a:ext>
            </a:extLst>
          </p:cNvPr>
          <p:cNvPicPr>
            <a:picLocks noChangeAspect="1"/>
          </p:cNvPicPr>
          <p:nvPr/>
        </p:nvPicPr>
        <p:blipFill rotWithShape="1">
          <a:blip r:embed="rId3">
            <a:alphaModFix/>
          </a:blip>
          <a:srcRect l="26191" r="10640" b="-1"/>
          <a:stretch/>
        </p:blipFill>
        <p:spPr>
          <a:xfrm>
            <a:off x="5797543" y="10"/>
            <a:ext cx="6394152" cy="6857990"/>
          </a:xfrm>
          <a:prstGeom prst="rect">
            <a:avLst/>
          </a:prstGeom>
        </p:spPr>
      </p:pic>
      <p:pic>
        <p:nvPicPr>
          <p:cNvPr id="36" name="Picture 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A1EED1-0D8E-5D4F-BB70-F76E9F3EC6D3}"/>
              </a:ext>
            </a:extLst>
          </p:cNvPr>
          <p:cNvSpPr>
            <a:spLocks noGrp="1"/>
          </p:cNvSpPr>
          <p:nvPr>
            <p:ph type="title"/>
          </p:nvPr>
        </p:nvSpPr>
        <p:spPr>
          <a:xfrm>
            <a:off x="373546" y="380600"/>
            <a:ext cx="5239361" cy="1046539"/>
          </a:xfrm>
        </p:spPr>
        <p:txBody>
          <a:bodyPr>
            <a:normAutofit/>
          </a:bodyPr>
          <a:lstStyle/>
          <a:p>
            <a:r>
              <a:rPr lang="en-US" b="1" dirty="0">
                <a:solidFill>
                  <a:srgbClr val="000000"/>
                </a:solidFill>
                <a:latin typeface="+mn-lt"/>
              </a:rPr>
              <a:t>Pressing On With </a:t>
            </a:r>
            <a:br>
              <a:rPr lang="en-US" b="1" dirty="0">
                <a:solidFill>
                  <a:srgbClr val="000000"/>
                </a:solidFill>
                <a:latin typeface="+mn-lt"/>
              </a:rPr>
            </a:br>
            <a:r>
              <a:rPr lang="en-US" b="1" dirty="0">
                <a:solidFill>
                  <a:srgbClr val="000000"/>
                </a:solidFill>
                <a:latin typeface="+mn-lt"/>
              </a:rPr>
              <a:t>Our Prayers in 2021</a:t>
            </a:r>
          </a:p>
        </p:txBody>
      </p:sp>
      <p:sp>
        <p:nvSpPr>
          <p:cNvPr id="3" name="Content Placeholder 2">
            <a:extLst>
              <a:ext uri="{FF2B5EF4-FFF2-40B4-BE49-F238E27FC236}">
                <a16:creationId xmlns:a16="http://schemas.microsoft.com/office/drawing/2014/main" id="{99EE65EB-7C55-ED49-A481-C30EA1C14335}"/>
              </a:ext>
            </a:extLst>
          </p:cNvPr>
          <p:cNvSpPr>
            <a:spLocks noGrp="1"/>
          </p:cNvSpPr>
          <p:nvPr>
            <p:ph idx="1"/>
          </p:nvPr>
        </p:nvSpPr>
        <p:spPr>
          <a:xfrm>
            <a:off x="369272" y="1594054"/>
            <a:ext cx="5675085" cy="5097032"/>
          </a:xfrm>
        </p:spPr>
        <p:txBody>
          <a:bodyPr anchor="ctr">
            <a:noAutofit/>
          </a:bodyPr>
          <a:lstStyle/>
          <a:p>
            <a:pPr marL="0" indent="0">
              <a:buNone/>
            </a:pPr>
            <a:r>
              <a:rPr lang="en-US" dirty="0">
                <a:solidFill>
                  <a:srgbClr val="000000"/>
                </a:solidFill>
              </a:rPr>
              <a:t>Please pray for the following:</a:t>
            </a:r>
          </a:p>
          <a:p>
            <a:pPr marL="514350" indent="-514350">
              <a:buFont typeface="+mj-lt"/>
              <a:buAutoNum type="arabicPeriod"/>
            </a:pPr>
            <a:r>
              <a:rPr lang="en-US" dirty="0">
                <a:solidFill>
                  <a:srgbClr val="000000"/>
                </a:solidFill>
              </a:rPr>
              <a:t>Leadership at Grantham Church – pastoral team &amp; church board</a:t>
            </a:r>
          </a:p>
          <a:p>
            <a:pPr marL="514350" indent="-514350">
              <a:buFont typeface="+mj-lt"/>
              <a:buAutoNum type="arabicPeriod"/>
            </a:pPr>
            <a:r>
              <a:rPr lang="en-US" dirty="0">
                <a:solidFill>
                  <a:srgbClr val="000000"/>
                </a:solidFill>
              </a:rPr>
              <a:t>Search/Hiring Process and the Rebuilding of Church Staff</a:t>
            </a:r>
          </a:p>
          <a:p>
            <a:pPr marL="514350" indent="-514350">
              <a:buFont typeface="+mj-lt"/>
              <a:buAutoNum type="arabicPeriod"/>
            </a:pPr>
            <a:r>
              <a:rPr lang="en-US" dirty="0">
                <a:solidFill>
                  <a:srgbClr val="000000"/>
                </a:solidFill>
              </a:rPr>
              <a:t>Development and Implementation of 5-year Mission &amp; Vision</a:t>
            </a:r>
            <a:br>
              <a:rPr lang="en-US" dirty="0">
                <a:solidFill>
                  <a:srgbClr val="000000"/>
                </a:solidFill>
              </a:rPr>
            </a:br>
            <a:br>
              <a:rPr lang="en-US" dirty="0">
                <a:solidFill>
                  <a:srgbClr val="000000"/>
                </a:solidFill>
              </a:rPr>
            </a:b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3635201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EF802-D77A-DE47-9A8E-09027B9DBB00}"/>
              </a:ext>
            </a:extLst>
          </p:cNvPr>
          <p:cNvSpPr txBox="1"/>
          <p:nvPr/>
        </p:nvSpPr>
        <p:spPr>
          <a:xfrm>
            <a:off x="0" y="0"/>
            <a:ext cx="12191695" cy="6858000"/>
          </a:xfrm>
          <a:prstGeom prst="rect">
            <a:avLst/>
          </a:prstGeom>
          <a:solidFill>
            <a:schemeClr val="bg1"/>
          </a:solidFill>
        </p:spPr>
        <p:txBody>
          <a:bodyPr wrap="square" rtlCol="0">
            <a:spAutoFit/>
          </a:bodyPr>
          <a:lstStyle/>
          <a:p>
            <a:endParaRPr lang="en-US" dirty="0"/>
          </a:p>
        </p:txBody>
      </p:sp>
      <p:pic>
        <p:nvPicPr>
          <p:cNvPr id="31" name="Picture 30">
            <a:extLst>
              <a:ext uri="{FF2B5EF4-FFF2-40B4-BE49-F238E27FC236}">
                <a16:creationId xmlns:a16="http://schemas.microsoft.com/office/drawing/2014/main" id="{F19A2990-D352-1E42-A5F1-05223056105F}"/>
              </a:ext>
            </a:extLst>
          </p:cNvPr>
          <p:cNvPicPr>
            <a:picLocks noChangeAspect="1"/>
          </p:cNvPicPr>
          <p:nvPr/>
        </p:nvPicPr>
        <p:blipFill rotWithShape="1">
          <a:blip r:embed="rId3">
            <a:alphaModFix/>
          </a:blip>
          <a:srcRect l="26191" r="10640" b="-1"/>
          <a:stretch/>
        </p:blipFill>
        <p:spPr>
          <a:xfrm>
            <a:off x="5797543" y="10"/>
            <a:ext cx="6394152" cy="6857990"/>
          </a:xfrm>
          <a:prstGeom prst="rect">
            <a:avLst/>
          </a:prstGeom>
        </p:spPr>
      </p:pic>
      <p:pic>
        <p:nvPicPr>
          <p:cNvPr id="36" name="Picture 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A1EED1-0D8E-5D4F-BB70-F76E9F3EC6D3}"/>
              </a:ext>
            </a:extLst>
          </p:cNvPr>
          <p:cNvSpPr>
            <a:spLocks noGrp="1"/>
          </p:cNvSpPr>
          <p:nvPr>
            <p:ph type="title"/>
          </p:nvPr>
        </p:nvSpPr>
        <p:spPr>
          <a:xfrm>
            <a:off x="373546" y="380600"/>
            <a:ext cx="5239361" cy="1046539"/>
          </a:xfrm>
        </p:spPr>
        <p:txBody>
          <a:bodyPr>
            <a:normAutofit/>
          </a:bodyPr>
          <a:lstStyle/>
          <a:p>
            <a:r>
              <a:rPr lang="en-US" b="1" dirty="0">
                <a:solidFill>
                  <a:srgbClr val="000000"/>
                </a:solidFill>
                <a:latin typeface="+mn-lt"/>
              </a:rPr>
              <a:t>Pressing On With </a:t>
            </a:r>
            <a:br>
              <a:rPr lang="en-US" b="1" dirty="0">
                <a:solidFill>
                  <a:srgbClr val="000000"/>
                </a:solidFill>
                <a:latin typeface="+mn-lt"/>
              </a:rPr>
            </a:br>
            <a:r>
              <a:rPr lang="en-US" b="1" dirty="0">
                <a:solidFill>
                  <a:srgbClr val="000000"/>
                </a:solidFill>
                <a:latin typeface="+mn-lt"/>
              </a:rPr>
              <a:t>Our Prayers in 2021</a:t>
            </a:r>
          </a:p>
        </p:txBody>
      </p:sp>
      <p:sp>
        <p:nvSpPr>
          <p:cNvPr id="3" name="Content Placeholder 2">
            <a:extLst>
              <a:ext uri="{FF2B5EF4-FFF2-40B4-BE49-F238E27FC236}">
                <a16:creationId xmlns:a16="http://schemas.microsoft.com/office/drawing/2014/main" id="{99EE65EB-7C55-ED49-A481-C30EA1C14335}"/>
              </a:ext>
            </a:extLst>
          </p:cNvPr>
          <p:cNvSpPr>
            <a:spLocks noGrp="1"/>
          </p:cNvSpPr>
          <p:nvPr>
            <p:ph idx="1"/>
          </p:nvPr>
        </p:nvSpPr>
        <p:spPr>
          <a:xfrm>
            <a:off x="369272" y="1594054"/>
            <a:ext cx="5675085" cy="5097032"/>
          </a:xfrm>
        </p:spPr>
        <p:txBody>
          <a:bodyPr anchor="ctr">
            <a:noAutofit/>
          </a:bodyPr>
          <a:lstStyle/>
          <a:p>
            <a:pPr marL="0" indent="0">
              <a:buNone/>
            </a:pPr>
            <a:r>
              <a:rPr lang="en-US" dirty="0">
                <a:solidFill>
                  <a:srgbClr val="000000"/>
                </a:solidFill>
              </a:rPr>
              <a:t>Please pray for the following:</a:t>
            </a:r>
          </a:p>
          <a:p>
            <a:pPr marL="514350" indent="-514350">
              <a:buFont typeface="+mj-lt"/>
              <a:buAutoNum type="arabicPeriod"/>
            </a:pPr>
            <a:r>
              <a:rPr lang="en-US" dirty="0">
                <a:solidFill>
                  <a:srgbClr val="000000"/>
                </a:solidFill>
              </a:rPr>
              <a:t>Leadership at Grantham Church – pastoral team &amp; church board</a:t>
            </a:r>
          </a:p>
          <a:p>
            <a:pPr marL="514350" indent="-514350">
              <a:buFont typeface="+mj-lt"/>
              <a:buAutoNum type="arabicPeriod"/>
            </a:pPr>
            <a:r>
              <a:rPr lang="en-US" dirty="0">
                <a:solidFill>
                  <a:srgbClr val="000000"/>
                </a:solidFill>
              </a:rPr>
              <a:t>Search/Hiring Process and the Rebuilding of Church Staff</a:t>
            </a:r>
          </a:p>
          <a:p>
            <a:pPr marL="514350" indent="-514350">
              <a:buFont typeface="+mj-lt"/>
              <a:buAutoNum type="arabicPeriod"/>
            </a:pPr>
            <a:r>
              <a:rPr lang="en-US" dirty="0">
                <a:solidFill>
                  <a:srgbClr val="000000"/>
                </a:solidFill>
              </a:rPr>
              <a:t>Development and Implementation of 5-year Mission &amp; Vision</a:t>
            </a:r>
          </a:p>
          <a:p>
            <a:pPr marL="514350" indent="-514350">
              <a:buFont typeface="+mj-lt"/>
              <a:buAutoNum type="arabicPeriod"/>
            </a:pPr>
            <a:r>
              <a:rPr lang="en-US" dirty="0">
                <a:solidFill>
                  <a:srgbClr val="000000"/>
                </a:solidFill>
              </a:rPr>
              <a:t>Increased Connection, Discipleship and Spiritual Growth</a:t>
            </a:r>
          </a:p>
          <a:p>
            <a:pPr marL="0" indent="0">
              <a:buNone/>
            </a:pPr>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val="2103274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EF802-D77A-DE47-9A8E-09027B9DBB00}"/>
              </a:ext>
            </a:extLst>
          </p:cNvPr>
          <p:cNvSpPr txBox="1"/>
          <p:nvPr/>
        </p:nvSpPr>
        <p:spPr>
          <a:xfrm>
            <a:off x="0" y="0"/>
            <a:ext cx="12191695" cy="6858000"/>
          </a:xfrm>
          <a:prstGeom prst="rect">
            <a:avLst/>
          </a:prstGeom>
          <a:solidFill>
            <a:schemeClr val="bg1"/>
          </a:solidFill>
        </p:spPr>
        <p:txBody>
          <a:bodyPr wrap="square" rtlCol="0">
            <a:spAutoFit/>
          </a:bodyPr>
          <a:lstStyle/>
          <a:p>
            <a:endParaRPr lang="en-US" dirty="0"/>
          </a:p>
        </p:txBody>
      </p:sp>
      <p:pic>
        <p:nvPicPr>
          <p:cNvPr id="31" name="Picture 30">
            <a:extLst>
              <a:ext uri="{FF2B5EF4-FFF2-40B4-BE49-F238E27FC236}">
                <a16:creationId xmlns:a16="http://schemas.microsoft.com/office/drawing/2014/main" id="{F19A2990-D352-1E42-A5F1-05223056105F}"/>
              </a:ext>
            </a:extLst>
          </p:cNvPr>
          <p:cNvPicPr>
            <a:picLocks noChangeAspect="1"/>
          </p:cNvPicPr>
          <p:nvPr/>
        </p:nvPicPr>
        <p:blipFill rotWithShape="1">
          <a:blip r:embed="rId3">
            <a:alphaModFix/>
          </a:blip>
          <a:srcRect l="26191" r="10640" b="-1"/>
          <a:stretch/>
        </p:blipFill>
        <p:spPr>
          <a:xfrm>
            <a:off x="5797543" y="10"/>
            <a:ext cx="6394152" cy="6857990"/>
          </a:xfrm>
          <a:prstGeom prst="rect">
            <a:avLst/>
          </a:prstGeom>
        </p:spPr>
      </p:pic>
      <p:pic>
        <p:nvPicPr>
          <p:cNvPr id="36" name="Picture 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A1EED1-0D8E-5D4F-BB70-F76E9F3EC6D3}"/>
              </a:ext>
            </a:extLst>
          </p:cNvPr>
          <p:cNvSpPr>
            <a:spLocks noGrp="1"/>
          </p:cNvSpPr>
          <p:nvPr>
            <p:ph type="title"/>
          </p:nvPr>
        </p:nvSpPr>
        <p:spPr>
          <a:xfrm>
            <a:off x="373546" y="380600"/>
            <a:ext cx="5239361" cy="1046539"/>
          </a:xfrm>
        </p:spPr>
        <p:txBody>
          <a:bodyPr>
            <a:normAutofit/>
          </a:bodyPr>
          <a:lstStyle/>
          <a:p>
            <a:r>
              <a:rPr lang="en-US" b="1" dirty="0">
                <a:solidFill>
                  <a:srgbClr val="000000"/>
                </a:solidFill>
                <a:latin typeface="+mn-lt"/>
              </a:rPr>
              <a:t>Pressing On With </a:t>
            </a:r>
            <a:br>
              <a:rPr lang="en-US" b="1" dirty="0">
                <a:solidFill>
                  <a:srgbClr val="000000"/>
                </a:solidFill>
                <a:latin typeface="+mn-lt"/>
              </a:rPr>
            </a:br>
            <a:r>
              <a:rPr lang="en-US" b="1" dirty="0">
                <a:solidFill>
                  <a:srgbClr val="000000"/>
                </a:solidFill>
                <a:latin typeface="+mn-lt"/>
              </a:rPr>
              <a:t>Our Prayers in 2021</a:t>
            </a:r>
          </a:p>
        </p:txBody>
      </p:sp>
      <p:sp>
        <p:nvSpPr>
          <p:cNvPr id="3" name="Content Placeholder 2">
            <a:extLst>
              <a:ext uri="{FF2B5EF4-FFF2-40B4-BE49-F238E27FC236}">
                <a16:creationId xmlns:a16="http://schemas.microsoft.com/office/drawing/2014/main" id="{99EE65EB-7C55-ED49-A481-C30EA1C14335}"/>
              </a:ext>
            </a:extLst>
          </p:cNvPr>
          <p:cNvSpPr>
            <a:spLocks noGrp="1"/>
          </p:cNvSpPr>
          <p:nvPr>
            <p:ph idx="1"/>
          </p:nvPr>
        </p:nvSpPr>
        <p:spPr>
          <a:xfrm>
            <a:off x="369272" y="1594054"/>
            <a:ext cx="5675085" cy="5097032"/>
          </a:xfrm>
        </p:spPr>
        <p:txBody>
          <a:bodyPr anchor="ctr">
            <a:noAutofit/>
          </a:bodyPr>
          <a:lstStyle/>
          <a:p>
            <a:pPr marL="0" indent="0">
              <a:buNone/>
            </a:pPr>
            <a:r>
              <a:rPr lang="en-US" dirty="0">
                <a:solidFill>
                  <a:srgbClr val="000000"/>
                </a:solidFill>
              </a:rPr>
              <a:t>Please pray for the following:</a:t>
            </a:r>
          </a:p>
          <a:p>
            <a:pPr marL="514350" indent="-514350">
              <a:buFont typeface="+mj-lt"/>
              <a:buAutoNum type="arabicPeriod"/>
            </a:pPr>
            <a:r>
              <a:rPr lang="en-US" dirty="0">
                <a:solidFill>
                  <a:srgbClr val="000000"/>
                </a:solidFill>
              </a:rPr>
              <a:t>Leadership at Grantham Church – pastoral team &amp; church board</a:t>
            </a:r>
          </a:p>
          <a:p>
            <a:pPr marL="514350" indent="-514350">
              <a:buFont typeface="+mj-lt"/>
              <a:buAutoNum type="arabicPeriod"/>
            </a:pPr>
            <a:r>
              <a:rPr lang="en-US" dirty="0">
                <a:solidFill>
                  <a:srgbClr val="000000"/>
                </a:solidFill>
              </a:rPr>
              <a:t>Search/Hiring Process and the Rebuilding of Church Staff</a:t>
            </a:r>
          </a:p>
          <a:p>
            <a:pPr marL="514350" indent="-514350">
              <a:buFont typeface="+mj-lt"/>
              <a:buAutoNum type="arabicPeriod"/>
            </a:pPr>
            <a:r>
              <a:rPr lang="en-US" dirty="0">
                <a:solidFill>
                  <a:srgbClr val="000000"/>
                </a:solidFill>
              </a:rPr>
              <a:t>Development and Implementation of 5-year Mission &amp; Vision</a:t>
            </a:r>
          </a:p>
          <a:p>
            <a:pPr marL="514350" indent="-514350">
              <a:buFont typeface="+mj-lt"/>
              <a:buAutoNum type="arabicPeriod"/>
            </a:pPr>
            <a:r>
              <a:rPr lang="en-US" dirty="0">
                <a:solidFill>
                  <a:srgbClr val="000000"/>
                </a:solidFill>
              </a:rPr>
              <a:t>Increased Connection, Discipleship and Spiritual Growth</a:t>
            </a:r>
          </a:p>
          <a:p>
            <a:pPr marL="514350" indent="-514350">
              <a:buFont typeface="+mj-lt"/>
              <a:buAutoNum type="arabicPeriod"/>
            </a:pPr>
            <a:r>
              <a:rPr lang="en-US" dirty="0">
                <a:solidFill>
                  <a:srgbClr val="000000"/>
                </a:solidFill>
              </a:rPr>
              <a:t>Increased Passion, Energy and Holy Momentum </a:t>
            </a:r>
          </a:p>
        </p:txBody>
      </p:sp>
    </p:spTree>
    <p:extLst>
      <p:ext uri="{BB962C8B-B14F-4D97-AF65-F5344CB8AC3E}">
        <p14:creationId xmlns:p14="http://schemas.microsoft.com/office/powerpoint/2010/main" val="1000965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07E6C7-2113-E04D-996D-EB2ADABBF979}"/>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590587F2-5E99-8648-AE22-BF4FB4070F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0" y="225490"/>
            <a:ext cx="9144000" cy="6407020"/>
          </a:xfrm>
          <a:prstGeom prst="rect">
            <a:avLst/>
          </a:prstGeom>
        </p:spPr>
      </p:pic>
      <p:sp>
        <p:nvSpPr>
          <p:cNvPr id="5" name="Content Placeholder 4">
            <a:extLst>
              <a:ext uri="{FF2B5EF4-FFF2-40B4-BE49-F238E27FC236}">
                <a16:creationId xmlns:a16="http://schemas.microsoft.com/office/drawing/2014/main" id="{3EBFA53E-2531-694C-A54A-5C6BE74C21A3}"/>
              </a:ext>
            </a:extLst>
          </p:cNvPr>
          <p:cNvSpPr>
            <a:spLocks noGrp="1"/>
          </p:cNvSpPr>
          <p:nvPr>
            <p:ph idx="1"/>
          </p:nvPr>
        </p:nvSpPr>
        <p:spPr>
          <a:xfrm>
            <a:off x="5164348" y="2260123"/>
            <a:ext cx="5124091" cy="3812875"/>
          </a:xfrm>
        </p:spPr>
        <p:txBody>
          <a:bodyPr>
            <a:normAutofit/>
          </a:bodyPr>
          <a:lstStyle/>
          <a:p>
            <a:pPr marL="0" indent="0">
              <a:buNone/>
            </a:pPr>
            <a:r>
              <a:rPr lang="en-US" dirty="0">
                <a:effectLst>
                  <a:outerShdw blurRad="50800" dist="38100" dir="2700000" algn="tl" rotWithShape="0">
                    <a:schemeClr val="bg1">
                      <a:alpha val="40000"/>
                    </a:schemeClr>
                  </a:outerShdw>
                </a:effectLst>
              </a:rPr>
              <a:t>“Now all glory to God, who is able, through his mighty power at work within [Grantham Church], to accomplish infinitely more than we might ask or think. Glory to him in the church and in Christ Jesus through all generations forever and ever! Amen.”</a:t>
            </a:r>
          </a:p>
          <a:p>
            <a:pPr marL="0" indent="0">
              <a:buNone/>
            </a:pPr>
            <a:r>
              <a:rPr lang="en-US" b="1" dirty="0">
                <a:effectLst>
                  <a:outerShdw blurRad="50800" dist="38100" dir="2700000" algn="tl" rotWithShape="0">
                    <a:schemeClr val="bg1">
                      <a:alpha val="40000"/>
                    </a:schemeClr>
                  </a:outerShdw>
                </a:effectLst>
              </a:rPr>
              <a:t>Ephesians 3:20-21 NLT </a:t>
            </a:r>
          </a:p>
        </p:txBody>
      </p:sp>
    </p:spTree>
    <p:extLst>
      <p:ext uri="{BB962C8B-B14F-4D97-AF65-F5344CB8AC3E}">
        <p14:creationId xmlns:p14="http://schemas.microsoft.com/office/powerpoint/2010/main" val="406384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Graphical user interface&#10;&#10;Description automatically generated">
            <a:extLst>
              <a:ext uri="{FF2B5EF4-FFF2-40B4-BE49-F238E27FC236}">
                <a16:creationId xmlns:a16="http://schemas.microsoft.com/office/drawing/2014/main" id="{8A8E0457-59DC-9B44-AFCE-D7155824A378}"/>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376011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507E2B4-626B-F842-AF4A-3E4744DD8F28}"/>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199525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4146F71F-C277-9C44-AEC1-8E1B3121F7B9}"/>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65098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36171" y="2013857"/>
            <a:ext cx="10319657" cy="2830285"/>
          </a:xfrm>
        </p:spPr>
        <p:txBody>
          <a:bodyPr>
            <a:normAutofit/>
          </a:bodyPr>
          <a:lstStyle/>
          <a:p>
            <a:pPr marL="0" indent="0">
              <a:buNone/>
            </a:pPr>
            <a:r>
              <a:rPr lang="en-US" sz="3600" b="1" dirty="0">
                <a:solidFill>
                  <a:schemeClr val="bg1"/>
                </a:solidFill>
              </a:rPr>
              <a:t>Philippians 3:10-11 NIV </a:t>
            </a:r>
          </a:p>
          <a:p>
            <a:pPr marL="0" indent="0">
              <a:buNone/>
            </a:pPr>
            <a:r>
              <a:rPr lang="en-US" sz="3600" b="1" baseline="30000" dirty="0">
                <a:solidFill>
                  <a:schemeClr val="bg1"/>
                </a:solidFill>
              </a:rPr>
              <a:t>10 </a:t>
            </a:r>
            <a:r>
              <a:rPr lang="en-US" sz="3600" dirty="0">
                <a:solidFill>
                  <a:schemeClr val="bg1"/>
                </a:solidFill>
              </a:rPr>
              <a:t>I want to </a:t>
            </a:r>
            <a:r>
              <a:rPr lang="en-US" sz="3600" dirty="0">
                <a:solidFill>
                  <a:srgbClr val="FFFF00"/>
                </a:solidFill>
              </a:rPr>
              <a:t>know Christ</a:t>
            </a:r>
            <a:r>
              <a:rPr lang="en-US" sz="3600" dirty="0">
                <a:solidFill>
                  <a:schemeClr val="bg1"/>
                </a:solidFill>
              </a:rPr>
              <a:t>—yes, to know </a:t>
            </a:r>
            <a:r>
              <a:rPr lang="en-US" sz="3600" dirty="0">
                <a:solidFill>
                  <a:srgbClr val="FFFF00"/>
                </a:solidFill>
              </a:rPr>
              <a:t>the power of his resurrection</a:t>
            </a:r>
            <a:r>
              <a:rPr lang="en-US" sz="3600" dirty="0">
                <a:solidFill>
                  <a:schemeClr val="bg1"/>
                </a:solidFill>
              </a:rPr>
              <a:t> and </a:t>
            </a:r>
            <a:r>
              <a:rPr lang="en-US" sz="3600" dirty="0">
                <a:solidFill>
                  <a:srgbClr val="FFFF00"/>
                </a:solidFill>
              </a:rPr>
              <a:t>participation in his sufferings</a:t>
            </a:r>
            <a:r>
              <a:rPr lang="en-US" sz="3600" dirty="0">
                <a:solidFill>
                  <a:schemeClr val="bg1"/>
                </a:solidFill>
              </a:rPr>
              <a:t>,</a:t>
            </a:r>
            <a:br>
              <a:rPr lang="en-US" sz="3600" dirty="0">
                <a:solidFill>
                  <a:schemeClr val="bg1"/>
                </a:solidFill>
              </a:rPr>
            </a:br>
            <a:r>
              <a:rPr lang="en-US" sz="3600" dirty="0">
                <a:solidFill>
                  <a:schemeClr val="bg1"/>
                </a:solidFill>
              </a:rPr>
              <a:t>becoming </a:t>
            </a:r>
            <a:r>
              <a:rPr lang="en-US" sz="3600" dirty="0">
                <a:solidFill>
                  <a:srgbClr val="FFFF00"/>
                </a:solidFill>
              </a:rPr>
              <a:t>like him in his death</a:t>
            </a:r>
            <a:r>
              <a:rPr lang="en-US" sz="3600" dirty="0">
                <a:solidFill>
                  <a:schemeClr val="bg1"/>
                </a:solidFill>
              </a:rPr>
              <a:t>, </a:t>
            </a:r>
            <a:r>
              <a:rPr lang="en-US" sz="3600" b="1" baseline="30000" dirty="0">
                <a:solidFill>
                  <a:schemeClr val="bg1"/>
                </a:solidFill>
              </a:rPr>
              <a:t>11 </a:t>
            </a:r>
            <a:r>
              <a:rPr lang="en-US" sz="3600" dirty="0">
                <a:solidFill>
                  <a:schemeClr val="bg1"/>
                </a:solidFill>
              </a:rPr>
              <a:t>and so, somehow, attaining to the resurrection from the dead.</a:t>
            </a:r>
          </a:p>
        </p:txBody>
      </p:sp>
    </p:spTree>
    <p:extLst>
      <p:ext uri="{BB962C8B-B14F-4D97-AF65-F5344CB8AC3E}">
        <p14:creationId xmlns:p14="http://schemas.microsoft.com/office/powerpoint/2010/main" val="4064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74485" y="743857"/>
            <a:ext cx="10443029" cy="5370285"/>
          </a:xfrm>
        </p:spPr>
        <p:txBody>
          <a:bodyPr>
            <a:noAutofit/>
          </a:bodyPr>
          <a:lstStyle/>
          <a:p>
            <a:pPr marL="0" indent="0">
              <a:buNone/>
            </a:pPr>
            <a:r>
              <a:rPr lang="en-US" sz="3600" b="1" dirty="0">
                <a:solidFill>
                  <a:schemeClr val="bg1"/>
                </a:solidFill>
              </a:rPr>
              <a:t>Philippians 3:12-14 NIV </a:t>
            </a:r>
          </a:p>
          <a:p>
            <a:pPr marL="0" indent="0">
              <a:buNone/>
            </a:pPr>
            <a:r>
              <a:rPr lang="en-US" sz="3600" b="1" baseline="30000" dirty="0">
                <a:solidFill>
                  <a:schemeClr val="bg1"/>
                </a:solidFill>
              </a:rPr>
              <a:t>12 </a:t>
            </a:r>
            <a:r>
              <a:rPr lang="en-US" sz="3600" dirty="0">
                <a:solidFill>
                  <a:schemeClr val="bg1"/>
                </a:solidFill>
              </a:rPr>
              <a:t>Not that I have already obtained all this, or have already arrived at my goal, but </a:t>
            </a:r>
            <a:r>
              <a:rPr lang="en-US" sz="3600" dirty="0">
                <a:solidFill>
                  <a:srgbClr val="FFFF00"/>
                </a:solidFill>
              </a:rPr>
              <a:t>I press on</a:t>
            </a:r>
            <a:r>
              <a:rPr lang="en-US" sz="3600" dirty="0">
                <a:solidFill>
                  <a:schemeClr val="bg1"/>
                </a:solidFill>
              </a:rPr>
              <a:t> to take hold of that for which Christ Jesus took hold of me. </a:t>
            </a:r>
          </a:p>
          <a:p>
            <a:pPr marL="0" indent="0">
              <a:buNone/>
            </a:pPr>
            <a:r>
              <a:rPr lang="en-US" sz="3600" b="1" baseline="30000" dirty="0">
                <a:solidFill>
                  <a:schemeClr val="bg1"/>
                </a:solidFill>
              </a:rPr>
              <a:t>13 </a:t>
            </a:r>
            <a:r>
              <a:rPr lang="en-US" sz="3600" dirty="0">
                <a:solidFill>
                  <a:schemeClr val="bg1"/>
                </a:solidFill>
              </a:rPr>
              <a:t>Brothers and sisters, I do not consider myself yet to have taken hold of it. But one thing I do: </a:t>
            </a:r>
            <a:r>
              <a:rPr lang="en-US" sz="3600" dirty="0">
                <a:solidFill>
                  <a:srgbClr val="FFFF00"/>
                </a:solidFill>
              </a:rPr>
              <a:t>Forgetting what is behind </a:t>
            </a:r>
            <a:r>
              <a:rPr lang="en-US" sz="3600" dirty="0">
                <a:solidFill>
                  <a:schemeClr val="bg1"/>
                </a:solidFill>
              </a:rPr>
              <a:t>and straining toward what is ahead, </a:t>
            </a:r>
          </a:p>
          <a:p>
            <a:pPr marL="0" indent="0">
              <a:buNone/>
            </a:pPr>
            <a:r>
              <a:rPr lang="en-US" sz="3600" b="1" baseline="30000" dirty="0">
                <a:solidFill>
                  <a:schemeClr val="bg1"/>
                </a:solidFill>
              </a:rPr>
              <a:t>14 </a:t>
            </a:r>
            <a:r>
              <a:rPr lang="en-US" sz="3600" dirty="0">
                <a:solidFill>
                  <a:srgbClr val="FFFF00"/>
                </a:solidFill>
              </a:rPr>
              <a:t>I press on toward the goal </a:t>
            </a:r>
            <a:r>
              <a:rPr lang="en-US" sz="3600" dirty="0">
                <a:solidFill>
                  <a:schemeClr val="bg1"/>
                </a:solidFill>
              </a:rPr>
              <a:t>to win the prize for which God has called me heavenward in Christ Jesus.</a:t>
            </a:r>
            <a:endParaRPr lang="en-US" sz="3600" b="1" dirty="0">
              <a:solidFill>
                <a:schemeClr val="bg1"/>
              </a:solidFill>
            </a:endParaRPr>
          </a:p>
        </p:txBody>
      </p:sp>
    </p:spTree>
    <p:extLst>
      <p:ext uri="{BB962C8B-B14F-4D97-AF65-F5344CB8AC3E}">
        <p14:creationId xmlns:p14="http://schemas.microsoft.com/office/powerpoint/2010/main" val="3269805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18028" y="1930401"/>
            <a:ext cx="10355943" cy="2913742"/>
          </a:xfrm>
        </p:spPr>
        <p:txBody>
          <a:bodyPr>
            <a:normAutofit/>
          </a:bodyPr>
          <a:lstStyle/>
          <a:p>
            <a:pPr marL="0" indent="0">
              <a:buNone/>
            </a:pPr>
            <a:r>
              <a:rPr lang="en-US" sz="3600" b="1" dirty="0">
                <a:solidFill>
                  <a:schemeClr val="bg1"/>
                </a:solidFill>
              </a:rPr>
              <a:t>Philippians 3:15-16 NIV </a:t>
            </a:r>
          </a:p>
          <a:p>
            <a:pPr marL="0" indent="0">
              <a:buNone/>
            </a:pPr>
            <a:r>
              <a:rPr lang="en-US" sz="3600" b="1" baseline="30000" dirty="0">
                <a:solidFill>
                  <a:schemeClr val="bg1"/>
                </a:solidFill>
              </a:rPr>
              <a:t>15 </a:t>
            </a:r>
            <a:r>
              <a:rPr lang="en-US" sz="3600" dirty="0">
                <a:solidFill>
                  <a:schemeClr val="bg1"/>
                </a:solidFill>
              </a:rPr>
              <a:t>All of us, then, who are mature should take such a view of things. And if on some point you think differently, that too God will make clear to you. </a:t>
            </a:r>
            <a:br>
              <a:rPr lang="en-US" sz="3600" dirty="0">
                <a:solidFill>
                  <a:schemeClr val="bg1"/>
                </a:solidFill>
              </a:rPr>
            </a:br>
            <a:r>
              <a:rPr lang="en-US" sz="3600" b="1" baseline="30000" dirty="0">
                <a:solidFill>
                  <a:schemeClr val="bg1"/>
                </a:solidFill>
              </a:rPr>
              <a:t>16 </a:t>
            </a:r>
            <a:r>
              <a:rPr lang="en-US" sz="3600" dirty="0">
                <a:solidFill>
                  <a:schemeClr val="bg1"/>
                </a:solidFill>
              </a:rPr>
              <a:t>Only </a:t>
            </a:r>
            <a:r>
              <a:rPr lang="en-US" sz="3600" dirty="0">
                <a:solidFill>
                  <a:srgbClr val="FFFF00"/>
                </a:solidFill>
              </a:rPr>
              <a:t>let us live up to what we have already attained</a:t>
            </a:r>
            <a:r>
              <a:rPr lang="en-US" sz="3600" dirty="0">
                <a:solidFill>
                  <a:schemeClr val="bg1"/>
                </a:solidFill>
              </a:rPr>
              <a:t>.</a:t>
            </a:r>
            <a:endParaRPr lang="en-US" sz="3600" b="1" dirty="0">
              <a:solidFill>
                <a:schemeClr val="bg1"/>
              </a:solidFill>
            </a:endParaRPr>
          </a:p>
        </p:txBody>
      </p:sp>
    </p:spTree>
    <p:extLst>
      <p:ext uri="{BB962C8B-B14F-4D97-AF65-F5344CB8AC3E}">
        <p14:creationId xmlns:p14="http://schemas.microsoft.com/office/powerpoint/2010/main" val="274058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2CAFB3-C869-A34A-B5A5-AEF4BFC732B5}"/>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6" name="Picture 5" descr="Graphical user interface, text, website&#10;&#10;Description automatically generated">
            <a:extLst>
              <a:ext uri="{FF2B5EF4-FFF2-40B4-BE49-F238E27FC236}">
                <a16:creationId xmlns:a16="http://schemas.microsoft.com/office/drawing/2014/main" id="{C65706B7-71E8-3248-86BC-F02E72D609A5}"/>
              </a:ext>
            </a:extLst>
          </p:cNvPr>
          <p:cNvPicPr>
            <a:picLocks noChangeAspect="1"/>
          </p:cNvPicPr>
          <p:nvPr/>
        </p:nvPicPr>
        <p:blipFill>
          <a:blip r:embed="rId3"/>
          <a:stretch>
            <a:fillRect/>
          </a:stretch>
        </p:blipFill>
        <p:spPr>
          <a:xfrm>
            <a:off x="889395" y="643466"/>
            <a:ext cx="10413209" cy="5571067"/>
          </a:xfrm>
          <a:prstGeom prst="rect">
            <a:avLst/>
          </a:prstGeom>
        </p:spPr>
      </p:pic>
    </p:spTree>
    <p:extLst>
      <p:ext uri="{BB962C8B-B14F-4D97-AF65-F5344CB8AC3E}">
        <p14:creationId xmlns:p14="http://schemas.microsoft.com/office/powerpoint/2010/main" val="377087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E6EB1F-DC5D-D945-967F-453425BB879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descr="Shape&#10;&#10;Description automatically generated">
            <a:extLst>
              <a:ext uri="{FF2B5EF4-FFF2-40B4-BE49-F238E27FC236}">
                <a16:creationId xmlns:a16="http://schemas.microsoft.com/office/drawing/2014/main" id="{62452A73-C464-CD4E-99DD-18223D6F0F3F}"/>
              </a:ext>
            </a:extLst>
          </p:cNvPr>
          <p:cNvPicPr>
            <a:picLocks noChangeAspect="1"/>
          </p:cNvPicPr>
          <p:nvPr/>
        </p:nvPicPr>
        <p:blipFill>
          <a:blip r:embed="rId3"/>
          <a:stretch>
            <a:fillRect/>
          </a:stretch>
        </p:blipFill>
        <p:spPr>
          <a:xfrm>
            <a:off x="1657165" y="0"/>
            <a:ext cx="8877669" cy="6858000"/>
          </a:xfrm>
          <a:prstGeom prst="rect">
            <a:avLst/>
          </a:prstGeom>
        </p:spPr>
      </p:pic>
    </p:spTree>
    <p:extLst>
      <p:ext uri="{BB962C8B-B14F-4D97-AF65-F5344CB8AC3E}">
        <p14:creationId xmlns:p14="http://schemas.microsoft.com/office/powerpoint/2010/main" val="150094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997944-920F-2445-A105-AA025766D8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3" name="Picture 2" descr="Diagram&#10;&#10;Description automatically generated">
            <a:extLst>
              <a:ext uri="{FF2B5EF4-FFF2-40B4-BE49-F238E27FC236}">
                <a16:creationId xmlns:a16="http://schemas.microsoft.com/office/drawing/2014/main" id="{6F49C84E-E880-CC4D-9FA6-E7E59775101A}"/>
              </a:ext>
            </a:extLst>
          </p:cNvPr>
          <p:cNvPicPr>
            <a:picLocks noChangeAspect="1"/>
          </p:cNvPicPr>
          <p:nvPr/>
        </p:nvPicPr>
        <p:blipFill>
          <a:blip r:embed="rId3"/>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4029408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2597</Words>
  <Application>Microsoft Macintosh PowerPoint</Application>
  <PresentationFormat>Widescreen</PresentationFormat>
  <Paragraphs>206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Pressing On With  Our Prayers in 2021</vt:lpstr>
      <vt:lpstr>Pressing On With  Our Prayers in 2021</vt:lpstr>
      <vt:lpstr>Pressing On With  Our Prayers in 2021</vt:lpstr>
      <vt:lpstr>Pressing On With  Our Prayers in 2021</vt:lpstr>
      <vt:lpstr>Pressing On With  Our Prayers in 2021</vt:lpstr>
      <vt:lpstr>Pressing On With  Our Prayers in 2021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38</cp:revision>
  <cp:lastPrinted>2020-12-23T15:09:50Z</cp:lastPrinted>
  <dcterms:created xsi:type="dcterms:W3CDTF">2020-12-22T19:47:34Z</dcterms:created>
  <dcterms:modified xsi:type="dcterms:W3CDTF">2020-12-23T18:21:09Z</dcterms:modified>
</cp:coreProperties>
</file>