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34.jpg" ContentType="image/png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sldIdLst>
    <p:sldId id="256" r:id="rId2"/>
    <p:sldId id="266" r:id="rId3"/>
    <p:sldId id="273" r:id="rId4"/>
    <p:sldId id="301" r:id="rId5"/>
    <p:sldId id="302" r:id="rId6"/>
    <p:sldId id="303" r:id="rId7"/>
    <p:sldId id="275" r:id="rId8"/>
    <p:sldId id="332" r:id="rId9"/>
    <p:sldId id="333" r:id="rId10"/>
    <p:sldId id="335" r:id="rId11"/>
    <p:sldId id="334" r:id="rId12"/>
    <p:sldId id="265" r:id="rId13"/>
    <p:sldId id="259" r:id="rId14"/>
    <p:sldId id="309" r:id="rId15"/>
    <p:sldId id="264" r:id="rId16"/>
    <p:sldId id="262" r:id="rId17"/>
    <p:sldId id="280" r:id="rId18"/>
    <p:sldId id="298" r:id="rId19"/>
    <p:sldId id="300" r:id="rId20"/>
    <p:sldId id="305" r:id="rId21"/>
    <p:sldId id="277" r:id="rId22"/>
    <p:sldId id="310" r:id="rId23"/>
    <p:sldId id="311" r:id="rId24"/>
    <p:sldId id="312" r:id="rId25"/>
    <p:sldId id="313" r:id="rId26"/>
    <p:sldId id="314" r:id="rId27"/>
    <p:sldId id="315" r:id="rId28"/>
    <p:sldId id="316" r:id="rId29"/>
    <p:sldId id="317" r:id="rId30"/>
    <p:sldId id="318" r:id="rId31"/>
    <p:sldId id="276" r:id="rId32"/>
    <p:sldId id="319" r:id="rId33"/>
    <p:sldId id="320" r:id="rId34"/>
    <p:sldId id="321" r:id="rId35"/>
    <p:sldId id="322" r:id="rId36"/>
    <p:sldId id="323" r:id="rId37"/>
    <p:sldId id="324" r:id="rId38"/>
    <p:sldId id="325" r:id="rId39"/>
    <p:sldId id="326" r:id="rId40"/>
    <p:sldId id="327" r:id="rId41"/>
    <p:sldId id="328" r:id="rId42"/>
    <p:sldId id="330" r:id="rId43"/>
    <p:sldId id="257" r:id="rId44"/>
    <p:sldId id="258" r:id="rId45"/>
    <p:sldId id="331" r:id="rId46"/>
    <p:sldId id="260" r:id="rId47"/>
    <p:sldId id="297" r:id="rId48"/>
    <p:sldId id="307" r:id="rId49"/>
    <p:sldId id="308" r:id="rId50"/>
    <p:sldId id="306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42"/>
    <p:restoredTop sz="89986"/>
  </p:normalViewPr>
  <p:slideViewPr>
    <p:cSldViewPr snapToGrid="0">
      <p:cViewPr varScale="1">
        <p:scale>
          <a:sx n="110" d="100"/>
          <a:sy n="110" d="100"/>
        </p:scale>
        <p:origin x="6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4C7E05-482B-A44C-B2DE-BDFE18B3BE1D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822F4-098B-7747-953D-1D8928C913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222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822F4-098B-7747-953D-1D8928C9135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525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822F4-098B-7747-953D-1D8928C9135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1794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822F4-098B-7747-953D-1D8928C9135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9522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822F4-098B-7747-953D-1D8928C9135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652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E7A4C-B86E-FFE5-700E-A9EF6CA40D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C7031D-8651-E15F-D05A-E7FC46CC08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5964BA-112E-4FB0-666A-862BA7421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1ED7F-D6AA-0448-B0BB-81F8AE39CC0F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270E2F-9CED-1806-0279-C73DCDEF6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F85CB-D41A-7DBC-590F-8A610DCE4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B0419-4E9B-0A42-8E23-DF86F75A2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616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2EA97-215B-EB5C-A61E-2BEFC7BF8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362B5A-B4CC-8296-2D0B-BF81988329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39077F-1C28-BEE9-7A4D-51C5EB980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1ED7F-D6AA-0448-B0BB-81F8AE39CC0F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1DB86-4542-C667-B1BF-214D8FC25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59630-9717-003F-C621-A6C0868E1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B0419-4E9B-0A42-8E23-DF86F75A2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500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568485-6D5C-A0BC-1AE1-8ED6241836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34A09F-56C4-8D83-C435-469E2E72C9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1672F1-6A5E-209C-49C9-C24ADEDA3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1ED7F-D6AA-0448-B0BB-81F8AE39CC0F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4E98E6-8D8C-2FCC-38B0-3759A1792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2D376-CF5C-269F-DA1D-51A193068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B0419-4E9B-0A42-8E23-DF86F75A2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381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3472F-03E2-6CB1-35AA-A9FFA5DAF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11F95-BDC9-CD88-8D3F-8B0A6582CA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850F9F-F360-563E-0E55-8F8D1E615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1ED7F-D6AA-0448-B0BB-81F8AE39CC0F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60C800-BD0F-B650-BD47-1F7860A12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75AAE-D365-E6EA-D5D3-2DDBE47B1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B0419-4E9B-0A42-8E23-DF86F75A2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100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63739-B0EE-582A-C7F4-FCBC1C16E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2A3BD3-27F1-093C-BF7B-605F3F7F04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19732-C295-CCC2-BF38-406598BB1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1ED7F-D6AA-0448-B0BB-81F8AE39CC0F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678B8-6E7C-94E3-FC49-D16A99778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61AA4B-1A40-BB8D-9D8C-14DAB0304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B0419-4E9B-0A42-8E23-DF86F75A2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070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465CC-9CD1-6BAA-4A5B-9E916D16A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080DA5-9F6B-79F9-DA73-CACC6071AB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7FAFD6-24FD-002D-9469-3039C91853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712E92-4CB0-2407-6DC6-4290D23D0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1ED7F-D6AA-0448-B0BB-81F8AE39CC0F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36D323-8166-A8B1-31DC-6A92BADEE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E2A348-4869-CF37-C303-E00A86CD7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B0419-4E9B-0A42-8E23-DF86F75A2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576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E857D-5056-B654-5051-0CE6C8205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65D0E3-FB57-8D7E-9AA3-71C9D3C24C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79E6F9-7D0D-82FB-073B-A875C108CE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099FC8-8E13-968A-AD15-36B81DA8D7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C3C69B-F590-FAAE-9AE0-C9AFE87740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26CF86-1DC0-DB84-3179-767E54885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1ED7F-D6AA-0448-B0BB-81F8AE39CC0F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0A1155-A27F-7510-766F-926EB7D0C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19444-8B35-39D2-3C20-4671EE6E1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B0419-4E9B-0A42-8E23-DF86F75A2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769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C78D5-9B6E-1B92-5524-7F68759D1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E4CADF-26BE-3CDB-BB89-25E724226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1ED7F-D6AA-0448-B0BB-81F8AE39CC0F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02336C-D94B-3348-7747-F5F9342BB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FD5D09-E6BA-29A2-5490-6CB5AF1F6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B0419-4E9B-0A42-8E23-DF86F75A2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775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336322-E5E4-5C13-4BEF-C3AFECA6C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1ED7F-D6AA-0448-B0BB-81F8AE39CC0F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1792FB-E0A8-D155-36BB-D85284203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E346EC-B1D1-7BB7-461D-47B4985B4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B0419-4E9B-0A42-8E23-DF86F75A2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374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53D2E-52AE-3F49-66BB-ED3880C4D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7976BE-F641-9DB6-EF88-0BE98D9AE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8AC265-242C-C9C9-18A1-6A47E1E03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F3D8C2-BE89-C964-A2B0-F85944963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1ED7F-D6AA-0448-B0BB-81F8AE39CC0F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D210D7-F1F2-6317-DCC0-34305A30D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1D8894-5A48-FD55-B6D1-798D55289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B0419-4E9B-0A42-8E23-DF86F75A2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032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3E38C-C586-B545-5274-B25EBEED4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B93A6F-5C48-B82C-BAF2-F883D7930A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8B542E-CB25-E231-4F43-BEAF2CC689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532ACF-75CA-4FF7-99FC-0BC70C463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1ED7F-D6AA-0448-B0BB-81F8AE39CC0F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BDC79-EEAF-59CA-73B7-1394A1946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CAB8A3-E39C-2C62-08C3-A872AD50C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B0419-4E9B-0A42-8E23-DF86F75A2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172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EDF8B8-5FBF-CEB4-3A1E-1E767AA78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F296E5-4EAA-1886-364A-72202245D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353D57-B516-4EB6-ECBC-47B617BCE8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1ED7F-D6AA-0448-B0BB-81F8AE39CC0F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A7D080-E513-8884-5B33-9D644CBAEE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BFCF1-93A3-CCAD-33F6-802117E033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6B0419-4E9B-0A42-8E23-DF86F75A2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926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39.jpg"/><Relationship Id="rId7" Type="http://schemas.openxmlformats.org/officeDocument/2006/relationships/image" Target="../media/image43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41.png"/><Relationship Id="rId4" Type="http://schemas.openxmlformats.org/officeDocument/2006/relationships/image" Target="../media/image40.jpg"/><Relationship Id="rId9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7" Type="http://schemas.openxmlformats.org/officeDocument/2006/relationships/image" Target="../media/image49.png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emf"/><Relationship Id="rId4" Type="http://schemas.openxmlformats.org/officeDocument/2006/relationships/package" Target="../embeddings/Microsoft_Excel_Worksheet1.xlsx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package" Target="../embeddings/Microsoft_Excel_Worksheet2.xlsx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package" Target="../embeddings/Microsoft_Excel_Worksheet3.xlsx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7" Type="http://schemas.openxmlformats.org/officeDocument/2006/relationships/image" Target="../media/image49.png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emf"/><Relationship Id="rId4" Type="http://schemas.openxmlformats.org/officeDocument/2006/relationships/package" Target="../embeddings/Microsoft_Excel_Worksheet1.xlsx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package" Target="../embeddings/Microsoft_Excel_Worksheet4.xlsx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sign with text and a building&#10;&#10;Description automatically generated">
            <a:extLst>
              <a:ext uri="{FF2B5EF4-FFF2-40B4-BE49-F238E27FC236}">
                <a16:creationId xmlns:a16="http://schemas.microsoft.com/office/drawing/2014/main" id="{CF2E55DD-B4E2-CDAF-9BBE-A0CC16E830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42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9084A-5F05-7B62-B1CA-296F9E2FA5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676BFEE-E63A-42A3-87D5-FD65694B7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 person and person taking a selfie&#10;&#10;Description automatically generated">
            <a:extLst>
              <a:ext uri="{FF2B5EF4-FFF2-40B4-BE49-F238E27FC236}">
                <a16:creationId xmlns:a16="http://schemas.microsoft.com/office/drawing/2014/main" id="{1DB308ED-DB57-2F1B-90ED-FEF1D3C69D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756" b="4756"/>
          <a:stretch/>
        </p:blipFill>
        <p:spPr>
          <a:xfrm rot="5400000">
            <a:off x="-1101852" y="1101851"/>
            <a:ext cx="6858000" cy="4654296"/>
          </a:xfrm>
          <a:prstGeom prst="rect">
            <a:avLst/>
          </a:prstGeom>
        </p:spPr>
      </p:pic>
      <p:pic>
        <p:nvPicPr>
          <p:cNvPr id="3" name="Picture 2" descr="A person and person sitting in a car&#10;&#10;Description automatically generated">
            <a:extLst>
              <a:ext uri="{FF2B5EF4-FFF2-40B4-BE49-F238E27FC236}">
                <a16:creationId xmlns:a16="http://schemas.microsoft.com/office/drawing/2014/main" id="{7B8E03E8-5AB8-71CF-8B3C-873D6D7F06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807" b="11837"/>
          <a:stretch/>
        </p:blipFill>
        <p:spPr>
          <a:xfrm rot="10800000">
            <a:off x="4774005" y="10"/>
            <a:ext cx="7417994" cy="4526265"/>
          </a:xfrm>
          <a:prstGeom prst="rect">
            <a:avLst/>
          </a:prstGeom>
        </p:spPr>
      </p:pic>
      <p:pic>
        <p:nvPicPr>
          <p:cNvPr id="5" name="Picture 4" descr="A person and person standing together in front of a house&#10;&#10;Description automatically generated">
            <a:extLst>
              <a:ext uri="{FF2B5EF4-FFF2-40B4-BE49-F238E27FC236}">
                <a16:creationId xmlns:a16="http://schemas.microsoft.com/office/drawing/2014/main" id="{776CFF4F-7E13-7E3D-14F9-FF5393F2D53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8201" r="-2" b="11956"/>
          <a:stretch/>
        </p:blipFill>
        <p:spPr>
          <a:xfrm>
            <a:off x="4774005" y="4629736"/>
            <a:ext cx="2392858" cy="2228264"/>
          </a:xfrm>
          <a:prstGeom prst="rect">
            <a:avLst/>
          </a:prstGeom>
        </p:spPr>
      </p:pic>
      <p:pic>
        <p:nvPicPr>
          <p:cNvPr id="7" name="Picture 6" descr="A person and person taking a selfie&#10;&#10;Description automatically generated">
            <a:extLst>
              <a:ext uri="{FF2B5EF4-FFF2-40B4-BE49-F238E27FC236}">
                <a16:creationId xmlns:a16="http://schemas.microsoft.com/office/drawing/2014/main" id="{0F8A1C94-3B3C-4905-C901-D8EC88554B8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190" r="9728" b="6"/>
          <a:stretch/>
        </p:blipFill>
        <p:spPr>
          <a:xfrm rot="10800000">
            <a:off x="7270322" y="4629737"/>
            <a:ext cx="2409107" cy="2228264"/>
          </a:xfrm>
          <a:prstGeom prst="rect">
            <a:avLst/>
          </a:prstGeom>
        </p:spPr>
      </p:pic>
      <p:pic>
        <p:nvPicPr>
          <p:cNvPr id="11" name="Picture 10" descr="A person standing on stairs in front of a building&#10;&#10;Description automatically generated">
            <a:extLst>
              <a:ext uri="{FF2B5EF4-FFF2-40B4-BE49-F238E27FC236}">
                <a16:creationId xmlns:a16="http://schemas.microsoft.com/office/drawing/2014/main" id="{F7EE20F7-35BA-0005-0B8D-163CD74734C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2" t="12299" b="12299"/>
          <a:stretch/>
        </p:blipFill>
        <p:spPr>
          <a:xfrm>
            <a:off x="9783443" y="4629735"/>
            <a:ext cx="2408549" cy="222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74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67C75D-D2F2-6B81-4CDD-A8280A87D6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676BFEE-E63A-42A3-87D5-FD65694B7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5185843-655F-616A-9FFC-D20162EE56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260" t="5720" r="4604" b="5720"/>
          <a:stretch/>
        </p:blipFill>
        <p:spPr>
          <a:xfrm>
            <a:off x="20" y="-1"/>
            <a:ext cx="4654276" cy="6858000"/>
          </a:xfrm>
          <a:prstGeom prst="rect">
            <a:avLst/>
          </a:prstGeom>
        </p:spPr>
      </p:pic>
      <p:pic>
        <p:nvPicPr>
          <p:cNvPr id="7" name="Picture 6" descr="A family posing for a picture in a baseball stadium&#10;&#10;Description automatically generated">
            <a:extLst>
              <a:ext uri="{FF2B5EF4-FFF2-40B4-BE49-F238E27FC236}">
                <a16:creationId xmlns:a16="http://schemas.microsoft.com/office/drawing/2014/main" id="{487963D2-FDA9-87D6-349F-70331D0DDC2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8643"/>
          <a:stretch/>
        </p:blipFill>
        <p:spPr>
          <a:xfrm>
            <a:off x="4774005" y="10"/>
            <a:ext cx="7417994" cy="4526265"/>
          </a:xfrm>
          <a:prstGeom prst="rect">
            <a:avLst/>
          </a:prstGeom>
        </p:spPr>
      </p:pic>
      <p:pic>
        <p:nvPicPr>
          <p:cNvPr id="5" name="Picture 4" descr="A group of people posing for a picture&#10;&#10;Description automatically generated">
            <a:extLst>
              <a:ext uri="{FF2B5EF4-FFF2-40B4-BE49-F238E27FC236}">
                <a16:creationId xmlns:a16="http://schemas.microsoft.com/office/drawing/2014/main" id="{49F5F81D-4E6F-3A3C-FDE6-1E0C6961856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054" t="8616" r="15183" b="1040"/>
          <a:stretch/>
        </p:blipFill>
        <p:spPr>
          <a:xfrm>
            <a:off x="4774005" y="4629736"/>
            <a:ext cx="2392858" cy="2228264"/>
          </a:xfrm>
          <a:prstGeom prst="rect">
            <a:avLst/>
          </a:prstGeom>
        </p:spPr>
      </p:pic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2B20618-0C8E-13AA-33E6-3788D81186F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9186" r="9732" b="6"/>
          <a:stretch/>
        </p:blipFill>
        <p:spPr>
          <a:xfrm>
            <a:off x="7270322" y="4629737"/>
            <a:ext cx="2409107" cy="2228264"/>
          </a:xfrm>
          <a:prstGeom prst="rect">
            <a:avLst/>
          </a:prstGeom>
        </p:spPr>
      </p:pic>
      <p:pic>
        <p:nvPicPr>
          <p:cNvPr id="11" name="Picture 10" descr="A group of people sitting in a stadium&#10;&#10;Description automatically generated">
            <a:extLst>
              <a:ext uri="{FF2B5EF4-FFF2-40B4-BE49-F238E27FC236}">
                <a16:creationId xmlns:a16="http://schemas.microsoft.com/office/drawing/2014/main" id="{9648B305-9378-A261-4117-E044DAC2316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8931" r="6" b="6"/>
          <a:stretch/>
        </p:blipFill>
        <p:spPr>
          <a:xfrm rot="10800000">
            <a:off x="9783443" y="4629735"/>
            <a:ext cx="2408549" cy="222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02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with text on a green background&#10;&#10;Description automatically generated">
            <a:extLst>
              <a:ext uri="{FF2B5EF4-FFF2-40B4-BE49-F238E27FC236}">
                <a16:creationId xmlns:a16="http://schemas.microsoft.com/office/drawing/2014/main" id="{3033EEDC-C2AD-BB6E-D328-36FF314C2B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97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sign, green, screenshot&#10;&#10;Description automatically generated">
            <a:extLst>
              <a:ext uri="{FF2B5EF4-FFF2-40B4-BE49-F238E27FC236}">
                <a16:creationId xmlns:a16="http://schemas.microsoft.com/office/drawing/2014/main" id="{FE7E9545-B578-CF1C-1249-C92205FDA0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background with white text&#10;&#10;Description automatically generated">
            <a:extLst>
              <a:ext uri="{FF2B5EF4-FFF2-40B4-BE49-F238E27FC236}">
                <a16:creationId xmlns:a16="http://schemas.microsoft.com/office/drawing/2014/main" id="{100E81D8-A9A7-A216-7A72-928CB1E25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76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72326FC-7086-4F2D-9E6A-130E82BCB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683379-C21E-4309-8CF8-50646AFA49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chemeClr val="bg1"/>
          </a:solidFill>
          <a:ln w="22225">
            <a:solidFill>
              <a:srgbClr val="71B0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B20C8279-1665-50C9-C135-33D8E4E3C0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4512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09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4420506C-6E84-FBC5-23DA-4B6CC636D8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98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oup of pictures on a wall&#10;&#10;Description automatically generated">
            <a:extLst>
              <a:ext uri="{FF2B5EF4-FFF2-40B4-BE49-F238E27FC236}">
                <a16:creationId xmlns:a16="http://schemas.microsoft.com/office/drawing/2014/main" id="{98C3BBAE-BBCE-B94C-1152-3B781325A9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-1" y="0"/>
            <a:ext cx="12191999" cy="68600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6B9E07-CD84-6356-ED9E-9556633E4050}"/>
              </a:ext>
            </a:extLst>
          </p:cNvPr>
          <p:cNvSpPr txBox="1"/>
          <p:nvPr/>
        </p:nvSpPr>
        <p:spPr>
          <a:xfrm>
            <a:off x="512322" y="132008"/>
            <a:ext cx="11580940" cy="6593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4000" b="1" dirty="0">
                <a:solidFill>
                  <a:srgbClr val="FFFFFF"/>
                </a:solidFill>
              </a:rPr>
              <a:t>Behind the Scenes</a:t>
            </a: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en-US" sz="500" b="1" dirty="0">
              <a:solidFill>
                <a:srgbClr val="FFFFFF"/>
              </a:solidFill>
            </a:endParaRP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700" b="1" i="1" dirty="0">
                <a:solidFill>
                  <a:srgbClr val="FFFFFF"/>
                </a:solidFill>
              </a:rPr>
              <a:t>Stuff that leadership has worked on in 2024:</a:t>
            </a:r>
            <a:endParaRPr lang="en-US" sz="2700" b="1" i="1" dirty="0">
              <a:solidFill>
                <a:srgbClr val="FFFFFF"/>
              </a:solidFill>
              <a:effectLst/>
            </a:endParaRP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rgbClr val="FFFFFF"/>
                </a:solidFill>
              </a:rPr>
              <a:t>Completed Emergency Response Manual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rgbClr val="FFFFFF"/>
                </a:solidFill>
              </a:rPr>
              <a:t>Hired a full-time Office Administrator!—Linda Worman</a:t>
            </a:r>
          </a:p>
          <a:p>
            <a:pPr marL="457200" marR="0" indent="-4572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rgbClr val="FFFFFF"/>
                </a:solidFill>
              </a:rPr>
              <a:t>Pastors completed work with Christina Embree (consultant)</a:t>
            </a:r>
          </a:p>
          <a:p>
            <a:pPr marL="457200" marR="0" indent="-4572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rgbClr val="FFFFFF"/>
                </a:solidFill>
              </a:rPr>
              <a:t>Formed the Spiritual Leadership Team (SLT) to assist the Senior Pastor</a:t>
            </a:r>
          </a:p>
          <a:p>
            <a:pPr marL="457200" marR="0" indent="-4572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rgbClr val="FFFFFF"/>
                </a:solidFill>
              </a:rPr>
              <a:t>Continued strengthening relationship with Messiah University and forming a working partnership with Campus Ministries</a:t>
            </a:r>
          </a:p>
          <a:p>
            <a:pPr marL="457200" marR="0" indent="-4572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rgbClr val="FFFFFF"/>
                </a:solidFill>
              </a:rPr>
              <a:t>Created an MOU with our ministry partner—One80 Ministries</a:t>
            </a:r>
          </a:p>
          <a:p>
            <a:pPr marL="457200" marR="0" indent="-4572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rgbClr val="FFFFFF"/>
                </a:solidFill>
              </a:rPr>
              <a:t>Applied to join the BIC’s Thriving Congregations Initiative (begins Fall 2025)  </a:t>
            </a:r>
          </a:p>
          <a:p>
            <a:pPr marL="457200" marR="0" indent="-4572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rgbClr val="FFFFFF"/>
                </a:solidFill>
              </a:rPr>
              <a:t>Began discussion with Pastor Royal about a “covenant” agreement and an “Exploring the BIC” process with Ignite Church leaders </a:t>
            </a:r>
          </a:p>
          <a:p>
            <a:pPr marL="457200" marR="0" indent="-4572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rgbClr val="FFFFFF"/>
                </a:solidFill>
              </a:rPr>
              <a:t>Search &amp; Hired a new full-time Director of Operations!–Derek Boyce</a:t>
            </a:r>
          </a:p>
          <a:p>
            <a:pPr marL="457200" marR="0" indent="-4572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rgbClr val="FFFFFF"/>
                </a:solidFill>
                <a:effectLst/>
              </a:rPr>
              <a:t>Successfully navigated another election (Third Way series)</a:t>
            </a:r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15AEAA6F-EC9A-B1A3-38A7-1B8769AD3D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1" y="388948"/>
            <a:ext cx="2676366" cy="97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1705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oster with images of two people&#10;&#10;Description automatically generated with medium confidence">
            <a:extLst>
              <a:ext uri="{FF2B5EF4-FFF2-40B4-BE49-F238E27FC236}">
                <a16:creationId xmlns:a16="http://schemas.microsoft.com/office/drawing/2014/main" id="{841BF137-BC3D-2079-38AA-C69EADD279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61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standing in a grassy area&#10;&#10;Description automatically generated">
            <a:extLst>
              <a:ext uri="{FF2B5EF4-FFF2-40B4-BE49-F238E27FC236}">
                <a16:creationId xmlns:a16="http://schemas.microsoft.com/office/drawing/2014/main" id="{B7A4CF69-EB17-E67E-D1FB-0FB365C801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5000"/>
          </a:blip>
          <a:srcRect l="7383" t="21641" r="58" b="186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76B9E07-CD84-6356-ED9E-9556633E4050}"/>
              </a:ext>
            </a:extLst>
          </p:cNvPr>
          <p:cNvSpPr txBox="1"/>
          <p:nvPr/>
        </p:nvSpPr>
        <p:spPr>
          <a:xfrm>
            <a:off x="838200" y="531320"/>
            <a:ext cx="10515600" cy="6181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FFFFFF"/>
                </a:solidFill>
                <a:effectLst/>
              </a:rPr>
              <a:t>A Look Back at 2024</a:t>
            </a:r>
          </a:p>
          <a:p>
            <a:pPr marL="457200" marR="0" indent="-4572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effectLst/>
              </a:rPr>
              <a:t>Avg. in-person attendance: </a:t>
            </a:r>
            <a:r>
              <a:rPr lang="en-US" sz="3200" b="1" dirty="0">
                <a:solidFill>
                  <a:srgbClr val="FFFFFF"/>
                </a:solidFill>
                <a:effectLst/>
              </a:rPr>
              <a:t>299</a:t>
            </a:r>
            <a:r>
              <a:rPr lang="en-US" sz="3200" dirty="0">
                <a:solidFill>
                  <a:srgbClr val="FFFFFF"/>
                </a:solidFill>
                <a:effectLst/>
              </a:rPr>
              <a:t> (up from 294 in 2023)</a:t>
            </a:r>
            <a:endParaRPr lang="en-US" sz="3200" b="1" dirty="0">
              <a:solidFill>
                <a:srgbClr val="FFFFFF"/>
              </a:solidFill>
            </a:endParaRPr>
          </a:p>
          <a:p>
            <a:pPr marL="457200" marR="0" indent="-4572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effectLst/>
              </a:rPr>
              <a:t>Avg. YouTube livestream views: </a:t>
            </a:r>
            <a:r>
              <a:rPr lang="en-US" sz="3200" b="1" dirty="0">
                <a:solidFill>
                  <a:srgbClr val="FFFFFF"/>
                </a:solidFill>
                <a:effectLst/>
              </a:rPr>
              <a:t>75</a:t>
            </a:r>
            <a:r>
              <a:rPr lang="en-US" sz="3200" dirty="0">
                <a:solidFill>
                  <a:srgbClr val="FFFFFF"/>
                </a:solidFill>
                <a:effectLst/>
              </a:rPr>
              <a:t> (up from 68 in 2023 – avg. </a:t>
            </a:r>
            <a:r>
              <a:rPr lang="en-US" sz="3200" b="1" dirty="0">
                <a:solidFill>
                  <a:srgbClr val="FFFFFF"/>
                </a:solidFill>
                <a:effectLst/>
              </a:rPr>
              <a:t>374</a:t>
            </a:r>
            <a:r>
              <a:rPr lang="en-US" sz="3200" dirty="0">
                <a:solidFill>
                  <a:srgbClr val="FFFFFF"/>
                </a:solidFill>
                <a:effectLst/>
              </a:rPr>
              <a:t> tuning </a:t>
            </a:r>
            <a:r>
              <a:rPr lang="en-US" sz="3200" dirty="0">
                <a:solidFill>
                  <a:srgbClr val="FFFFFF"/>
                </a:solidFill>
              </a:rPr>
              <a:t>watching</a:t>
            </a:r>
            <a:r>
              <a:rPr lang="en-US" sz="3200" dirty="0">
                <a:solidFill>
                  <a:srgbClr val="FFFFFF"/>
                </a:solidFill>
                <a:effectLst/>
              </a:rPr>
              <a:t> the worship service each Sunday)</a:t>
            </a:r>
            <a:endParaRPr lang="en-US" sz="3200" b="1" dirty="0">
              <a:solidFill>
                <a:srgbClr val="FFFFFF"/>
              </a:solidFill>
              <a:effectLst/>
            </a:endParaRPr>
          </a:p>
          <a:p>
            <a:pPr marL="457200" marR="0" indent="-4572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effectLst/>
              </a:rPr>
              <a:t>Highest Sunday of the year: </a:t>
            </a:r>
            <a:r>
              <a:rPr lang="en-US" sz="3200" b="1" dirty="0">
                <a:solidFill>
                  <a:srgbClr val="FFFFFF"/>
                </a:solidFill>
                <a:effectLst/>
              </a:rPr>
              <a:t>451</a:t>
            </a:r>
            <a:r>
              <a:rPr lang="en-US" sz="3200" dirty="0">
                <a:solidFill>
                  <a:srgbClr val="FFFFFF"/>
                </a:solidFill>
                <a:effectLst/>
              </a:rPr>
              <a:t> on </a:t>
            </a:r>
            <a:r>
              <a:rPr lang="en-US" sz="3200" b="1" dirty="0">
                <a:solidFill>
                  <a:srgbClr val="FFFFFF"/>
                </a:solidFill>
                <a:effectLst/>
              </a:rPr>
              <a:t>Easter Sunday</a:t>
            </a:r>
            <a:br>
              <a:rPr lang="en-US" sz="3200" dirty="0">
                <a:solidFill>
                  <a:srgbClr val="FFFFFF"/>
                </a:solidFill>
                <a:effectLst/>
              </a:rPr>
            </a:br>
            <a:endParaRPr lang="en-US" sz="3200" b="1" dirty="0">
              <a:solidFill>
                <a:srgbClr val="FFFFFF"/>
              </a:solidFill>
              <a:effectLst/>
            </a:endParaRP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200" dirty="0">
                <a:solidFill>
                  <a:srgbClr val="FFFFFF"/>
                </a:solidFill>
                <a:effectLst/>
              </a:rPr>
              <a:t> </a:t>
            </a:r>
            <a:r>
              <a:rPr lang="en-US" sz="3200" b="1" dirty="0">
                <a:solidFill>
                  <a:srgbClr val="FFFFFF"/>
                </a:solidFill>
              </a:rPr>
              <a:t>    </a:t>
            </a:r>
            <a:r>
              <a:rPr lang="en-US" sz="3200" b="1" dirty="0">
                <a:solidFill>
                  <a:srgbClr val="FFFFFF"/>
                </a:solidFill>
                <a:effectLst/>
              </a:rPr>
              <a:t>Other important </a:t>
            </a:r>
            <a:r>
              <a:rPr lang="en-US" sz="3200" b="1" dirty="0">
                <a:solidFill>
                  <a:srgbClr val="FFFFFF"/>
                </a:solidFill>
              </a:rPr>
              <a:t>stats</a:t>
            </a:r>
            <a:r>
              <a:rPr lang="en-US" sz="3200" b="1" dirty="0">
                <a:solidFill>
                  <a:srgbClr val="FFFFFF"/>
                </a:solidFill>
                <a:effectLst/>
              </a:rPr>
              <a:t>:</a:t>
            </a:r>
          </a:p>
          <a:p>
            <a:pPr marL="914400" lvl="1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FF"/>
                </a:solidFill>
              </a:rPr>
              <a:t>8</a:t>
            </a:r>
            <a:r>
              <a:rPr lang="en-US" sz="3200" dirty="0">
                <a:solidFill>
                  <a:srgbClr val="FFFFFF"/>
                </a:solidFill>
              </a:rPr>
              <a:t> </a:t>
            </a:r>
            <a:r>
              <a:rPr lang="en-US" sz="3200" dirty="0">
                <a:solidFill>
                  <a:srgbClr val="FFFFFF"/>
                </a:solidFill>
                <a:effectLst/>
              </a:rPr>
              <a:t>child dedications (3 more children on Sun, Dec 15)</a:t>
            </a:r>
            <a:endParaRPr lang="en-US" sz="3200" dirty="0">
              <a:solidFill>
                <a:srgbClr val="FFFFFF"/>
              </a:solidFill>
            </a:endParaRPr>
          </a:p>
          <a:p>
            <a:pPr marL="914400" lvl="1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FF"/>
                </a:solidFill>
                <a:effectLst/>
              </a:rPr>
              <a:t>13</a:t>
            </a:r>
            <a:r>
              <a:rPr lang="en-US" sz="3200" dirty="0">
                <a:solidFill>
                  <a:srgbClr val="FFFFFF"/>
                </a:solidFill>
                <a:effectLst/>
              </a:rPr>
              <a:t> baptisms (Easter, Summer &amp; Fall)</a:t>
            </a:r>
            <a:endParaRPr lang="en-US" sz="3200" dirty="0">
              <a:solidFill>
                <a:srgbClr val="FFFFFF"/>
              </a:solidFill>
            </a:endParaRPr>
          </a:p>
          <a:p>
            <a:pPr marL="914400" lvl="1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FF"/>
                </a:solidFill>
              </a:rPr>
              <a:t>8</a:t>
            </a:r>
            <a:r>
              <a:rPr lang="en-US" sz="3200" b="1" dirty="0">
                <a:solidFill>
                  <a:srgbClr val="FFFFFF"/>
                </a:solidFill>
                <a:effectLst/>
              </a:rPr>
              <a:t> </a:t>
            </a:r>
            <a:r>
              <a:rPr lang="en-US" sz="3200" dirty="0">
                <a:solidFill>
                  <a:srgbClr val="FFFFFF"/>
                </a:solidFill>
                <a:effectLst/>
              </a:rPr>
              <a:t>new members</a:t>
            </a:r>
          </a:p>
          <a:p>
            <a:pPr marL="914400" lvl="1" indent="-4572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FF"/>
                </a:solidFill>
                <a:effectLst/>
              </a:rPr>
              <a:t>Total Membership: </a:t>
            </a:r>
            <a:r>
              <a:rPr lang="en-US" sz="3200" b="1" dirty="0">
                <a:solidFill>
                  <a:srgbClr val="FFFFFF"/>
                </a:solidFill>
                <a:effectLst/>
              </a:rPr>
              <a:t>354</a:t>
            </a:r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15AEAA6F-EC9A-B1A3-38A7-1B8769AD3D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6720" y="5229225"/>
            <a:ext cx="262618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3478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FA562A74-EF5E-7220-E9C8-60585D5579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67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sign with text overlay&#10;&#10;Description automatically generated">
            <a:extLst>
              <a:ext uri="{FF2B5EF4-FFF2-40B4-BE49-F238E27FC236}">
                <a16:creationId xmlns:a16="http://schemas.microsoft.com/office/drawing/2014/main" id="{8E1C9059-703E-9871-1073-5783415D05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67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ign with text overlay&#10;&#10;Description automatically generated">
            <a:extLst>
              <a:ext uri="{FF2B5EF4-FFF2-40B4-BE49-F238E27FC236}">
                <a16:creationId xmlns:a16="http://schemas.microsoft.com/office/drawing/2014/main" id="{FBA7B431-0A30-A408-361F-97B2C43685A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7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E5B64F-62D2-44E9-9AE2-0613BB0E4C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633" y="147050"/>
            <a:ext cx="1474735" cy="16338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9F66D8-92D7-48AE-A1F4-8C5E1C206F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031" y="2583570"/>
            <a:ext cx="1435100" cy="16908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CEC776-05D7-4973-B4EA-C79A9A5DDC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555" y="2602877"/>
            <a:ext cx="1511300" cy="16637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A29C3DA-7AA5-4567-99D6-D0D3FFBDF17A}"/>
              </a:ext>
            </a:extLst>
          </p:cNvPr>
          <p:cNvSpPr txBox="1"/>
          <p:nvPr/>
        </p:nvSpPr>
        <p:spPr>
          <a:xfrm>
            <a:off x="2092249" y="1904874"/>
            <a:ext cx="2230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Phil Thuma, Treasurer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8959D4-89DB-43BD-ADC9-B352277BDC0C}"/>
              </a:ext>
            </a:extLst>
          </p:cNvPr>
          <p:cNvSpPr txBox="1"/>
          <p:nvPr/>
        </p:nvSpPr>
        <p:spPr>
          <a:xfrm>
            <a:off x="4907116" y="1873750"/>
            <a:ext cx="2467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Lynn Brown, Assist </a:t>
            </a:r>
            <a:r>
              <a:rPr lang="en-US" dirty="0" err="1"/>
              <a:t>Treas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E4EC79B-65B8-4F23-852B-ECB08FD38B85}"/>
              </a:ext>
            </a:extLst>
          </p:cNvPr>
          <p:cNvSpPr txBox="1"/>
          <p:nvPr/>
        </p:nvSpPr>
        <p:spPr>
          <a:xfrm>
            <a:off x="7869143" y="1909029"/>
            <a:ext cx="2137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Jim Smiley, Secretary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200743-899B-4BD9-AB87-EA33F61B3288}"/>
              </a:ext>
            </a:extLst>
          </p:cNvPr>
          <p:cNvSpPr txBox="1"/>
          <p:nvPr/>
        </p:nvSpPr>
        <p:spPr>
          <a:xfrm>
            <a:off x="2513360" y="4274430"/>
            <a:ext cx="1230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Ken Martin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E8055E-2B9B-40B0-ACDB-4EAB37CFD4A1}"/>
              </a:ext>
            </a:extLst>
          </p:cNvPr>
          <p:cNvSpPr txBox="1"/>
          <p:nvPr/>
        </p:nvSpPr>
        <p:spPr>
          <a:xfrm>
            <a:off x="4733854" y="4274430"/>
            <a:ext cx="2506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Linda Worman, Staff Rep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F487E3-D1BC-4CE6-8067-44867BB3A9FE}"/>
              </a:ext>
            </a:extLst>
          </p:cNvPr>
          <p:cNvSpPr txBox="1"/>
          <p:nvPr/>
        </p:nvSpPr>
        <p:spPr>
          <a:xfrm>
            <a:off x="8269215" y="4274430"/>
            <a:ext cx="1326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Lisa </a:t>
            </a:r>
            <a:r>
              <a:rPr lang="en-US" dirty="0" err="1"/>
              <a:t>Sechrist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35EC5EA-C1EF-4C85-B9C4-C19ADD139B31}"/>
              </a:ext>
            </a:extLst>
          </p:cNvPr>
          <p:cNvSpPr txBox="1"/>
          <p:nvPr/>
        </p:nvSpPr>
        <p:spPr>
          <a:xfrm>
            <a:off x="3445458" y="6407388"/>
            <a:ext cx="1554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Roger Johnson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15BE73B-3436-4B9F-9D36-81F7D4D45556}"/>
              </a:ext>
            </a:extLst>
          </p:cNvPr>
          <p:cNvSpPr txBox="1"/>
          <p:nvPr/>
        </p:nvSpPr>
        <p:spPr>
          <a:xfrm>
            <a:off x="7098804" y="6407388"/>
            <a:ext cx="1540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Matthew </a:t>
            </a:r>
            <a:r>
              <a:rPr lang="en-US" dirty="0" err="1"/>
              <a:t>Haar</a:t>
            </a:r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C97773F-CC39-41CE-838D-8052CC24F0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555" y="180165"/>
            <a:ext cx="1425118" cy="17210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0DBB09-2CD7-BB1A-E7F5-C2483DED0D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274" y="4743688"/>
            <a:ext cx="1451738" cy="1663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D99542-18B6-34A6-DF76-F533B8D697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570" y="4726891"/>
            <a:ext cx="1230464" cy="16688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98532C-0A74-3D97-DC1C-CDB863B48B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013" y="161062"/>
            <a:ext cx="1425118" cy="16371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CFB133-D69C-16C6-43B9-E3E05AC2B2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18085" y="2588954"/>
            <a:ext cx="1435100" cy="160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03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BA85A-4328-48C1-B659-BCD512767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080" y="974727"/>
            <a:ext cx="10515600" cy="1325563"/>
          </a:xfrm>
          <a:ln w="12700">
            <a:solidFill>
              <a:srgbClr val="0070C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HOW HAVE WE DONE FINANCIALLY IN 2024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A28370-AA85-4D16-9F7C-1AB3DB4090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7520" y="3139439"/>
            <a:ext cx="8625840" cy="3078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 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    2024 Income/Expense Report</a:t>
            </a:r>
          </a:p>
          <a:p>
            <a:pPr marL="0" indent="0">
              <a:buNone/>
            </a:pP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        (year to date vs budget)</a:t>
            </a:r>
          </a:p>
          <a:p>
            <a:pPr marL="0" indent="0">
              <a:buNone/>
            </a:pP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35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F17F1FC1-51D6-C3BF-230D-8AA373B8342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9003" y="0"/>
          <a:ext cx="11806379" cy="4593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6309360" imgH="2453609" progId="Excel.Sheet.12">
                  <p:embed/>
                </p:oleObj>
              </mc:Choice>
              <mc:Fallback>
                <p:oleObj name="Worksheet" r:id="rId2" imgW="6309360" imgH="2453609" progId="Excel.Sheet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F17F1FC1-51D6-C3BF-230D-8AA373B834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9003" y="0"/>
                        <a:ext cx="11806379" cy="45930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BC4193D-7120-C22A-9917-00593DDC5FB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9003" y="5169556"/>
          <a:ext cx="11854304" cy="11156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6309360" imgH="594313" progId="Excel.Sheet.12">
                  <p:embed/>
                </p:oleObj>
              </mc:Choice>
              <mc:Fallback>
                <p:oleObj name="Worksheet" r:id="rId4" imgW="6309360" imgH="594313" progId="Excel.Sheet.1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CBC4193D-7120-C22A-9917-00593DDC5F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9003" y="5169556"/>
                        <a:ext cx="11854304" cy="11156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E6085A44-A216-A746-3BED-959A514626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0676" y="4140559"/>
            <a:ext cx="1722507" cy="5575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EC1ABB-B82D-09AF-CEB2-13B016DA42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2514" y="5064452"/>
            <a:ext cx="1810669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92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14FD5-B59C-4494-BD65-8195D3E39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724" y="365127"/>
            <a:ext cx="11024170" cy="1325563"/>
          </a:xfrm>
          <a:ln w="12700"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Income/Expense Report for 2024 to date </a:t>
            </a:r>
            <a:b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Summary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DA2045-3CCB-4D2B-BF99-0DB915AEE4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en-US" sz="4400" dirty="0"/>
          </a:p>
          <a:p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Undesignated (General Fund) income has   	been better than it was in 2023 	(</a:t>
            </a:r>
            <a:r>
              <a:rPr lang="en-US" sz="4400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currently 1.2% behind vs 8.8% in 2023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Expenses have generally been close to the 	approved budget 	</a:t>
            </a:r>
          </a:p>
          <a:p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BIC Common fund continues to receive 10% 	of the Undesignated income</a:t>
            </a:r>
          </a:p>
        </p:txBody>
      </p:sp>
    </p:spTree>
    <p:extLst>
      <p:ext uri="{BB962C8B-B14F-4D97-AF65-F5344CB8AC3E}">
        <p14:creationId xmlns:p14="http://schemas.microsoft.com/office/powerpoint/2010/main" val="421355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C0A7E-9287-8B1D-06CE-3AC0B260C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758313"/>
          </a:xfrm>
          <a:ln>
            <a:solidFill>
              <a:srgbClr val="00B05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FUNDING SENT FROM GRANTHAM CHURCH TO OTHERS – 2024 (YTD)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DD43E7-F774-F891-8843-E37AF0BCD8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228" y="2262505"/>
            <a:ext cx="11655972" cy="4351338"/>
          </a:xfrm>
        </p:spPr>
        <p:txBody>
          <a:bodyPr>
            <a:normAutofit fontScale="92500" lnSpcReduction="20000"/>
          </a:bodyPr>
          <a:lstStyle/>
          <a:p>
            <a:r>
              <a:rPr lang="en-US" sz="4000" dirty="0"/>
              <a:t> Common Ministry (BIC Church) - $66,390</a:t>
            </a:r>
          </a:p>
          <a:p>
            <a:r>
              <a:rPr lang="en-US" sz="4000" dirty="0"/>
              <a:t> Ministry Partners - $8,000</a:t>
            </a:r>
          </a:p>
          <a:p>
            <a:r>
              <a:rPr lang="en-US" sz="4000" dirty="0"/>
              <a:t> BIC World Missions - $2,444</a:t>
            </a:r>
          </a:p>
          <a:p>
            <a:r>
              <a:rPr lang="en-US" sz="4000" dirty="0"/>
              <a:t> Grantham Missionaries - $4,500</a:t>
            </a:r>
          </a:p>
          <a:p>
            <a:r>
              <a:rPr lang="en-US" sz="4000" dirty="0"/>
              <a:t> Peace Sunday - MCC (Gaza) and Thrift Store - $8,194</a:t>
            </a:r>
          </a:p>
          <a:p>
            <a:r>
              <a:rPr lang="en-US" sz="4000" dirty="0"/>
              <a:t> MCC Thrift on Purpose -  $18,210</a:t>
            </a:r>
          </a:p>
          <a:p>
            <a:endParaRPr lang="en-US" sz="4000" dirty="0"/>
          </a:p>
          <a:p>
            <a:r>
              <a:rPr lang="en-US" sz="4000" dirty="0"/>
              <a:t> Missions Sunday – Ignite Church and SPICE - $17,820</a:t>
            </a:r>
          </a:p>
          <a:p>
            <a:endParaRPr lang="en-US" sz="4000" dirty="0"/>
          </a:p>
          <a:p>
            <a:endParaRPr lang="en-US" sz="40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C3C793-27C4-A504-7121-10507C7E450D}"/>
              </a:ext>
            </a:extLst>
          </p:cNvPr>
          <p:cNvSpPr/>
          <p:nvPr/>
        </p:nvSpPr>
        <p:spPr>
          <a:xfrm>
            <a:off x="7725102" y="2717742"/>
            <a:ext cx="4466897" cy="1569660"/>
          </a:xfrm>
          <a:prstGeom prst="rect">
            <a:avLst/>
          </a:prstGeom>
          <a:noFill/>
          <a:ln w="127000">
            <a:solidFill>
              <a:srgbClr val="7030A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Over $ 125,000 year to date</a:t>
            </a:r>
          </a:p>
        </p:txBody>
      </p:sp>
    </p:spTree>
    <p:extLst>
      <p:ext uri="{BB962C8B-B14F-4D97-AF65-F5344CB8AC3E}">
        <p14:creationId xmlns:p14="http://schemas.microsoft.com/office/powerpoint/2010/main" val="2426351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A589B-81B4-BD6C-8817-9F26F8D415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029597"/>
            <a:ext cx="10363200" cy="4425682"/>
          </a:xfrm>
        </p:spPr>
        <p:txBody>
          <a:bodyPr>
            <a:normAutofit/>
          </a:bodyPr>
          <a:lstStyle/>
          <a:p>
            <a:r>
              <a:rPr lang="en-US" sz="96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THANK YOU FOR YOUR GENEROUS GIVING!</a:t>
            </a:r>
          </a:p>
        </p:txBody>
      </p:sp>
    </p:spTree>
    <p:extLst>
      <p:ext uri="{BB962C8B-B14F-4D97-AF65-F5344CB8AC3E}">
        <p14:creationId xmlns:p14="http://schemas.microsoft.com/office/powerpoint/2010/main" val="141923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BA85A-4328-48C1-B659-BCD512767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950" y="1285556"/>
            <a:ext cx="11343860" cy="1325563"/>
          </a:xfrm>
          <a:ln w="12700">
            <a:solidFill>
              <a:srgbClr val="0070C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WHAT ARE WE PROPOSING FOR 2025?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A28370-AA85-4D16-9F7C-1AB3DB4090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1960" y="2611119"/>
            <a:ext cx="8625840" cy="33832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 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buNone/>
            </a:pP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    2025 Financial Plan </a:t>
            </a:r>
          </a:p>
          <a:p>
            <a:pPr marL="0" indent="0" algn="ctr">
              <a:buNone/>
            </a:pP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for Ministry</a:t>
            </a:r>
          </a:p>
          <a:p>
            <a:pPr marL="0" indent="0">
              <a:buNone/>
            </a:pP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</a:p>
          <a:p>
            <a:pPr marL="0" indent="0">
              <a:buNone/>
            </a:pP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B530C3-5527-ECF1-E4B8-639C0620C8E3}"/>
              </a:ext>
            </a:extLst>
          </p:cNvPr>
          <p:cNvSpPr txBox="1"/>
          <p:nvPr/>
        </p:nvSpPr>
        <p:spPr>
          <a:xfrm>
            <a:off x="3930375" y="5625068"/>
            <a:ext cx="4331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 see pages 5-6 and then page 10 in booklet)</a:t>
            </a:r>
          </a:p>
        </p:txBody>
      </p:sp>
    </p:spTree>
    <p:extLst>
      <p:ext uri="{BB962C8B-B14F-4D97-AF65-F5344CB8AC3E}">
        <p14:creationId xmlns:p14="http://schemas.microsoft.com/office/powerpoint/2010/main" val="282278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7FD79CB3-1D21-DC75-8D94-3254C934939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4593" y="543412"/>
          <a:ext cx="12002814" cy="6093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7848529" imgH="3985417" progId="Excel.Sheet.12">
                  <p:embed/>
                </p:oleObj>
              </mc:Choice>
              <mc:Fallback>
                <p:oleObj name="Worksheet" r:id="rId2" imgW="7848529" imgH="3985417" progId="Excel.Sheet.1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7FD79CB3-1D21-DC75-8D94-3254C934939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4593" y="543412"/>
                        <a:ext cx="12002814" cy="6093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44B573E-4A16-B804-37D6-B33269795A02}"/>
              </a:ext>
            </a:extLst>
          </p:cNvPr>
          <p:cNvSpPr txBox="1"/>
          <p:nvPr/>
        </p:nvSpPr>
        <p:spPr>
          <a:xfrm>
            <a:off x="94593" y="563944"/>
            <a:ext cx="3806491" cy="523220"/>
          </a:xfrm>
          <a:prstGeom prst="rect">
            <a:avLst/>
          </a:prstGeom>
          <a:solidFill>
            <a:srgbClr val="00B0F0">
              <a:alpha val="35000"/>
            </a:srgbClr>
          </a:solidFill>
          <a:ln w="762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2025 Proposed Expenses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CC4842-E805-087C-58D3-793D7CC07B34}"/>
              </a:ext>
            </a:extLst>
          </p:cNvPr>
          <p:cNvSpPr/>
          <p:nvPr/>
        </p:nvSpPr>
        <p:spPr>
          <a:xfrm>
            <a:off x="4612640" y="825554"/>
            <a:ext cx="1483360" cy="5811520"/>
          </a:xfrm>
          <a:prstGeom prst="rect">
            <a:avLst/>
          </a:prstGeom>
          <a:solidFill>
            <a:schemeClr val="accent6">
              <a:lumMod val="40000"/>
              <a:lumOff val="60000"/>
              <a:alpha val="25000"/>
            </a:schemeClr>
          </a:solidFill>
          <a:ln w="635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E1A489-ECCD-2B00-F68D-F9F4348BE003}"/>
              </a:ext>
            </a:extLst>
          </p:cNvPr>
          <p:cNvSpPr/>
          <p:nvPr/>
        </p:nvSpPr>
        <p:spPr>
          <a:xfrm>
            <a:off x="8906467" y="825554"/>
            <a:ext cx="1483360" cy="5811520"/>
          </a:xfrm>
          <a:prstGeom prst="rect">
            <a:avLst/>
          </a:prstGeom>
          <a:solidFill>
            <a:schemeClr val="accent2">
              <a:lumMod val="40000"/>
              <a:lumOff val="60000"/>
              <a:alpha val="25000"/>
            </a:schemeClr>
          </a:solidFill>
          <a:ln w="635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10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ign with text on it&#10;&#10;Description automatically generated">
            <a:extLst>
              <a:ext uri="{FF2B5EF4-FFF2-40B4-BE49-F238E27FC236}">
                <a16:creationId xmlns:a16="http://schemas.microsoft.com/office/drawing/2014/main" id="{A5B53607-CE9A-FE61-AE80-8E70FCD2FF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1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C3A271-4EEC-0E89-CA3A-05FA796967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8097FB62-D3BF-AF1B-2436-3975B6DE7DE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2029" y="210205"/>
          <a:ext cx="11867941" cy="51500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7848529" imgH="2773884" progId="Excel.Sheet.12">
                  <p:embed/>
                </p:oleObj>
              </mc:Choice>
              <mc:Fallback>
                <p:oleObj name="Worksheet" r:id="rId2" imgW="7848529" imgH="2773884" progId="Excel.Sheet.1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8097FB62-D3BF-AF1B-2436-3975B6DE7DE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62029" y="210205"/>
                        <a:ext cx="11867941" cy="51500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64F8621-81DA-354E-81A6-9754149BA2AE}"/>
              </a:ext>
            </a:extLst>
          </p:cNvPr>
          <p:cNvSpPr txBox="1"/>
          <p:nvPr/>
        </p:nvSpPr>
        <p:spPr>
          <a:xfrm>
            <a:off x="80692" y="210205"/>
            <a:ext cx="3542252" cy="523220"/>
          </a:xfrm>
          <a:prstGeom prst="rect">
            <a:avLst/>
          </a:prstGeom>
          <a:solidFill>
            <a:srgbClr val="00B0F0">
              <a:alpha val="35000"/>
            </a:srgbClr>
          </a:solidFill>
          <a:ln w="762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2025 Proposed Income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3294EC-C4BF-CC66-A09E-AD417C3ABB76}"/>
              </a:ext>
            </a:extLst>
          </p:cNvPr>
          <p:cNvSpPr txBox="1"/>
          <p:nvPr/>
        </p:nvSpPr>
        <p:spPr>
          <a:xfrm>
            <a:off x="346841" y="625932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* Facility Use/Rental, Credit card use rebate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D5A00B-739C-D601-AF8E-39FFBC0E20F7}"/>
              </a:ext>
            </a:extLst>
          </p:cNvPr>
          <p:cNvSpPr/>
          <p:nvPr/>
        </p:nvSpPr>
        <p:spPr>
          <a:xfrm>
            <a:off x="4442104" y="229343"/>
            <a:ext cx="1653895" cy="5130929"/>
          </a:xfrm>
          <a:prstGeom prst="rect">
            <a:avLst/>
          </a:prstGeom>
          <a:solidFill>
            <a:schemeClr val="accent6">
              <a:lumMod val="40000"/>
              <a:lumOff val="60000"/>
              <a:alpha val="25000"/>
            </a:schemeClr>
          </a:solidFill>
          <a:ln w="635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4EDC4F-CC7B-BACF-FEB2-5C711B0F6BA7}"/>
              </a:ext>
            </a:extLst>
          </p:cNvPr>
          <p:cNvSpPr/>
          <p:nvPr/>
        </p:nvSpPr>
        <p:spPr>
          <a:xfrm>
            <a:off x="8864422" y="237969"/>
            <a:ext cx="1483361" cy="5130929"/>
          </a:xfrm>
          <a:prstGeom prst="rect">
            <a:avLst/>
          </a:prstGeom>
          <a:solidFill>
            <a:schemeClr val="accent2">
              <a:lumMod val="40000"/>
              <a:lumOff val="60000"/>
              <a:alpha val="25000"/>
            </a:schemeClr>
          </a:solidFill>
          <a:ln w="635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819808E-95D4-765B-D3EB-DBA33EF9DF6A}"/>
              </a:ext>
            </a:extLst>
          </p:cNvPr>
          <p:cNvSpPr/>
          <p:nvPr/>
        </p:nvSpPr>
        <p:spPr>
          <a:xfrm>
            <a:off x="4712051" y="4918840"/>
            <a:ext cx="1483361" cy="536029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F0B1071-6A0C-52CE-5AF3-88E2F4421BF5}"/>
              </a:ext>
            </a:extLst>
          </p:cNvPr>
          <p:cNvSpPr/>
          <p:nvPr/>
        </p:nvSpPr>
        <p:spPr>
          <a:xfrm>
            <a:off x="10617730" y="4918839"/>
            <a:ext cx="1412240" cy="536029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0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59EA4-6399-5DFD-ED33-87EC7A059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4165543"/>
          </a:xfrm>
        </p:spPr>
        <p:txBody>
          <a:bodyPr>
            <a:noAutofit/>
          </a:bodyPr>
          <a:lstStyle/>
          <a:p>
            <a:pPr algn="ctr"/>
            <a:r>
              <a:rPr lang="en-US" sz="9600" b="1" dirty="0">
                <a:latin typeface="Cambria" panose="02040503050406030204" pitchFamily="18" charset="0"/>
                <a:ea typeface="Cambria" panose="02040503050406030204" pitchFamily="18" charset="0"/>
              </a:rPr>
              <a:t>Questions and Discussion</a:t>
            </a:r>
            <a:br>
              <a:rPr lang="en-US" sz="96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br>
              <a:rPr lang="en-US" sz="96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Email: gcfinance@granthamchurch.org</a:t>
            </a:r>
          </a:p>
        </p:txBody>
      </p:sp>
    </p:spTree>
    <p:extLst>
      <p:ext uri="{BB962C8B-B14F-4D97-AF65-F5344CB8AC3E}">
        <p14:creationId xmlns:p14="http://schemas.microsoft.com/office/powerpoint/2010/main" val="159873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478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4A1322-5995-998D-D6DF-2F707E6515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7AF5349F-55C9-A12B-CD26-696D6EC2A0C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9003" y="0"/>
          <a:ext cx="11806379" cy="45930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6309360" imgH="2453609" progId="Excel.Sheet.12">
                  <p:embed/>
                </p:oleObj>
              </mc:Choice>
              <mc:Fallback>
                <p:oleObj name="Worksheet" r:id="rId2" imgW="6309360" imgH="2453609" progId="Excel.Sheet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7AF5349F-55C9-A12B-CD26-696D6EC2A0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9003" y="0"/>
                        <a:ext cx="11806379" cy="45930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AE3725A9-9337-06C3-9306-4BF95AD3D6D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9003" y="5169556"/>
          <a:ext cx="11854304" cy="11156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6309360" imgH="594313" progId="Excel.Sheet.12">
                  <p:embed/>
                </p:oleObj>
              </mc:Choice>
              <mc:Fallback>
                <p:oleObj name="Worksheet" r:id="rId4" imgW="6309360" imgH="594313" progId="Excel.Sheet.1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AE3725A9-9337-06C3-9306-4BF95AD3D6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9003" y="5169556"/>
                        <a:ext cx="11854304" cy="11156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C9146EE5-0B57-A05C-5656-80BB72A986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0676" y="4140559"/>
            <a:ext cx="1722507" cy="5575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73AFAE-C420-2931-333B-27A0AC8AC0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2514" y="5064452"/>
            <a:ext cx="1810669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89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8166B8-DF0F-A723-C69F-0C22503E3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31" y="270379"/>
            <a:ext cx="11662097" cy="38527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C1A7C7-FA68-870C-0D22-C3BA2DB56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937" y="4434772"/>
            <a:ext cx="11655703" cy="4780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457BC4-DCE0-CB23-48BF-A7138E28EA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937" y="5426095"/>
            <a:ext cx="6181211" cy="55286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2981280B-FA50-9E63-D07E-5370B62CB18E}"/>
              </a:ext>
            </a:extLst>
          </p:cNvPr>
          <p:cNvSpPr/>
          <p:nvPr/>
        </p:nvSpPr>
        <p:spPr>
          <a:xfrm>
            <a:off x="4946072" y="3634432"/>
            <a:ext cx="1527076" cy="362469"/>
          </a:xfrm>
          <a:prstGeom prst="ellipse">
            <a:avLst/>
          </a:prstGeom>
          <a:noFill/>
          <a:ln w="1270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50F98CD-525D-9753-7F66-7CA585E53A3E}"/>
              </a:ext>
            </a:extLst>
          </p:cNvPr>
          <p:cNvSpPr/>
          <p:nvPr/>
        </p:nvSpPr>
        <p:spPr>
          <a:xfrm>
            <a:off x="4871258" y="4434772"/>
            <a:ext cx="1679171" cy="478050"/>
          </a:xfrm>
          <a:prstGeom prst="ellipse">
            <a:avLst/>
          </a:prstGeom>
          <a:noFill/>
          <a:ln w="1270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8298941-BCD2-B2B2-3310-040BBD2B2AF8}"/>
              </a:ext>
            </a:extLst>
          </p:cNvPr>
          <p:cNvSpPr/>
          <p:nvPr/>
        </p:nvSpPr>
        <p:spPr>
          <a:xfrm>
            <a:off x="8177048" y="270379"/>
            <a:ext cx="2963918" cy="601980"/>
          </a:xfrm>
          <a:prstGeom prst="rect">
            <a:avLst/>
          </a:prstGeom>
          <a:solidFill>
            <a:srgbClr val="FFFF00">
              <a:alpha val="37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19121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4C499D-E8C3-A560-F249-F4BFF79D0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364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2C7BF6A-C6B6-236C-C61C-57D6CE354842}"/>
              </a:ext>
            </a:extLst>
          </p:cNvPr>
          <p:cNvSpPr txBox="1"/>
          <p:nvPr/>
        </p:nvSpPr>
        <p:spPr>
          <a:xfrm>
            <a:off x="10582461" y="654017"/>
            <a:ext cx="6944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9.7%</a:t>
            </a:r>
            <a:r>
              <a:rPr lang="en-US" dirty="0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466AA5D-BB3A-4B1B-6A54-DF336B2CA70D}"/>
              </a:ext>
            </a:extLst>
          </p:cNvPr>
          <p:cNvSpPr/>
          <p:nvPr/>
        </p:nvSpPr>
        <p:spPr>
          <a:xfrm>
            <a:off x="10213521" y="595993"/>
            <a:ext cx="1763486" cy="525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E03655-7DAB-12B1-02EA-431564F3F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102" y="94593"/>
            <a:ext cx="11570028" cy="664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6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0DBBCF-238B-FF1E-F295-ACAB43481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818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00213444-F221-70DB-C7F8-1F235252B79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2091560"/>
          <a:ext cx="12804789" cy="3647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9151655" imgH="2605899" progId="Excel.Sheet.12">
                  <p:embed/>
                </p:oleObj>
              </mc:Choice>
              <mc:Fallback>
                <p:oleObj name="Worksheet" r:id="rId2" imgW="9151655" imgH="2605899" progId="Excel.Sheet.12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00213444-F221-70DB-C7F8-1F235252B7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2091560"/>
                        <a:ext cx="12804789" cy="3647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75A0C0F9-4ACB-FD62-296D-A90E187220C4}"/>
              </a:ext>
            </a:extLst>
          </p:cNvPr>
          <p:cNvSpPr txBox="1"/>
          <p:nvPr/>
        </p:nvSpPr>
        <p:spPr>
          <a:xfrm>
            <a:off x="3510456" y="515007"/>
            <a:ext cx="55406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General &amp; Administrative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27A4F9-3930-B139-97C2-F1C98D785BF8}"/>
              </a:ext>
            </a:extLst>
          </p:cNvPr>
          <p:cNvSpPr txBox="1"/>
          <p:nvPr/>
        </p:nvSpPr>
        <p:spPr>
          <a:xfrm>
            <a:off x="4945264" y="6342993"/>
            <a:ext cx="1457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(See page 12)</a:t>
            </a:r>
          </a:p>
        </p:txBody>
      </p:sp>
    </p:spTree>
    <p:extLst>
      <p:ext uri="{BB962C8B-B14F-4D97-AF65-F5344CB8AC3E}">
        <p14:creationId xmlns:p14="http://schemas.microsoft.com/office/powerpoint/2010/main" val="195648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466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een sign with white text&#10;&#10;Description automatically generated">
            <a:extLst>
              <a:ext uri="{FF2B5EF4-FFF2-40B4-BE49-F238E27FC236}">
                <a16:creationId xmlns:a16="http://schemas.microsoft.com/office/drawing/2014/main" id="{D2CECCB2-1A21-762E-53AD-791914376C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28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5F8F3F-A338-2ABB-F33C-F1627CB6A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598" y="74822"/>
            <a:ext cx="11160803" cy="6708356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D450D2-83B5-192C-0D66-3280B0760744}"/>
              </a:ext>
            </a:extLst>
          </p:cNvPr>
          <p:cNvSpPr/>
          <p:nvPr/>
        </p:nvSpPr>
        <p:spPr>
          <a:xfrm>
            <a:off x="3718560" y="314960"/>
            <a:ext cx="4846320" cy="680720"/>
          </a:xfrm>
          <a:prstGeom prst="roundRect">
            <a:avLst/>
          </a:prstGeom>
          <a:solidFill>
            <a:srgbClr val="FFFF00">
              <a:alpha val="25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0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een sign with white text&#10;&#10;Description automatically generated">
            <a:extLst>
              <a:ext uri="{FF2B5EF4-FFF2-40B4-BE49-F238E27FC236}">
                <a16:creationId xmlns:a16="http://schemas.microsoft.com/office/drawing/2014/main" id="{91854F8A-44CB-0B74-701E-56162B2724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63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ABA93-3FD1-0FBB-0653-95B64B5A47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For the Beauty of the Earth</a:t>
            </a:r>
          </a:p>
        </p:txBody>
      </p:sp>
    </p:spTree>
    <p:extLst>
      <p:ext uri="{BB962C8B-B14F-4D97-AF65-F5344CB8AC3E}">
        <p14:creationId xmlns:p14="http://schemas.microsoft.com/office/powerpoint/2010/main" val="390347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CE4B8-455E-9D33-EBDD-D7A0A10F1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14792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32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</a:rPr>
              <a:t>For the beauty of the earth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</a:rPr>
              <a:t>For the glory of the skies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</a:rPr>
              <a:t>For the love which from our birth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</a:rPr>
              <a:t>Over and around us lies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</a:rPr>
              <a:t>Lord of all to thee we raise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</a:rPr>
              <a:t>This our hymn of grateful praise</a:t>
            </a:r>
          </a:p>
        </p:txBody>
      </p:sp>
    </p:spTree>
    <p:extLst>
      <p:ext uri="{BB962C8B-B14F-4D97-AF65-F5344CB8AC3E}">
        <p14:creationId xmlns:p14="http://schemas.microsoft.com/office/powerpoint/2010/main" val="277670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690928-D7D9-D3AA-E542-1BB1DE8C3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B5C7EC-E247-9691-EE03-F067F84CE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76789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36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</a:rPr>
              <a:t>For the beauty each hour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</a:rPr>
              <a:t>Of the day and of the night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</a:rPr>
              <a:t>Hill and vale and tree and flower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</a:rPr>
              <a:t>Sun and moon and stars of light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</a:rPr>
              <a:t>Lord of all to thee we raise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</a:rPr>
              <a:t>This our hymn of grateful praise</a:t>
            </a:r>
          </a:p>
        </p:txBody>
      </p:sp>
    </p:spTree>
    <p:extLst>
      <p:ext uri="{BB962C8B-B14F-4D97-AF65-F5344CB8AC3E}">
        <p14:creationId xmlns:p14="http://schemas.microsoft.com/office/powerpoint/2010/main" val="155380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6AAD54-9EF5-980D-215A-71753FB55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1DAD93-AD3D-1E5C-0728-4D6225852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03293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36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</a:rPr>
              <a:t>For the joy of human love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</a:rPr>
              <a:t>Brother, sister, parent, child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</a:rPr>
              <a:t>Friends on earth and friends above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</a:rPr>
              <a:t>For all gentle thoughts and mild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</a:rPr>
              <a:t>Lord of all to thee we raise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</a:rPr>
              <a:t>This our hymn of grateful praise</a:t>
            </a:r>
          </a:p>
        </p:txBody>
      </p:sp>
    </p:spTree>
    <p:extLst>
      <p:ext uri="{BB962C8B-B14F-4D97-AF65-F5344CB8AC3E}">
        <p14:creationId xmlns:p14="http://schemas.microsoft.com/office/powerpoint/2010/main" val="42286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EF5E81-0F05-CF29-CD95-427979EBB7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BF4CB-0A81-E9DC-9774-3F4B202332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50284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36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</a:rPr>
              <a:t>For thyself best gift divine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</a:rPr>
              <a:t>To the world so freely given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</a:rPr>
              <a:t>For that great, great love of thine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</a:rPr>
              <a:t>Peace on earth and joy in heaven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</a:rPr>
              <a:t>Lord of all to thee we raise</a:t>
            </a:r>
          </a:p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</a:rPr>
              <a:t>This our hymn of grateful praise</a:t>
            </a:r>
          </a:p>
        </p:txBody>
      </p:sp>
    </p:spTree>
    <p:extLst>
      <p:ext uri="{BB962C8B-B14F-4D97-AF65-F5344CB8AC3E}">
        <p14:creationId xmlns:p14="http://schemas.microsoft.com/office/powerpoint/2010/main" val="70757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ign with text overlay&#10;&#10;Description automatically generated">
            <a:extLst>
              <a:ext uri="{FF2B5EF4-FFF2-40B4-BE49-F238E27FC236}">
                <a16:creationId xmlns:a16="http://schemas.microsoft.com/office/drawing/2014/main" id="{0AE63E80-4F89-8711-58BC-D4A938CDA1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58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sign&#10;&#10;Description automatically generated">
            <a:extLst>
              <a:ext uri="{FF2B5EF4-FFF2-40B4-BE49-F238E27FC236}">
                <a16:creationId xmlns:a16="http://schemas.microsoft.com/office/drawing/2014/main" id="{7AC6EC6B-6FBE-8ABB-25A3-F2D80DCDA5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39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een and white card with text&#10;&#10;Description automatically generated">
            <a:extLst>
              <a:ext uri="{FF2B5EF4-FFF2-40B4-BE49-F238E27FC236}">
                <a16:creationId xmlns:a16="http://schemas.microsoft.com/office/drawing/2014/main" id="{50131C1A-C82D-081A-6798-07AE3637B8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23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sign with text overlay&#10;&#10;Description automatically generated">
            <a:extLst>
              <a:ext uri="{FF2B5EF4-FFF2-40B4-BE49-F238E27FC236}">
                <a16:creationId xmlns:a16="http://schemas.microsoft.com/office/drawing/2014/main" id="{C010B676-DE9F-C920-6A33-672BE76349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1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sign with text and a building&#10;&#10;Description automatically generated">
            <a:extLst>
              <a:ext uri="{FF2B5EF4-FFF2-40B4-BE49-F238E27FC236}">
                <a16:creationId xmlns:a16="http://schemas.microsoft.com/office/drawing/2014/main" id="{1D9EE608-1978-7F95-0E32-65807C1FAA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02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sign with text overlay&#10;&#10;Description automatically generated">
            <a:extLst>
              <a:ext uri="{FF2B5EF4-FFF2-40B4-BE49-F238E27FC236}">
                <a16:creationId xmlns:a16="http://schemas.microsoft.com/office/drawing/2014/main" id="{AF42466B-D9BF-409C-7446-34EB363814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46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sign with text overlay&#10;&#10;Description automatically generated">
            <a:extLst>
              <a:ext uri="{FF2B5EF4-FFF2-40B4-BE49-F238E27FC236}">
                <a16:creationId xmlns:a16="http://schemas.microsoft.com/office/drawing/2014/main" id="{F05F8162-D083-7B76-E23B-819F93A9C0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14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flag in the background&#10;&#10;Description automatically generated">
            <a:extLst>
              <a:ext uri="{FF2B5EF4-FFF2-40B4-BE49-F238E27FC236}">
                <a16:creationId xmlns:a16="http://schemas.microsoft.com/office/drawing/2014/main" id="{93AB471A-04AF-6944-1919-3BB674E2B3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9493" b="17903"/>
          <a:stretch/>
        </p:blipFill>
        <p:spPr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3" name="Picture 2" descr="Two boys standing on a baseball field&#10;&#10;Description automatically generated">
            <a:extLst>
              <a:ext uri="{FF2B5EF4-FFF2-40B4-BE49-F238E27FC236}">
                <a16:creationId xmlns:a16="http://schemas.microsoft.com/office/drawing/2014/main" id="{07141A9B-77EE-D27B-2DAD-F5CAF7660CE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5308" r="-3" b="3964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5" name="Picture 4" descr="A group of kids standing on a baseball field&#10;&#10;Description automatically generated">
            <a:extLst>
              <a:ext uri="{FF2B5EF4-FFF2-40B4-BE49-F238E27FC236}">
                <a16:creationId xmlns:a16="http://schemas.microsoft.com/office/drawing/2014/main" id="{A9AD87F1-1AAF-7BC4-DC92-F871C138E49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" t="11808" b="11808"/>
          <a:stretch/>
        </p:blipFill>
        <p:spPr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7" name="Picture 6" descr="A large screen in a stadium&#10;&#10;Description automatically generated">
            <a:extLst>
              <a:ext uri="{FF2B5EF4-FFF2-40B4-BE49-F238E27FC236}">
                <a16:creationId xmlns:a16="http://schemas.microsoft.com/office/drawing/2014/main" id="{D99B724F-0F58-CC3A-616E-ADEE7DA1505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0065" r="-2" b="11971"/>
          <a:stretch/>
        </p:blipFill>
        <p:spPr>
          <a:xfrm>
            <a:off x="2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6246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0C2F00-4743-96B2-2069-BE6366B5E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A72E43A-2FC3-43A9-8E8E-0BF749E66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Picture 8" descr="A person standing on a sidewalk with stars on the ground&#10;&#10;Description automatically generated">
            <a:extLst>
              <a:ext uri="{FF2B5EF4-FFF2-40B4-BE49-F238E27FC236}">
                <a16:creationId xmlns:a16="http://schemas.microsoft.com/office/drawing/2014/main" id="{B7FD5F29-62A7-1228-C4AE-13A382AD68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501" t="308" r="19003" b="-310"/>
          <a:stretch/>
        </p:blipFill>
        <p:spPr>
          <a:xfrm rot="5400000">
            <a:off x="307073" y="-307073"/>
            <a:ext cx="3388893" cy="4003039"/>
          </a:xfrm>
          <a:prstGeom prst="rect">
            <a:avLst/>
          </a:prstGeom>
        </p:spPr>
      </p:pic>
      <p:pic>
        <p:nvPicPr>
          <p:cNvPr id="3" name="Picture 2" descr="A person taking a selfie on a dirt road&#10;&#10;Description automatically generated">
            <a:extLst>
              <a:ext uri="{FF2B5EF4-FFF2-40B4-BE49-F238E27FC236}">
                <a16:creationId xmlns:a16="http://schemas.microsoft.com/office/drawing/2014/main" id="{05E84ABE-7A82-B6F4-38AE-B629CEE04A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1406" b="-3"/>
          <a:stretch/>
        </p:blipFill>
        <p:spPr>
          <a:xfrm>
            <a:off x="20" y="3469102"/>
            <a:ext cx="4003019" cy="3388893"/>
          </a:xfrm>
          <a:prstGeom prst="rect">
            <a:avLst/>
          </a:prstGeom>
        </p:spPr>
      </p:pic>
      <p:pic>
        <p:nvPicPr>
          <p:cNvPr id="7" name="Picture 6" descr="A person standing on a scooter&#10;&#10;Description automatically generated">
            <a:extLst>
              <a:ext uri="{FF2B5EF4-FFF2-40B4-BE49-F238E27FC236}">
                <a16:creationId xmlns:a16="http://schemas.microsoft.com/office/drawing/2014/main" id="{0FA73F07-30D8-7588-CD7B-EB94B8E5246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145" r="2813"/>
          <a:stretch/>
        </p:blipFill>
        <p:spPr>
          <a:xfrm>
            <a:off x="4094479" y="10"/>
            <a:ext cx="4014047" cy="6857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454EB8-4510-F94A-11C0-534E973C735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0167" r="2" b="26166"/>
          <a:stretch/>
        </p:blipFill>
        <p:spPr>
          <a:xfrm>
            <a:off x="8209447" y="0"/>
            <a:ext cx="3992034" cy="3388893"/>
          </a:xfrm>
          <a:prstGeom prst="rect">
            <a:avLst/>
          </a:prstGeom>
        </p:spPr>
      </p:pic>
      <p:pic>
        <p:nvPicPr>
          <p:cNvPr id="11" name="Picture 10" descr="A room with a computer and a whiteboard&#10;&#10;Description automatically generated">
            <a:extLst>
              <a:ext uri="{FF2B5EF4-FFF2-40B4-BE49-F238E27FC236}">
                <a16:creationId xmlns:a16="http://schemas.microsoft.com/office/drawing/2014/main" id="{714FAD4B-B9FD-D3D1-A6C1-39D78817706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203" r="10062" b="4"/>
          <a:stretch/>
        </p:blipFill>
        <p:spPr>
          <a:xfrm>
            <a:off x="8199966" y="3471913"/>
            <a:ext cx="4003039" cy="3383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6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5740</TotalTime>
  <Words>642</Words>
  <Application>Microsoft Macintosh PowerPoint</Application>
  <PresentationFormat>Widescreen</PresentationFormat>
  <Paragraphs>96</Paragraphs>
  <Slides>50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Arial</vt:lpstr>
      <vt:lpstr>Calibri</vt:lpstr>
      <vt:lpstr>Calibri Light</vt:lpstr>
      <vt:lpstr>Cambria</vt:lpstr>
      <vt:lpstr>Office Theme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HAVE WE DONE FINANCIALLY IN 2024 ?</vt:lpstr>
      <vt:lpstr>PowerPoint Presentation</vt:lpstr>
      <vt:lpstr>Income/Expense Report for 2024 to date  Summary</vt:lpstr>
      <vt:lpstr>FUNDING SENT FROM GRANTHAM CHURCH TO OTHERS – 2024 (YTD)</vt:lpstr>
      <vt:lpstr>THANK YOU FOR YOUR GENEROUS GIVING!</vt:lpstr>
      <vt:lpstr>WHAT ARE WE PROPOSING FOR 2025?</vt:lpstr>
      <vt:lpstr>PowerPoint Presentation</vt:lpstr>
      <vt:lpstr>PowerPoint Presentation</vt:lpstr>
      <vt:lpstr>Questions and Discussion  Email: gcfinance@granthamchurch.org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For the Beauty of the Earth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Flowers, David</dc:creator>
  <cp:lastModifiedBy>Flowers, David</cp:lastModifiedBy>
  <cp:revision>62</cp:revision>
  <dcterms:created xsi:type="dcterms:W3CDTF">2022-11-15T18:40:05Z</dcterms:created>
  <dcterms:modified xsi:type="dcterms:W3CDTF">2024-11-21T20:39:49Z</dcterms:modified>
</cp:coreProperties>
</file>