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325" r:id="rId3"/>
    <p:sldId id="332" r:id="rId4"/>
    <p:sldId id="342" r:id="rId5"/>
    <p:sldId id="337" r:id="rId6"/>
    <p:sldId id="334" r:id="rId7"/>
    <p:sldId id="339" r:id="rId8"/>
    <p:sldId id="340" r:id="rId9"/>
    <p:sldId id="343" r:id="rId10"/>
    <p:sldId id="316" r:id="rId11"/>
    <p:sldId id="338" r:id="rId12"/>
    <p:sldId id="344" r:id="rId13"/>
    <p:sldId id="345" r:id="rId14"/>
    <p:sldId id="346" r:id="rId15"/>
    <p:sldId id="33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70"/>
    <p:restoredTop sz="65688"/>
  </p:normalViewPr>
  <p:slideViewPr>
    <p:cSldViewPr snapToGrid="0" snapToObjects="1">
      <p:cViewPr varScale="1">
        <p:scale>
          <a:sx n="71" d="100"/>
          <a:sy n="71" d="100"/>
        </p:scale>
        <p:origin x="376" y="16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768E1-45FB-754C-A3D3-A11FAB42D1ED}" type="datetimeFigureOut">
              <a:rPr lang="en-US" smtClean="0"/>
              <a:t>8/11/21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07C9D-203C-E846-B174-FDE058A02B69}" type="slidenum">
              <a:rPr lang="en-US" smtClean="0"/>
              <a:t>‹#›</a:t>
            </a:fld>
            <a:endParaRPr lang="en-US"/>
          </a:p>
        </p:txBody>
      </p:sp>
    </p:spTree>
    <p:extLst>
      <p:ext uri="{BB962C8B-B14F-4D97-AF65-F5344CB8AC3E}">
        <p14:creationId xmlns:p14="http://schemas.microsoft.com/office/powerpoint/2010/main" val="7582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a:p>
            <a:pPr marL="171450" indent="-171450">
              <a:buFont typeface="Arial" panose="020B0604020202020204" pitchFamily="34" charset="0"/>
              <a:buChar char="•"/>
            </a:pPr>
            <a:r>
              <a:rPr lang="en-US" dirty="0"/>
              <a:t>Looking back over the past 18 months - the highs &amp; lows</a:t>
            </a:r>
          </a:p>
          <a:p>
            <a:pPr marL="171450" indent="-171450">
              <a:buFont typeface="Arial" panose="020B0604020202020204" pitchFamily="34" charset="0"/>
              <a:buChar char="•"/>
            </a:pPr>
            <a:r>
              <a:rPr lang="en-US" dirty="0"/>
              <a:t>Email From the Pastor – the next two Sundays</a:t>
            </a:r>
          </a:p>
          <a:p>
            <a:pPr marL="171450" indent="-171450">
              <a:buFont typeface="Arial" panose="020B0604020202020204" pitchFamily="34" charset="0"/>
              <a:buChar char="•"/>
            </a:pPr>
            <a:r>
              <a:rPr lang="en-US" dirty="0"/>
              <a:t>Being a church that holds lament and celebration together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Listen to what the Apostle Paul wrote in Romans 12:15…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1</a:t>
            </a:fld>
            <a:endParaRPr lang="en-US"/>
          </a:p>
        </p:txBody>
      </p:sp>
    </p:spTree>
    <p:extLst>
      <p:ext uri="{BB962C8B-B14F-4D97-AF65-F5344CB8AC3E}">
        <p14:creationId xmlns:p14="http://schemas.microsoft.com/office/powerpoint/2010/main" val="235222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a:solidFill>
                  <a:schemeClr val="tx1"/>
                </a:solidFill>
                <a:effectLst/>
                <a:latin typeface="+mn-lt"/>
                <a:ea typeface="+mn-ea"/>
                <a:cs typeface="+mn-cs"/>
              </a:rPr>
              <a:t>[BRIEF COMMENTS]</a:t>
            </a:r>
          </a:p>
          <a:p>
            <a:r>
              <a:rPr lang="en-US" sz="1200" b="0" kern="1200" baseline="0" dirty="0">
                <a:solidFill>
                  <a:schemeClr val="tx1"/>
                </a:solidFill>
                <a:effectLst/>
                <a:latin typeface="+mn-lt"/>
                <a:ea typeface="+mn-ea"/>
                <a:cs typeface="+mn-cs"/>
              </a:rPr>
              <a:t>It’s no surprise that the Psalms is where Jesus goes to express his own feelings of abandonment in what was his greatest moment of darkness and despair. And this is important to note. When Jews quoted the first verse of a psalm, they were evoking the entire passage. So, what does the rest of the lament say. Pay attention then to the flow and rhythm of Psalm 22.</a:t>
            </a:r>
          </a:p>
          <a:p>
            <a:endParaRPr lang="en-US" sz="1200" b="1"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mn-lt"/>
                <a:ea typeface="+mn-ea"/>
                <a:cs typeface="+mn-cs"/>
              </a:rPr>
              <a:t>(vs. 1-2) Honest Feeling of Abandonment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mn-lt"/>
                <a:ea typeface="+mn-ea"/>
                <a:cs typeface="+mn-cs"/>
              </a:rPr>
              <a:t>(vs. 3-5) Confession of Trust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mn-lt"/>
                <a:ea typeface="+mn-ea"/>
                <a:cs typeface="+mn-cs"/>
              </a:rPr>
              <a:t>(v. 11) Petition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mn-lt"/>
                <a:ea typeface="+mn-ea"/>
                <a:cs typeface="+mn-cs"/>
              </a:rPr>
              <a:t>(v. 22) Vow of Praise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mn-lt"/>
                <a:ea typeface="+mn-ea"/>
                <a:cs typeface="+mn-cs"/>
              </a:rPr>
              <a:t>(vs. 27-28) Belief in the Future Hope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Don’t miss this, church. In Jesus’ darkest moments, while he certainly voiced his complaint and revealed the depth of despair he felt upon the cross, he also trusted the Father, called upon the Father for help, praised the Father for his faithfulness, and expressed a hope in what was to come. </a:t>
            </a:r>
            <a:r>
              <a:rPr lang="en-US" sz="1200" b="0" i="0" u="none" strike="noStrike" kern="1200" dirty="0">
                <a:solidFill>
                  <a:schemeClr val="tx1"/>
                </a:solidFill>
                <a:effectLst/>
                <a:latin typeface="+mn-lt"/>
                <a:ea typeface="+mn-ea"/>
                <a:cs typeface="+mn-cs"/>
              </a:rPr>
              <a:t>And we can do that as well if we will respond to the invitation to a biblical expression of lament. [NEXT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B50B3E-8DA7-9641-9A98-812B07F9CB26}" type="slidenum">
              <a:rPr lang="en-US" smtClean="0"/>
              <a:t>10</a:t>
            </a:fld>
            <a:endParaRPr lang="en-US"/>
          </a:p>
        </p:txBody>
      </p:sp>
    </p:spTree>
    <p:extLst>
      <p:ext uri="{BB962C8B-B14F-4D97-AF65-F5344CB8AC3E}">
        <p14:creationId xmlns:p14="http://schemas.microsoft.com/office/powerpoint/2010/main" val="1719358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[INVITATION TO WRITE ON INDEX CARDS]</a:t>
            </a:r>
          </a:p>
          <a:p>
            <a:pPr marL="171450" indent="-171450">
              <a:buFont typeface="Arial" panose="020B0604020202020204" pitchFamily="34" charset="0"/>
              <a:buChar char="•"/>
            </a:pPr>
            <a:r>
              <a:rPr lang="en-US" dirty="0"/>
              <a:t>Take your index card and pen</a:t>
            </a:r>
          </a:p>
          <a:p>
            <a:pPr marL="171450" indent="-171450">
              <a:buFont typeface="Arial" panose="020B0604020202020204" pitchFamily="34" charset="0"/>
              <a:buChar char="•"/>
            </a:pPr>
            <a:r>
              <a:rPr lang="en-US" dirty="0"/>
              <a:t>Listen to the questions, reflect, and respond</a:t>
            </a:r>
          </a:p>
          <a:p>
            <a:pPr marL="171450" indent="-171450">
              <a:buFont typeface="Arial" panose="020B0604020202020204" pitchFamily="34" charset="0"/>
              <a:buChar char="•"/>
            </a:pPr>
            <a:r>
              <a:rPr lang="en-US" dirty="0"/>
              <a:t>Place cards in offering plate – which will represent you giving it to God</a:t>
            </a:r>
          </a:p>
          <a:p>
            <a:endParaRPr lang="en-US" dirty="0"/>
          </a:p>
          <a:p>
            <a:r>
              <a:rPr lang="en-US" dirty="0"/>
              <a:t>Here are the questions: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11</a:t>
            </a:fld>
            <a:endParaRPr lang="en-US"/>
          </a:p>
        </p:txBody>
      </p:sp>
    </p:spTree>
    <p:extLst>
      <p:ext uri="{BB962C8B-B14F-4D97-AF65-F5344CB8AC3E}">
        <p14:creationId xmlns:p14="http://schemas.microsoft.com/office/powerpoint/2010/main" val="222268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12</a:t>
            </a:fld>
            <a:endParaRPr lang="en-US"/>
          </a:p>
        </p:txBody>
      </p:sp>
    </p:spTree>
    <p:extLst>
      <p:ext uri="{BB962C8B-B14F-4D97-AF65-F5344CB8AC3E}">
        <p14:creationId xmlns:p14="http://schemas.microsoft.com/office/powerpoint/2010/main" val="3327358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13</a:t>
            </a:fld>
            <a:endParaRPr lang="en-US"/>
          </a:p>
        </p:txBody>
      </p:sp>
    </p:spTree>
    <p:extLst>
      <p:ext uri="{BB962C8B-B14F-4D97-AF65-F5344CB8AC3E}">
        <p14:creationId xmlns:p14="http://schemas.microsoft.com/office/powerpoint/2010/main" val="457303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QUESTIONS]</a:t>
            </a:r>
          </a:p>
          <a:p>
            <a:endParaRPr lang="en-US" dirty="0"/>
          </a:p>
          <a:p>
            <a:r>
              <a:rPr lang="en-US" dirty="0"/>
              <a:t>[MOMENT OF SILENCE FOR WRITING]</a:t>
            </a:r>
          </a:p>
          <a:p>
            <a:endParaRPr lang="en-US" dirty="0"/>
          </a:p>
          <a:p>
            <a:r>
              <a:rPr lang="en-US" dirty="0"/>
              <a:t>[END SILENCE WITH CLOSING PRAYER]</a:t>
            </a:r>
          </a:p>
          <a:p>
            <a:endParaRPr lang="en-US" dirty="0"/>
          </a:p>
          <a:p>
            <a:r>
              <a:rPr lang="en-US" dirty="0"/>
              <a:t>[INVTE USHERS FORWARD –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14</a:t>
            </a:fld>
            <a:endParaRPr lang="en-US"/>
          </a:p>
        </p:txBody>
      </p:sp>
    </p:spTree>
    <p:extLst>
      <p:ext uri="{BB962C8B-B14F-4D97-AF65-F5344CB8AC3E}">
        <p14:creationId xmlns:p14="http://schemas.microsoft.com/office/powerpoint/2010/main" val="338065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07C9D-203C-E846-B174-FDE058A02B69}" type="slidenum">
              <a:rPr lang="en-US" smtClean="0"/>
              <a:t>15</a:t>
            </a:fld>
            <a:endParaRPr lang="en-US"/>
          </a:p>
        </p:txBody>
      </p:sp>
    </p:spTree>
    <p:extLst>
      <p:ext uri="{BB962C8B-B14F-4D97-AF65-F5344CB8AC3E}">
        <p14:creationId xmlns:p14="http://schemas.microsoft.com/office/powerpoint/2010/main" val="242275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pPr marL="171450" indent="-171450">
              <a:buFont typeface="Arial" panose="020B0604020202020204" pitchFamily="34" charset="0"/>
              <a:buChar char="•"/>
            </a:pPr>
            <a:r>
              <a:rPr lang="en-US" dirty="0"/>
              <a:t>Being a pastor – deathbeds &amp; maternity wards</a:t>
            </a:r>
          </a:p>
          <a:p>
            <a:pPr marL="171450" indent="-171450">
              <a:buFont typeface="Arial" panose="020B0604020202020204" pitchFamily="34" charset="0"/>
              <a:buChar char="•"/>
            </a:pPr>
            <a:r>
              <a:rPr lang="en-US" dirty="0"/>
              <a:t>Life is full of pain of suffering, but also full of beauty and joy</a:t>
            </a:r>
          </a:p>
          <a:p>
            <a:pPr marL="171450" indent="-171450">
              <a:buFont typeface="Arial" panose="020B0604020202020204" pitchFamily="34" charset="0"/>
              <a:buChar char="•"/>
            </a:pPr>
            <a:r>
              <a:rPr lang="en-US" dirty="0"/>
              <a:t>We’re called to embrace it all with a faith in God’s good future</a:t>
            </a:r>
          </a:p>
          <a:p>
            <a:pPr marL="171450" indent="-171450">
              <a:buFont typeface="Arial" panose="020B0604020202020204" pitchFamily="34" charset="0"/>
              <a:buChar char="•"/>
            </a:pPr>
            <a:r>
              <a:rPr lang="en-US" dirty="0"/>
              <a:t>Revelation 21:1-5 – no more weeping and mourning in the future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But until then… there is plenty that’s not right in this world. And so, expressing grief, sadness, anger, and mourning can be a way of calling attention to the brokenness of creation—that things are not as they should be—and we want God to do something about it. Therefore, you could certainly see lament as an act of revolt against evil, as well as a cry for more of the Kingdom, and for comfort from the God who loves us and has proven that love in the death, burial, and resurrection of Jesus.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this Jesus, who promises to someday rid the world of all sorrow, said this about us expressing our grief and our mourning in Matthew 5:4…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2</a:t>
            </a:fld>
            <a:endParaRPr lang="en-US"/>
          </a:p>
        </p:txBody>
      </p:sp>
    </p:spTree>
    <p:extLst>
      <p:ext uri="{BB962C8B-B14F-4D97-AF65-F5344CB8AC3E}">
        <p14:creationId xmlns:p14="http://schemas.microsoft.com/office/powerpoint/2010/main" val="402767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pPr marL="171450" indent="-171450">
              <a:buFont typeface="Arial" panose="020B0604020202020204" pitchFamily="34" charset="0"/>
              <a:buChar char="•"/>
            </a:pPr>
            <a:r>
              <a:rPr lang="en-US" dirty="0"/>
              <a:t>For disciples, our mourning will always end in comfort</a:t>
            </a:r>
          </a:p>
          <a:p>
            <a:pPr marL="171450" indent="-171450">
              <a:buFont typeface="Arial" panose="020B0604020202020204" pitchFamily="34" charset="0"/>
              <a:buChar char="•"/>
            </a:pPr>
            <a:r>
              <a:rPr lang="en-US" dirty="0"/>
              <a:t>But how can we be comforted if we do not mourn?</a:t>
            </a:r>
          </a:p>
          <a:p>
            <a:pPr marL="171450" indent="-171450">
              <a:buFont typeface="Arial" panose="020B0604020202020204" pitchFamily="34" charset="0"/>
              <a:buChar char="•"/>
            </a:pPr>
            <a:r>
              <a:rPr lang="en-US" dirty="0"/>
              <a:t>We don’t grieve and mourn well as Americans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If we’re honest, many of us avoid mourning and lamenting as long as we can. Lamenting feels like acknowledging defeat. And that just doesn’t fit the American spirit of triumphalism that we’re taught (which of course leaves no room for holding grief and celebration together). So, we tend to live in one ditch or the other—happy all the time or always down in the dumps. Neither of those are healthy.</a:t>
            </a:r>
          </a:p>
          <a:p>
            <a:pPr marL="0" indent="0">
              <a:buFont typeface="Arial" panose="020B0604020202020204" pitchFamily="34" charset="0"/>
              <a:buNone/>
            </a:pPr>
            <a:endParaRPr lang="en-US" dirty="0"/>
          </a:p>
          <a:p>
            <a:r>
              <a:rPr lang="en-US" dirty="0"/>
              <a:t>And unfortunately, the church hasn’t led the way very well because we have often succumbed to that spirit. So, we don’t lament properly, and it leads to all kinds of spiritual malformation, and sometimes deep depression. Or instead of lamenting to God, we (like the Hebrews in the wilderness) complain to and about our leaders. And as we see in Exodus, that doesn’t fair well for God’s people. </a:t>
            </a:r>
          </a:p>
          <a:p>
            <a:endParaRPr lang="en-US" dirty="0"/>
          </a:p>
          <a:p>
            <a:r>
              <a:rPr lang="en-US" dirty="0"/>
              <a:t>In fact, I think it’s a lack of biblical lamentation that leads a church to either be sad and cynical all the time (since there is no shortage of injustices in the world), or leads us to ignoring the suffering of the world and singing happy songs, preach happy sermons, and think happy thoughts all the time. They are both extremes. And neither of them reflect the gospel and our biblical hope. Amen? Therefore, we need to practice lament. </a:t>
            </a:r>
            <a:br>
              <a:rPr lang="en-US" dirty="0"/>
            </a:br>
            <a:endParaRPr lang="en-US" dirty="0"/>
          </a:p>
          <a:p>
            <a:pPr marL="0" indent="0">
              <a:buFont typeface="Arial" panose="020B0604020202020204" pitchFamily="34" charset="0"/>
              <a:buNone/>
            </a:pPr>
            <a:r>
              <a:rPr lang="en-US" dirty="0"/>
              <a:t>And the Psalms can help us learn to lament in healthy ways.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3</a:t>
            </a:fld>
            <a:endParaRPr lang="en-US"/>
          </a:p>
        </p:txBody>
      </p:sp>
    </p:spTree>
    <p:extLst>
      <p:ext uri="{BB962C8B-B14F-4D97-AF65-F5344CB8AC3E}">
        <p14:creationId xmlns:p14="http://schemas.microsoft.com/office/powerpoint/2010/main" val="2048354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r>
              <a:rPr lang="en-US" sz="1200" b="0" kern="1200" baseline="0" dirty="0">
                <a:solidFill>
                  <a:schemeClr val="tx1"/>
                </a:solidFill>
                <a:effectLst/>
                <a:latin typeface="+mn-lt"/>
                <a:ea typeface="+mn-ea"/>
                <a:cs typeface="+mn-cs"/>
              </a:rPr>
              <a:t>The Book of Psalms is made up of 150 chapters. Psalms that are straight-up lament make up </a:t>
            </a:r>
            <a:r>
              <a:rPr lang="en-US" sz="1200" b="0" i="1" kern="1200" baseline="0" dirty="0">
                <a:solidFill>
                  <a:schemeClr val="tx1"/>
                </a:solidFill>
                <a:effectLst/>
                <a:latin typeface="+mn-lt"/>
                <a:ea typeface="+mn-ea"/>
                <a:cs typeface="+mn-cs"/>
              </a:rPr>
              <a:t>forty percent </a:t>
            </a:r>
            <a:r>
              <a:rPr lang="en-US" sz="1200" b="0" kern="1200" baseline="0" dirty="0">
                <a:solidFill>
                  <a:schemeClr val="tx1"/>
                </a:solidFill>
                <a:effectLst/>
                <a:latin typeface="+mn-lt"/>
                <a:ea typeface="+mn-ea"/>
                <a:cs typeface="+mn-cs"/>
              </a:rPr>
              <a:t>of the book of these poems, songs, and prayers. And if you count the other chapters that lament is expressed, it comes out to about 70% of the Psalter. </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Also, there are other laments throughout Scripture, most heavily in books like Job, Jeremiah, and Lamentations. But the book of Psalms is the go-to place for expressing lament. Why is that? It’s because they were written and placed within the canon of Scripture for that purpose—to restore a sacred dignity to human suffering and confess our trust in God. The psalms offer a way for us to express our feelings, to protest, to process, to voice our complaints, and more.</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Here is what I said about lament earlier this year in our Lent series: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4</a:t>
            </a:fld>
            <a:endParaRPr lang="en-US"/>
          </a:p>
        </p:txBody>
      </p:sp>
    </p:spTree>
    <p:extLst>
      <p:ext uri="{BB962C8B-B14F-4D97-AF65-F5344CB8AC3E}">
        <p14:creationId xmlns:p14="http://schemas.microsoft.com/office/powerpoint/2010/main" val="2768906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[BRIEF COMMENTS]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Don’t miss this, church. Psalms of disorientation and lament </a:t>
            </a:r>
            <a:r>
              <a:rPr lang="en-US" sz="1200" b="0" i="1" kern="1200" dirty="0">
                <a:solidFill>
                  <a:schemeClr val="tx1"/>
                </a:solidFill>
                <a:effectLst/>
                <a:latin typeface="+mn-lt"/>
                <a:ea typeface="+mn-ea"/>
                <a:cs typeface="+mn-cs"/>
              </a:rPr>
              <a:t>summon</a:t>
            </a:r>
            <a:r>
              <a:rPr lang="en-US" sz="1200" b="0" kern="1200" dirty="0">
                <a:solidFill>
                  <a:schemeClr val="tx1"/>
                </a:solidFill>
                <a:effectLst/>
                <a:latin typeface="+mn-lt"/>
                <a:ea typeface="+mn-ea"/>
                <a:cs typeface="+mn-cs"/>
              </a:rPr>
              <a:t> God into the situation, which he waits for us to do (e.g., Blind Bartimaeus - ”Jesus, Son of David, have mercy on 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effectLst/>
                <a:latin typeface="+mn-lt"/>
                <a:ea typeface="+mn-ea"/>
                <a:cs typeface="+mn-cs"/>
              </a:rPr>
              <a:t>Listen to what Soong-Chan Rah wrote in his book on lament. [NEXT SLIDE]</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94E20C-5B7B-3D46-A9B8-390835D6130C}" type="slidenum">
              <a:rPr lang="en-US" smtClean="0"/>
              <a:t>5</a:t>
            </a:fld>
            <a:endParaRPr lang="en-US"/>
          </a:p>
        </p:txBody>
      </p:sp>
    </p:spTree>
    <p:extLst>
      <p:ext uri="{BB962C8B-B14F-4D97-AF65-F5344CB8AC3E}">
        <p14:creationId xmlns:p14="http://schemas.microsoft.com/office/powerpoint/2010/main" val="1257107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endParaRPr lang="en-US" dirty="0"/>
          </a:p>
          <a:p>
            <a:r>
              <a:rPr lang="en-US" dirty="0"/>
              <a:t>So, let’s reflect on a few of those those psalms together. First, let’s turn to Psalm 6.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6</a:t>
            </a:fld>
            <a:endParaRPr lang="en-US"/>
          </a:p>
        </p:txBody>
      </p:sp>
    </p:spTree>
    <p:extLst>
      <p:ext uri="{BB962C8B-B14F-4D97-AF65-F5344CB8AC3E}">
        <p14:creationId xmlns:p14="http://schemas.microsoft.com/office/powerpoint/2010/main" val="3503473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COMMENT ON PASSAGE]</a:t>
            </a:r>
          </a:p>
          <a:p>
            <a:endParaRPr lang="en-US" dirty="0"/>
          </a:p>
          <a:p>
            <a:r>
              <a:rPr lang="en-US" dirty="0"/>
              <a:t>This is a psalm of David. And it’s clear in his prayer that tears are involved in his lament. Have you thought about the reasons why we cry, and </a:t>
            </a:r>
            <a:r>
              <a:rPr lang="en-US" i="1" dirty="0"/>
              <a:t>need </a:t>
            </a:r>
            <a:r>
              <a:rPr lang="en-US" dirty="0"/>
              <a:t>to express ourselves through tears?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7</a:t>
            </a:fld>
            <a:endParaRPr lang="en-US"/>
          </a:p>
        </p:txBody>
      </p:sp>
    </p:spTree>
    <p:extLst>
      <p:ext uri="{BB962C8B-B14F-4D97-AF65-F5344CB8AC3E}">
        <p14:creationId xmlns:p14="http://schemas.microsoft.com/office/powerpoint/2010/main" val="370724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EACH &amp; BRIEF COMMENTS]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My experience in 2019 – breaking down and crying in the car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Crying is far more effective (and good for the soul) than getting angry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But what do we do when we </a:t>
            </a:r>
            <a:r>
              <a:rPr lang="en-US" i="1" dirty="0"/>
              <a:t>are </a:t>
            </a:r>
            <a:r>
              <a:rPr lang="en-US" dirty="0"/>
              <a:t>angry?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r>
              <a:rPr lang="en-US" dirty="0"/>
              <a:t>Well, I think it’s helpful to know that related to the lament psalms are the </a:t>
            </a:r>
            <a:r>
              <a:rPr lang="en-US" i="1" dirty="0"/>
              <a:t>imprecatory</a:t>
            </a:r>
            <a:r>
              <a:rPr lang="en-US" dirty="0"/>
              <a:t> psalms, or prayers for vengeance! There are a few of those in the Psalms. What do we do with those? Afterall, we are followers of Jesus who taught us to love our enemies. </a:t>
            </a:r>
          </a:p>
          <a:p>
            <a:endParaRPr lang="en-US" dirty="0"/>
          </a:p>
          <a:p>
            <a:r>
              <a:rPr lang="en-US" dirty="0"/>
              <a:t>I like what OT scholar Walter Brueggemann says about this…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8</a:t>
            </a:fld>
            <a:endParaRPr lang="en-US"/>
          </a:p>
        </p:txBody>
      </p:sp>
    </p:spTree>
    <p:extLst>
      <p:ext uri="{BB962C8B-B14F-4D97-AF65-F5344CB8AC3E}">
        <p14:creationId xmlns:p14="http://schemas.microsoft.com/office/powerpoint/2010/main" val="3072433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[BRIEF COMMENTS]</a:t>
            </a:r>
          </a:p>
          <a:p>
            <a:r>
              <a:rPr lang="en-US" b="0" dirty="0"/>
              <a:t>In a lecture on this topic, he used Psalm 58:1-6 as an example:</a:t>
            </a:r>
          </a:p>
          <a:p>
            <a:endParaRPr lang="en-US" b="1" dirty="0"/>
          </a:p>
          <a:p>
            <a:r>
              <a:rPr lang="en-US" b="1" dirty="0"/>
              <a:t>Psalm 58:1-6 NIV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30000" dirty="0">
                <a:solidFill>
                  <a:schemeClr val="tx1"/>
                </a:solidFill>
                <a:effectLst/>
                <a:latin typeface="+mn-lt"/>
                <a:ea typeface="+mn-ea"/>
                <a:cs typeface="+mn-cs"/>
              </a:rPr>
              <a:t>1 </a:t>
            </a:r>
            <a:r>
              <a:rPr lang="en-US" dirty="0"/>
              <a:t>Do you rulers indeed speak justly?</a:t>
            </a:r>
            <a:br>
              <a:rPr lang="en-US" dirty="0"/>
            </a:br>
            <a:r>
              <a:rPr lang="en-US" sz="1200" kern="1200" dirty="0">
                <a:solidFill>
                  <a:schemeClr val="tx1"/>
                </a:solidFill>
                <a:effectLst/>
                <a:latin typeface="+mn-lt"/>
                <a:ea typeface="+mn-ea"/>
                <a:cs typeface="+mn-cs"/>
              </a:rPr>
              <a:t>    </a:t>
            </a:r>
            <a:r>
              <a:rPr lang="en-US" dirty="0">
                <a:effectLst/>
              </a:rPr>
              <a:t>Do you judge people with equity?</a:t>
            </a:r>
            <a:br>
              <a:rPr lang="en-US" dirty="0"/>
            </a:br>
            <a:r>
              <a:rPr lang="en-US" sz="1200" b="1" kern="1200" baseline="30000" dirty="0">
                <a:solidFill>
                  <a:schemeClr val="tx1"/>
                </a:solidFill>
                <a:effectLst/>
                <a:latin typeface="+mn-lt"/>
                <a:ea typeface="+mn-ea"/>
                <a:cs typeface="+mn-cs"/>
              </a:rPr>
              <a:t>2 </a:t>
            </a:r>
            <a:r>
              <a:rPr lang="en-US" dirty="0">
                <a:effectLst/>
              </a:rPr>
              <a:t>No, in your heart you devise injustice,</a:t>
            </a:r>
            <a:br>
              <a:rPr lang="en-US" dirty="0">
                <a:effectLst/>
              </a:rPr>
            </a:br>
            <a:r>
              <a:rPr lang="en-US" sz="1200" kern="1200" dirty="0">
                <a:solidFill>
                  <a:schemeClr val="tx1"/>
                </a:solidFill>
                <a:effectLst/>
                <a:latin typeface="+mn-lt"/>
                <a:ea typeface="+mn-ea"/>
                <a:cs typeface="+mn-cs"/>
              </a:rPr>
              <a:t>    </a:t>
            </a:r>
            <a:r>
              <a:rPr lang="en-US" dirty="0">
                <a:effectLst/>
              </a:rPr>
              <a:t>and your hands mete out violence on the earth.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300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Even from birth the wicked go astray;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from the womb they are wayward, spreading lies.</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4 </a:t>
            </a:r>
            <a:r>
              <a:rPr lang="en-US" sz="1200" kern="1200" dirty="0">
                <a:solidFill>
                  <a:schemeClr val="tx1"/>
                </a:solidFill>
                <a:effectLst/>
                <a:latin typeface="+mn-lt"/>
                <a:ea typeface="+mn-ea"/>
                <a:cs typeface="+mn-cs"/>
              </a:rPr>
              <a:t>Their venom is like the venom of a snake,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like that of a cobra that has stopped its ears,</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5 </a:t>
            </a:r>
            <a:r>
              <a:rPr lang="en-US" sz="1200" kern="1200" dirty="0">
                <a:solidFill>
                  <a:schemeClr val="tx1"/>
                </a:solidFill>
                <a:effectLst/>
                <a:latin typeface="+mn-lt"/>
                <a:ea typeface="+mn-ea"/>
                <a:cs typeface="+mn-cs"/>
              </a:rPr>
              <a:t>that will not heed the tune of the charmer,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however skillful the enchanter may 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30000" dirty="0">
                <a:solidFill>
                  <a:schemeClr val="tx1"/>
                </a:solidFill>
                <a:effectLst/>
                <a:latin typeface="+mn-lt"/>
                <a:ea typeface="+mn-ea"/>
                <a:cs typeface="+mn-cs"/>
              </a:rPr>
              <a:t>6 </a:t>
            </a:r>
            <a:r>
              <a:rPr lang="en-US" sz="1200" kern="1200" dirty="0">
                <a:solidFill>
                  <a:schemeClr val="tx1"/>
                </a:solidFill>
                <a:effectLst/>
                <a:latin typeface="+mn-lt"/>
                <a:ea typeface="+mn-ea"/>
                <a:cs typeface="+mn-cs"/>
              </a:rPr>
              <a:t>Break the teeth in their mouths, O God;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Lord, tear out the fangs of those lions!</a:t>
            </a:r>
          </a:p>
          <a:p>
            <a:endParaRPr lang="en-US" dirty="0"/>
          </a:p>
          <a:p>
            <a:r>
              <a:rPr lang="en-US" dirty="0"/>
              <a:t>What do you do with the anger you feel? Brueggemann says:</a:t>
            </a:r>
          </a:p>
          <a:p>
            <a:pPr marL="228600" indent="-228600">
              <a:buAutoNum type="arabicPeriod"/>
            </a:pPr>
            <a:r>
              <a:rPr lang="en-US" dirty="0"/>
              <a:t>Act it out (get violent, seek retribution, buy a gun, etc.)</a:t>
            </a:r>
          </a:p>
          <a:p>
            <a:pPr marL="228600" indent="-228600">
              <a:buAutoNum type="arabicPeriod"/>
            </a:pPr>
            <a:r>
              <a:rPr lang="en-US" dirty="0"/>
              <a:t>Deny it (comes out elsewhere, e.g., marriage, family, relationships, etc.)</a:t>
            </a:r>
          </a:p>
          <a:p>
            <a:pPr marL="228600" indent="-228600">
              <a:buAutoNum type="arabicPeriod"/>
            </a:pPr>
            <a:r>
              <a:rPr lang="en-US" dirty="0"/>
              <a:t>Give it over to your Divine Therapist</a:t>
            </a:r>
            <a:br>
              <a:rPr lang="en-US" dirty="0"/>
            </a:br>
            <a:endParaRPr lang="en-US" dirty="0"/>
          </a:p>
          <a:p>
            <a:pPr marL="0" indent="0">
              <a:buNone/>
            </a:pPr>
            <a:r>
              <a:rPr lang="en-US" dirty="0"/>
              <a:t>[EXAMPLE OF TWO BROTHERS FIGHTING – “What about him? What are you going to do to him for what he did to me?”]</a:t>
            </a:r>
          </a:p>
          <a:p>
            <a:pPr marL="0" indent="0">
              <a:buNone/>
            </a:pPr>
            <a:endParaRPr lang="en-US" dirty="0"/>
          </a:p>
          <a:p>
            <a:pPr marL="0" indent="0">
              <a:buNone/>
            </a:pPr>
            <a:r>
              <a:rPr lang="en-US" dirty="0"/>
              <a:t>We need to leave our complaint with God and let him decide what to do about it.</a:t>
            </a:r>
          </a:p>
          <a:p>
            <a:pPr marL="0" indent="0">
              <a:buNone/>
            </a:pPr>
            <a:endParaRPr lang="en-US" dirty="0"/>
          </a:p>
          <a:p>
            <a:pPr marL="0" indent="0">
              <a:buNone/>
            </a:pPr>
            <a:r>
              <a:rPr lang="en-US" dirty="0"/>
              <a:t>And if you’re still not convinced that you need to lament, or that you can even tell God how you’re really feeling, I would encourage us to follow the example of Jesus, as he used the Psalms this way.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9</a:t>
            </a:fld>
            <a:endParaRPr lang="en-US"/>
          </a:p>
        </p:txBody>
      </p:sp>
    </p:spTree>
    <p:extLst>
      <p:ext uri="{BB962C8B-B14F-4D97-AF65-F5344CB8AC3E}">
        <p14:creationId xmlns:p14="http://schemas.microsoft.com/office/powerpoint/2010/main" val="3685592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AADC-CAC4-0F44-B159-72126CA048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C0B453-7CFA-9944-A2C9-D7D12B3080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A7FB9-460D-B244-BCCA-676DF485C4EC}"/>
              </a:ext>
            </a:extLst>
          </p:cNvPr>
          <p:cNvSpPr>
            <a:spLocks noGrp="1"/>
          </p:cNvSpPr>
          <p:nvPr>
            <p:ph type="dt" sz="half" idx="10"/>
          </p:nvPr>
        </p:nvSpPr>
        <p:spPr/>
        <p:txBody>
          <a:bodyPr/>
          <a:lstStyle/>
          <a:p>
            <a:fld id="{DC6A59F9-8350-F148-A5E0-D19631FD9A0E}" type="datetimeFigureOut">
              <a:rPr lang="en-US" smtClean="0"/>
              <a:t>8/11/21</a:t>
            </a:fld>
            <a:endParaRPr lang="en-US"/>
          </a:p>
        </p:txBody>
      </p:sp>
      <p:sp>
        <p:nvSpPr>
          <p:cNvPr id="5" name="Footer Placeholder 4">
            <a:extLst>
              <a:ext uri="{FF2B5EF4-FFF2-40B4-BE49-F238E27FC236}">
                <a16:creationId xmlns:a16="http://schemas.microsoft.com/office/drawing/2014/main" id="{C9756BA3-1666-924B-BC60-D378B98B8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3815F-08B9-8245-BDB3-AB54FD13E744}"/>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4043412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444E-4B39-B647-BC6D-D2A0B600B0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6C95C0-2F12-C743-8EB7-4C6A3935B0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C2824-B669-0B4C-B3CD-4368917CA99C}"/>
              </a:ext>
            </a:extLst>
          </p:cNvPr>
          <p:cNvSpPr>
            <a:spLocks noGrp="1"/>
          </p:cNvSpPr>
          <p:nvPr>
            <p:ph type="dt" sz="half" idx="10"/>
          </p:nvPr>
        </p:nvSpPr>
        <p:spPr/>
        <p:txBody>
          <a:bodyPr/>
          <a:lstStyle/>
          <a:p>
            <a:fld id="{DC6A59F9-8350-F148-A5E0-D19631FD9A0E}" type="datetimeFigureOut">
              <a:rPr lang="en-US" smtClean="0"/>
              <a:t>8/11/21</a:t>
            </a:fld>
            <a:endParaRPr lang="en-US"/>
          </a:p>
        </p:txBody>
      </p:sp>
      <p:sp>
        <p:nvSpPr>
          <p:cNvPr id="5" name="Footer Placeholder 4">
            <a:extLst>
              <a:ext uri="{FF2B5EF4-FFF2-40B4-BE49-F238E27FC236}">
                <a16:creationId xmlns:a16="http://schemas.microsoft.com/office/drawing/2014/main" id="{3D608CD1-FB49-4C40-A844-F2DD76F0B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2FE31-F520-9B42-BD06-D000F7076675}"/>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42906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23807D-8753-5A45-B842-EF715B682E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711DBE-8140-FC4E-AB60-5F4ED2307D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C92EC-FB7F-0048-A22A-672E7CCDCC18}"/>
              </a:ext>
            </a:extLst>
          </p:cNvPr>
          <p:cNvSpPr>
            <a:spLocks noGrp="1"/>
          </p:cNvSpPr>
          <p:nvPr>
            <p:ph type="dt" sz="half" idx="10"/>
          </p:nvPr>
        </p:nvSpPr>
        <p:spPr/>
        <p:txBody>
          <a:bodyPr/>
          <a:lstStyle/>
          <a:p>
            <a:fld id="{DC6A59F9-8350-F148-A5E0-D19631FD9A0E}" type="datetimeFigureOut">
              <a:rPr lang="en-US" smtClean="0"/>
              <a:t>8/11/21</a:t>
            </a:fld>
            <a:endParaRPr lang="en-US"/>
          </a:p>
        </p:txBody>
      </p:sp>
      <p:sp>
        <p:nvSpPr>
          <p:cNvPr id="5" name="Footer Placeholder 4">
            <a:extLst>
              <a:ext uri="{FF2B5EF4-FFF2-40B4-BE49-F238E27FC236}">
                <a16:creationId xmlns:a16="http://schemas.microsoft.com/office/drawing/2014/main" id="{CC9616BA-5804-6F4E-8E20-91DE7DE76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9F8A1-761A-424B-B509-03E56F7BAFBD}"/>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3525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B25C-7E5C-3749-B7F4-4DDBFE610E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F1376A-089C-AD44-829E-44E8990801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12F37-9740-214F-9DA5-D3FFB0FD1E08}"/>
              </a:ext>
            </a:extLst>
          </p:cNvPr>
          <p:cNvSpPr>
            <a:spLocks noGrp="1"/>
          </p:cNvSpPr>
          <p:nvPr>
            <p:ph type="dt" sz="half" idx="10"/>
          </p:nvPr>
        </p:nvSpPr>
        <p:spPr/>
        <p:txBody>
          <a:bodyPr/>
          <a:lstStyle/>
          <a:p>
            <a:fld id="{DC6A59F9-8350-F148-A5E0-D19631FD9A0E}" type="datetimeFigureOut">
              <a:rPr lang="en-US" smtClean="0"/>
              <a:t>8/11/21</a:t>
            </a:fld>
            <a:endParaRPr lang="en-US"/>
          </a:p>
        </p:txBody>
      </p:sp>
      <p:sp>
        <p:nvSpPr>
          <p:cNvPr id="5" name="Footer Placeholder 4">
            <a:extLst>
              <a:ext uri="{FF2B5EF4-FFF2-40B4-BE49-F238E27FC236}">
                <a16:creationId xmlns:a16="http://schemas.microsoft.com/office/drawing/2014/main" id="{FF5D9183-3DA6-B041-8B08-2A2CEB62B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D8B81-95B5-6C4E-8CC5-9D322116F0F2}"/>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368926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D8BCB-9CE8-DE44-A028-6A9DA64B2C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2CC672-4A60-A34C-BA1D-D6B9E9F456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16C765-2C2B-2C40-83F7-2FC680AC25BE}"/>
              </a:ext>
            </a:extLst>
          </p:cNvPr>
          <p:cNvSpPr>
            <a:spLocks noGrp="1"/>
          </p:cNvSpPr>
          <p:nvPr>
            <p:ph type="dt" sz="half" idx="10"/>
          </p:nvPr>
        </p:nvSpPr>
        <p:spPr/>
        <p:txBody>
          <a:bodyPr/>
          <a:lstStyle/>
          <a:p>
            <a:fld id="{DC6A59F9-8350-F148-A5E0-D19631FD9A0E}" type="datetimeFigureOut">
              <a:rPr lang="en-US" smtClean="0"/>
              <a:t>8/11/21</a:t>
            </a:fld>
            <a:endParaRPr lang="en-US"/>
          </a:p>
        </p:txBody>
      </p:sp>
      <p:sp>
        <p:nvSpPr>
          <p:cNvPr id="5" name="Footer Placeholder 4">
            <a:extLst>
              <a:ext uri="{FF2B5EF4-FFF2-40B4-BE49-F238E27FC236}">
                <a16:creationId xmlns:a16="http://schemas.microsoft.com/office/drawing/2014/main" id="{5629100C-4932-C64B-BFB7-A76C12B62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0CF09-1878-E347-9AD9-F25EEC5AB0DC}"/>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191779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BC7F9-5C1D-8147-BE47-43E95A094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00F5B-CFCB-5C4E-A01E-6ECAE18554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3354EA-12CC-1748-9C54-9CEF60815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85AD87-E6DF-2540-93CE-B609EC3753AB}"/>
              </a:ext>
            </a:extLst>
          </p:cNvPr>
          <p:cNvSpPr>
            <a:spLocks noGrp="1"/>
          </p:cNvSpPr>
          <p:nvPr>
            <p:ph type="dt" sz="half" idx="10"/>
          </p:nvPr>
        </p:nvSpPr>
        <p:spPr/>
        <p:txBody>
          <a:bodyPr/>
          <a:lstStyle/>
          <a:p>
            <a:fld id="{DC6A59F9-8350-F148-A5E0-D19631FD9A0E}" type="datetimeFigureOut">
              <a:rPr lang="en-US" smtClean="0"/>
              <a:t>8/11/21</a:t>
            </a:fld>
            <a:endParaRPr lang="en-US"/>
          </a:p>
        </p:txBody>
      </p:sp>
      <p:sp>
        <p:nvSpPr>
          <p:cNvPr id="6" name="Footer Placeholder 5">
            <a:extLst>
              <a:ext uri="{FF2B5EF4-FFF2-40B4-BE49-F238E27FC236}">
                <a16:creationId xmlns:a16="http://schemas.microsoft.com/office/drawing/2014/main" id="{09C53747-931D-104A-8FAE-5587E23044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214B07-9828-A742-B64B-D81A3C74FB5B}"/>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40126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90A1-223C-A94E-91C3-2CFE558D4B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3902CC-2413-854E-8D24-3BFC6B865C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7E964D-183C-AF45-BE71-408057DB09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DD8047-07FD-594F-9FA9-816289041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F73409-931B-3D4E-BF99-2DD243A870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BCCC0D-DC58-FF43-8510-FF5EB756E1B7}"/>
              </a:ext>
            </a:extLst>
          </p:cNvPr>
          <p:cNvSpPr>
            <a:spLocks noGrp="1"/>
          </p:cNvSpPr>
          <p:nvPr>
            <p:ph type="dt" sz="half" idx="10"/>
          </p:nvPr>
        </p:nvSpPr>
        <p:spPr/>
        <p:txBody>
          <a:bodyPr/>
          <a:lstStyle/>
          <a:p>
            <a:fld id="{DC6A59F9-8350-F148-A5E0-D19631FD9A0E}" type="datetimeFigureOut">
              <a:rPr lang="en-US" smtClean="0"/>
              <a:t>8/11/21</a:t>
            </a:fld>
            <a:endParaRPr lang="en-US"/>
          </a:p>
        </p:txBody>
      </p:sp>
      <p:sp>
        <p:nvSpPr>
          <p:cNvPr id="8" name="Footer Placeholder 7">
            <a:extLst>
              <a:ext uri="{FF2B5EF4-FFF2-40B4-BE49-F238E27FC236}">
                <a16:creationId xmlns:a16="http://schemas.microsoft.com/office/drawing/2014/main" id="{702330DA-0066-1D45-8050-2A6A32DC2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F6490C-CFE2-3144-95CA-84035818241A}"/>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89995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959E3-8259-3241-ACB0-2C20FA680E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A453EB-3E5E-374E-AFA2-BE05F364610B}"/>
              </a:ext>
            </a:extLst>
          </p:cNvPr>
          <p:cNvSpPr>
            <a:spLocks noGrp="1"/>
          </p:cNvSpPr>
          <p:nvPr>
            <p:ph type="dt" sz="half" idx="10"/>
          </p:nvPr>
        </p:nvSpPr>
        <p:spPr/>
        <p:txBody>
          <a:bodyPr/>
          <a:lstStyle/>
          <a:p>
            <a:fld id="{DC6A59F9-8350-F148-A5E0-D19631FD9A0E}" type="datetimeFigureOut">
              <a:rPr lang="en-US" smtClean="0"/>
              <a:t>8/11/21</a:t>
            </a:fld>
            <a:endParaRPr lang="en-US"/>
          </a:p>
        </p:txBody>
      </p:sp>
      <p:sp>
        <p:nvSpPr>
          <p:cNvPr id="4" name="Footer Placeholder 3">
            <a:extLst>
              <a:ext uri="{FF2B5EF4-FFF2-40B4-BE49-F238E27FC236}">
                <a16:creationId xmlns:a16="http://schemas.microsoft.com/office/drawing/2014/main" id="{73256605-248D-764D-8645-64CFB4B576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D8A19B-2810-B24D-BE05-77F9EF49D411}"/>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150551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F4CC74-AC0A-6E40-B429-D529787FD4CF}"/>
              </a:ext>
            </a:extLst>
          </p:cNvPr>
          <p:cNvSpPr>
            <a:spLocks noGrp="1"/>
          </p:cNvSpPr>
          <p:nvPr>
            <p:ph type="dt" sz="half" idx="10"/>
          </p:nvPr>
        </p:nvSpPr>
        <p:spPr/>
        <p:txBody>
          <a:bodyPr/>
          <a:lstStyle/>
          <a:p>
            <a:fld id="{DC6A59F9-8350-F148-A5E0-D19631FD9A0E}" type="datetimeFigureOut">
              <a:rPr lang="en-US" smtClean="0"/>
              <a:t>8/11/21</a:t>
            </a:fld>
            <a:endParaRPr lang="en-US"/>
          </a:p>
        </p:txBody>
      </p:sp>
      <p:sp>
        <p:nvSpPr>
          <p:cNvPr id="3" name="Footer Placeholder 2">
            <a:extLst>
              <a:ext uri="{FF2B5EF4-FFF2-40B4-BE49-F238E27FC236}">
                <a16:creationId xmlns:a16="http://schemas.microsoft.com/office/drawing/2014/main" id="{FC8ACB67-32F6-654A-A49F-FB8F649B6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495E6E-9DD4-AF40-9C98-B854BE97E888}"/>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110830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F754-EFEE-CA45-83B0-CA9ED1FF91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CBAC75-EF74-4245-89DA-E7E30D41AC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983ACD-BD4A-7B44-BB61-02D9A54344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BA740E-382C-934E-A0E3-BA3BAE26C216}"/>
              </a:ext>
            </a:extLst>
          </p:cNvPr>
          <p:cNvSpPr>
            <a:spLocks noGrp="1"/>
          </p:cNvSpPr>
          <p:nvPr>
            <p:ph type="dt" sz="half" idx="10"/>
          </p:nvPr>
        </p:nvSpPr>
        <p:spPr/>
        <p:txBody>
          <a:bodyPr/>
          <a:lstStyle/>
          <a:p>
            <a:fld id="{DC6A59F9-8350-F148-A5E0-D19631FD9A0E}" type="datetimeFigureOut">
              <a:rPr lang="en-US" smtClean="0"/>
              <a:t>8/11/21</a:t>
            </a:fld>
            <a:endParaRPr lang="en-US"/>
          </a:p>
        </p:txBody>
      </p:sp>
      <p:sp>
        <p:nvSpPr>
          <p:cNvPr id="6" name="Footer Placeholder 5">
            <a:extLst>
              <a:ext uri="{FF2B5EF4-FFF2-40B4-BE49-F238E27FC236}">
                <a16:creationId xmlns:a16="http://schemas.microsoft.com/office/drawing/2014/main" id="{74F1C9A8-E94F-8F42-A263-CBCA94C0B6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D8989-1A0D-3F4C-BAFC-A7F197D23C4E}"/>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95398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BD9E-30BD-054A-A80E-6C8E3084F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F04D28-819E-E74E-B8D5-06CEF8248F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4E245D-A941-C147-A277-400BD4AEA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3F7044-CF9B-3F4E-BBF8-86DDC2ED6288}"/>
              </a:ext>
            </a:extLst>
          </p:cNvPr>
          <p:cNvSpPr>
            <a:spLocks noGrp="1"/>
          </p:cNvSpPr>
          <p:nvPr>
            <p:ph type="dt" sz="half" idx="10"/>
          </p:nvPr>
        </p:nvSpPr>
        <p:spPr/>
        <p:txBody>
          <a:bodyPr/>
          <a:lstStyle/>
          <a:p>
            <a:fld id="{DC6A59F9-8350-F148-A5E0-D19631FD9A0E}" type="datetimeFigureOut">
              <a:rPr lang="en-US" smtClean="0"/>
              <a:t>8/11/21</a:t>
            </a:fld>
            <a:endParaRPr lang="en-US"/>
          </a:p>
        </p:txBody>
      </p:sp>
      <p:sp>
        <p:nvSpPr>
          <p:cNvPr id="6" name="Footer Placeholder 5">
            <a:extLst>
              <a:ext uri="{FF2B5EF4-FFF2-40B4-BE49-F238E27FC236}">
                <a16:creationId xmlns:a16="http://schemas.microsoft.com/office/drawing/2014/main" id="{EAE88DF4-55BA-D54C-82A6-A00F6404C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6DF0B-2494-A34D-8826-13ED90C3A685}"/>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293815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F162E-3B96-AC4C-AD61-FF825E35A5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D0514E-46B4-5345-A20E-A0D816BD0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57565-D6EC-424F-8F41-70539668A8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A59F9-8350-F148-A5E0-D19631FD9A0E}" type="datetimeFigureOut">
              <a:rPr lang="en-US" smtClean="0"/>
              <a:t>8/11/21</a:t>
            </a:fld>
            <a:endParaRPr lang="en-US"/>
          </a:p>
        </p:txBody>
      </p:sp>
      <p:sp>
        <p:nvSpPr>
          <p:cNvPr id="5" name="Footer Placeholder 4">
            <a:extLst>
              <a:ext uri="{FF2B5EF4-FFF2-40B4-BE49-F238E27FC236}">
                <a16:creationId xmlns:a16="http://schemas.microsoft.com/office/drawing/2014/main" id="{87D92D16-3C36-2449-8F0C-502DACFF5D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148486-B399-824A-A314-68C1AF63A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4CE4B-9D81-4149-8FEB-F78F637622B9}" type="slidenum">
              <a:rPr lang="en-US" smtClean="0"/>
              <a:t>‹#›</a:t>
            </a:fld>
            <a:endParaRPr lang="en-US"/>
          </a:p>
        </p:txBody>
      </p:sp>
    </p:spTree>
    <p:extLst>
      <p:ext uri="{BB962C8B-B14F-4D97-AF65-F5344CB8AC3E}">
        <p14:creationId xmlns:p14="http://schemas.microsoft.com/office/powerpoint/2010/main" val="272040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holding their hands together&#10;&#10;Description automatically generated with low confidence">
            <a:extLst>
              <a:ext uri="{FF2B5EF4-FFF2-40B4-BE49-F238E27FC236}">
                <a16:creationId xmlns:a16="http://schemas.microsoft.com/office/drawing/2014/main" id="{24829190-CAC8-2C48-BD45-49795076A8ED}"/>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148833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917763" y="1759131"/>
            <a:ext cx="9857709" cy="3893522"/>
          </a:xfrm>
        </p:spPr>
        <p:txBody>
          <a:bodyPr>
            <a:noAutofit/>
          </a:bodyPr>
          <a:lstStyle/>
          <a:p>
            <a:pPr marL="0" indent="0" algn="r">
              <a:buNone/>
            </a:pPr>
            <a:r>
              <a:rPr lang="en-US" sz="3600" dirty="0">
                <a:solidFill>
                  <a:schemeClr val="bg1"/>
                </a:solidFill>
              </a:rPr>
              <a:t>“My God, my God, </a:t>
            </a:r>
            <a:r>
              <a:rPr lang="en-US" sz="3600" dirty="0">
                <a:solidFill>
                  <a:srgbClr val="FFFF00"/>
                </a:solidFill>
              </a:rPr>
              <a:t>why have you abandoned me</a:t>
            </a:r>
            <a:r>
              <a:rPr lang="en-US" sz="3600" dirty="0">
                <a:solidFill>
                  <a:schemeClr val="bg1"/>
                </a:solidFill>
              </a:rPr>
              <a:t>?</a:t>
            </a:r>
            <a:br>
              <a:rPr lang="en-US" sz="3600" dirty="0">
                <a:solidFill>
                  <a:schemeClr val="bg1"/>
                </a:solidFill>
              </a:rPr>
            </a:br>
            <a:r>
              <a:rPr lang="en-US" sz="3600" dirty="0">
                <a:solidFill>
                  <a:schemeClr val="bg1"/>
                </a:solidFill>
              </a:rPr>
              <a:t>    Why are you so far away when I groan for help?” </a:t>
            </a:r>
          </a:p>
          <a:p>
            <a:pPr marL="0" indent="0" algn="r">
              <a:buNone/>
            </a:pPr>
            <a:r>
              <a:rPr lang="en-US" sz="3600" b="1" dirty="0">
                <a:solidFill>
                  <a:schemeClr val="bg1"/>
                </a:solidFill>
              </a:rPr>
              <a:t>Psalm 22:1 NLT</a:t>
            </a:r>
          </a:p>
          <a:p>
            <a:pPr marL="0" indent="0" algn="r">
              <a:buNone/>
            </a:pPr>
            <a:endParaRPr lang="en-US" sz="3600" b="1" dirty="0">
              <a:solidFill>
                <a:schemeClr val="bg1"/>
              </a:solidFill>
            </a:endParaRPr>
          </a:p>
          <a:p>
            <a:pPr marL="0" indent="0" algn="r">
              <a:buNone/>
            </a:pPr>
            <a:r>
              <a:rPr lang="en-US" sz="3600" dirty="0">
                <a:solidFill>
                  <a:schemeClr val="bg1"/>
                </a:solidFill>
              </a:rPr>
              <a:t>Jesus’ lament from the cross</a:t>
            </a:r>
          </a:p>
          <a:p>
            <a:pPr marL="0" indent="0" algn="r">
              <a:buNone/>
            </a:pPr>
            <a:r>
              <a:rPr lang="en-US" sz="3600" b="1" dirty="0">
                <a:solidFill>
                  <a:schemeClr val="bg1"/>
                </a:solidFill>
              </a:rPr>
              <a:t>– Matt 27:46; Mark 15:34</a:t>
            </a:r>
          </a:p>
          <a:p>
            <a:pPr marL="0" indent="0">
              <a:buNone/>
            </a:pPr>
            <a:endParaRPr lang="en-US" sz="3600" dirty="0">
              <a:solidFill>
                <a:schemeClr val="bg1"/>
              </a:solidFill>
            </a:endParaRPr>
          </a:p>
        </p:txBody>
      </p:sp>
    </p:spTree>
    <p:extLst>
      <p:ext uri="{BB962C8B-B14F-4D97-AF65-F5344CB8AC3E}">
        <p14:creationId xmlns:p14="http://schemas.microsoft.com/office/powerpoint/2010/main" val="342459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erson holding their hands together&#10;&#10;Description automatically generated with low confidence">
            <a:extLst>
              <a:ext uri="{FF2B5EF4-FFF2-40B4-BE49-F238E27FC236}">
                <a16:creationId xmlns:a16="http://schemas.microsoft.com/office/drawing/2014/main" id="{464625B7-C749-BC49-BAF1-803F22C86C18}"/>
              </a:ext>
            </a:extLst>
          </p:cNvPr>
          <p:cNvPicPr>
            <a:picLocks noChangeAspect="1"/>
          </p:cNvPicPr>
          <p:nvPr/>
        </p:nvPicPr>
        <p:blipFill rotWithShape="1">
          <a:blip r:embed="rId3"/>
          <a:srcRect l="25372" r="23881"/>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7" name="Group 21">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28" name="Freeform: Shape 22">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3">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Content Placeholder 2">
            <a:extLst>
              <a:ext uri="{FF2B5EF4-FFF2-40B4-BE49-F238E27FC236}">
                <a16:creationId xmlns:a16="http://schemas.microsoft.com/office/drawing/2014/main" id="{93417A4C-D729-2148-A46C-AAE3C906AF7B}"/>
              </a:ext>
            </a:extLst>
          </p:cNvPr>
          <p:cNvSpPr>
            <a:spLocks noGrp="1"/>
          </p:cNvSpPr>
          <p:nvPr>
            <p:ph idx="1"/>
          </p:nvPr>
        </p:nvSpPr>
        <p:spPr>
          <a:xfrm>
            <a:off x="6640241" y="1255058"/>
            <a:ext cx="5181599" cy="4466529"/>
          </a:xfrm>
        </p:spPr>
        <p:txBody>
          <a:bodyPr>
            <a:noAutofit/>
          </a:bodyPr>
          <a:lstStyle/>
          <a:p>
            <a:pPr marL="0" indent="0">
              <a:buNone/>
            </a:pPr>
            <a:r>
              <a:rPr lang="en-US" sz="3200" i="1" dirty="0">
                <a:solidFill>
                  <a:schemeClr val="bg1"/>
                </a:solidFill>
                <a:latin typeface="+mj-lt"/>
              </a:rPr>
              <a:t>Responding to the invitation:</a:t>
            </a:r>
          </a:p>
        </p:txBody>
      </p:sp>
    </p:spTree>
    <p:extLst>
      <p:ext uri="{BB962C8B-B14F-4D97-AF65-F5344CB8AC3E}">
        <p14:creationId xmlns:p14="http://schemas.microsoft.com/office/powerpoint/2010/main" val="415772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erson holding their hands together&#10;&#10;Description automatically generated with low confidence">
            <a:extLst>
              <a:ext uri="{FF2B5EF4-FFF2-40B4-BE49-F238E27FC236}">
                <a16:creationId xmlns:a16="http://schemas.microsoft.com/office/drawing/2014/main" id="{464625B7-C749-BC49-BAF1-803F22C86C18}"/>
              </a:ext>
            </a:extLst>
          </p:cNvPr>
          <p:cNvPicPr>
            <a:picLocks noChangeAspect="1"/>
          </p:cNvPicPr>
          <p:nvPr/>
        </p:nvPicPr>
        <p:blipFill rotWithShape="1">
          <a:blip r:embed="rId3"/>
          <a:srcRect l="25372" r="23881"/>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7" name="Group 21">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28" name="Freeform: Shape 22">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3">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Content Placeholder 2">
            <a:extLst>
              <a:ext uri="{FF2B5EF4-FFF2-40B4-BE49-F238E27FC236}">
                <a16:creationId xmlns:a16="http://schemas.microsoft.com/office/drawing/2014/main" id="{93417A4C-D729-2148-A46C-AAE3C906AF7B}"/>
              </a:ext>
            </a:extLst>
          </p:cNvPr>
          <p:cNvSpPr>
            <a:spLocks noGrp="1"/>
          </p:cNvSpPr>
          <p:nvPr>
            <p:ph idx="1"/>
          </p:nvPr>
        </p:nvSpPr>
        <p:spPr>
          <a:xfrm>
            <a:off x="6640241" y="1255058"/>
            <a:ext cx="5181599" cy="4466529"/>
          </a:xfrm>
        </p:spPr>
        <p:txBody>
          <a:bodyPr>
            <a:noAutofit/>
          </a:bodyPr>
          <a:lstStyle/>
          <a:p>
            <a:pPr marL="0" indent="0">
              <a:buNone/>
            </a:pPr>
            <a:r>
              <a:rPr lang="en-US" sz="3200" i="1" dirty="0">
                <a:solidFill>
                  <a:schemeClr val="bg1"/>
                </a:solidFill>
                <a:latin typeface="+mj-lt"/>
              </a:rPr>
              <a:t>Responding to the invitation:</a:t>
            </a:r>
          </a:p>
          <a:p>
            <a:pPr marL="514350" indent="-514350">
              <a:buFont typeface="+mj-lt"/>
              <a:buAutoNum type="arabicPeriod"/>
            </a:pPr>
            <a:r>
              <a:rPr lang="en-US" sz="3200" dirty="0">
                <a:solidFill>
                  <a:schemeClr val="bg1"/>
                </a:solidFill>
              </a:rPr>
              <a:t>What is it that saddens, grieves, or angers you?</a:t>
            </a:r>
          </a:p>
        </p:txBody>
      </p:sp>
    </p:spTree>
    <p:extLst>
      <p:ext uri="{BB962C8B-B14F-4D97-AF65-F5344CB8AC3E}">
        <p14:creationId xmlns:p14="http://schemas.microsoft.com/office/powerpoint/2010/main" val="196995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erson holding their hands together&#10;&#10;Description automatically generated with low confidence">
            <a:extLst>
              <a:ext uri="{FF2B5EF4-FFF2-40B4-BE49-F238E27FC236}">
                <a16:creationId xmlns:a16="http://schemas.microsoft.com/office/drawing/2014/main" id="{464625B7-C749-BC49-BAF1-803F22C86C18}"/>
              </a:ext>
            </a:extLst>
          </p:cNvPr>
          <p:cNvPicPr>
            <a:picLocks noChangeAspect="1"/>
          </p:cNvPicPr>
          <p:nvPr/>
        </p:nvPicPr>
        <p:blipFill rotWithShape="1">
          <a:blip r:embed="rId3"/>
          <a:srcRect l="25372" r="23881"/>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7" name="Group 21">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28" name="Freeform: Shape 22">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3">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Content Placeholder 2">
            <a:extLst>
              <a:ext uri="{FF2B5EF4-FFF2-40B4-BE49-F238E27FC236}">
                <a16:creationId xmlns:a16="http://schemas.microsoft.com/office/drawing/2014/main" id="{93417A4C-D729-2148-A46C-AAE3C906AF7B}"/>
              </a:ext>
            </a:extLst>
          </p:cNvPr>
          <p:cNvSpPr>
            <a:spLocks noGrp="1"/>
          </p:cNvSpPr>
          <p:nvPr>
            <p:ph idx="1"/>
          </p:nvPr>
        </p:nvSpPr>
        <p:spPr>
          <a:xfrm>
            <a:off x="6640241" y="1255058"/>
            <a:ext cx="5181599" cy="4466529"/>
          </a:xfrm>
        </p:spPr>
        <p:txBody>
          <a:bodyPr>
            <a:noAutofit/>
          </a:bodyPr>
          <a:lstStyle/>
          <a:p>
            <a:pPr marL="0" indent="0">
              <a:buNone/>
            </a:pPr>
            <a:r>
              <a:rPr lang="en-US" sz="3200" i="1" dirty="0">
                <a:solidFill>
                  <a:schemeClr val="bg1"/>
                </a:solidFill>
                <a:latin typeface="+mj-lt"/>
              </a:rPr>
              <a:t>Responding to the invitation:</a:t>
            </a:r>
          </a:p>
          <a:p>
            <a:pPr marL="514350" indent="-514350">
              <a:buFont typeface="+mj-lt"/>
              <a:buAutoNum type="arabicPeriod"/>
            </a:pPr>
            <a:r>
              <a:rPr lang="en-US" sz="3200" dirty="0">
                <a:solidFill>
                  <a:schemeClr val="bg1"/>
                </a:solidFill>
              </a:rPr>
              <a:t>What is it that saddens, grieves, or angers you?</a:t>
            </a:r>
          </a:p>
          <a:p>
            <a:pPr marL="514350" indent="-514350">
              <a:buFont typeface="+mj-lt"/>
              <a:buAutoNum type="arabicPeriod"/>
            </a:pPr>
            <a:r>
              <a:rPr lang="en-US" sz="3200" dirty="0">
                <a:solidFill>
                  <a:schemeClr val="bg1"/>
                </a:solidFill>
              </a:rPr>
              <a:t>What is missing in your life? Will you name the losses you’ve experienced?</a:t>
            </a:r>
          </a:p>
        </p:txBody>
      </p:sp>
    </p:spTree>
    <p:extLst>
      <p:ext uri="{BB962C8B-B14F-4D97-AF65-F5344CB8AC3E}">
        <p14:creationId xmlns:p14="http://schemas.microsoft.com/office/powerpoint/2010/main" val="84711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6D09BB-941D-8248-9B16-8EB9F7AB0936}"/>
              </a:ext>
            </a:extLst>
          </p:cNvPr>
          <p:cNvSpPr txBox="1"/>
          <p:nvPr/>
        </p:nvSpPr>
        <p:spPr>
          <a:xfrm>
            <a:off x="0" y="0"/>
            <a:ext cx="12192000" cy="6857456"/>
          </a:xfrm>
          <a:prstGeom prst="rect">
            <a:avLst/>
          </a:prstGeom>
          <a:solidFill>
            <a:schemeClr val="tx1"/>
          </a:solidFill>
        </p:spPr>
        <p:txBody>
          <a:bodyPr wrap="square" rtlCol="0">
            <a:spAutoFit/>
          </a:bodyPr>
          <a:lstStyle/>
          <a:p>
            <a:endParaRPr lang="en-US" dirty="0"/>
          </a:p>
        </p:txBody>
      </p:sp>
      <p:sp useBgFill="1">
        <p:nvSpPr>
          <p:cNvPr id="26" name="Rectangle 19">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erson holding their hands together&#10;&#10;Description automatically generated with low confidence">
            <a:extLst>
              <a:ext uri="{FF2B5EF4-FFF2-40B4-BE49-F238E27FC236}">
                <a16:creationId xmlns:a16="http://schemas.microsoft.com/office/drawing/2014/main" id="{464625B7-C749-BC49-BAF1-803F22C86C18}"/>
              </a:ext>
            </a:extLst>
          </p:cNvPr>
          <p:cNvPicPr>
            <a:picLocks noChangeAspect="1"/>
          </p:cNvPicPr>
          <p:nvPr/>
        </p:nvPicPr>
        <p:blipFill rotWithShape="1">
          <a:blip r:embed="rId3"/>
          <a:srcRect l="25372" r="23881"/>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7" name="Group 21">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28" name="Freeform: Shape 22">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3">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Content Placeholder 2">
            <a:extLst>
              <a:ext uri="{FF2B5EF4-FFF2-40B4-BE49-F238E27FC236}">
                <a16:creationId xmlns:a16="http://schemas.microsoft.com/office/drawing/2014/main" id="{93417A4C-D729-2148-A46C-AAE3C906AF7B}"/>
              </a:ext>
            </a:extLst>
          </p:cNvPr>
          <p:cNvSpPr>
            <a:spLocks noGrp="1"/>
          </p:cNvSpPr>
          <p:nvPr>
            <p:ph idx="1"/>
          </p:nvPr>
        </p:nvSpPr>
        <p:spPr>
          <a:xfrm>
            <a:off x="6640241" y="1255058"/>
            <a:ext cx="5181599" cy="4466529"/>
          </a:xfrm>
        </p:spPr>
        <p:txBody>
          <a:bodyPr>
            <a:noAutofit/>
          </a:bodyPr>
          <a:lstStyle/>
          <a:p>
            <a:pPr marL="0" indent="0">
              <a:buNone/>
            </a:pPr>
            <a:r>
              <a:rPr lang="en-US" sz="3200" i="1" dirty="0">
                <a:solidFill>
                  <a:schemeClr val="bg1"/>
                </a:solidFill>
                <a:latin typeface="+mj-lt"/>
              </a:rPr>
              <a:t>Responding to the invitation:</a:t>
            </a:r>
          </a:p>
          <a:p>
            <a:pPr marL="514350" indent="-514350">
              <a:buFont typeface="+mj-lt"/>
              <a:buAutoNum type="arabicPeriod"/>
            </a:pPr>
            <a:r>
              <a:rPr lang="en-US" sz="3200" dirty="0">
                <a:solidFill>
                  <a:schemeClr val="bg1"/>
                </a:solidFill>
              </a:rPr>
              <a:t>What is it that saddens, grieves, or angers you?</a:t>
            </a:r>
          </a:p>
          <a:p>
            <a:pPr marL="514350" indent="-514350">
              <a:buFont typeface="+mj-lt"/>
              <a:buAutoNum type="arabicPeriod"/>
            </a:pPr>
            <a:r>
              <a:rPr lang="en-US" sz="3200" dirty="0">
                <a:solidFill>
                  <a:schemeClr val="bg1"/>
                </a:solidFill>
              </a:rPr>
              <a:t>What is missing in your life? Will you name the losses you’ve experienced?</a:t>
            </a:r>
          </a:p>
          <a:p>
            <a:pPr marL="514350" indent="-514350">
              <a:buFont typeface="+mj-lt"/>
              <a:buAutoNum type="arabicPeriod"/>
            </a:pPr>
            <a:r>
              <a:rPr lang="en-US" sz="3200" dirty="0">
                <a:solidFill>
                  <a:schemeClr val="bg1"/>
                </a:solidFill>
              </a:rPr>
              <a:t>What do you need to say to God, entrust to his care, and leave in his hands? </a:t>
            </a:r>
          </a:p>
        </p:txBody>
      </p:sp>
    </p:spTree>
    <p:extLst>
      <p:ext uri="{BB962C8B-B14F-4D97-AF65-F5344CB8AC3E}">
        <p14:creationId xmlns:p14="http://schemas.microsoft.com/office/powerpoint/2010/main" val="51107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holding their hands together&#10;&#10;Description automatically generated with low confidence">
            <a:extLst>
              <a:ext uri="{FF2B5EF4-FFF2-40B4-BE49-F238E27FC236}">
                <a16:creationId xmlns:a16="http://schemas.microsoft.com/office/drawing/2014/main" id="{24829190-CAC8-2C48-BD45-49795076A8ED}"/>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309639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3037914" y="2473698"/>
            <a:ext cx="6116171" cy="1910604"/>
          </a:xfrm>
        </p:spPr>
        <p:txBody>
          <a:bodyPr>
            <a:noAutofit/>
          </a:bodyPr>
          <a:lstStyle/>
          <a:p>
            <a:pPr marL="0" indent="0" algn="r">
              <a:buNone/>
            </a:pPr>
            <a:r>
              <a:rPr lang="en-US" sz="3600" dirty="0">
                <a:solidFill>
                  <a:schemeClr val="bg1"/>
                </a:solidFill>
                <a:latin typeface="+mj-lt"/>
              </a:rPr>
              <a:t>Rejoice with those who rejoice; </a:t>
            </a:r>
            <a:br>
              <a:rPr lang="en-US" sz="3600" dirty="0">
                <a:solidFill>
                  <a:schemeClr val="bg1"/>
                </a:solidFill>
                <a:latin typeface="+mj-lt"/>
              </a:rPr>
            </a:br>
            <a:r>
              <a:rPr lang="en-US" sz="3600" dirty="0">
                <a:solidFill>
                  <a:schemeClr val="bg1"/>
                </a:solidFill>
                <a:latin typeface="+mj-lt"/>
              </a:rPr>
              <a:t>mourn with those who mourn.</a:t>
            </a:r>
          </a:p>
          <a:p>
            <a:pPr marL="0" indent="0" algn="r">
              <a:buNone/>
            </a:pPr>
            <a:r>
              <a:rPr lang="en-US" sz="3600" b="1" dirty="0">
                <a:solidFill>
                  <a:schemeClr val="bg1"/>
                </a:solidFill>
              </a:rPr>
              <a:t>Paul, Romans 12:15</a:t>
            </a:r>
          </a:p>
        </p:txBody>
      </p:sp>
    </p:spTree>
    <p:extLst>
      <p:ext uri="{BB962C8B-B14F-4D97-AF65-F5344CB8AC3E}">
        <p14:creationId xmlns:p14="http://schemas.microsoft.com/office/powerpoint/2010/main" val="5095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3101788" y="2559983"/>
            <a:ext cx="5988424" cy="1738034"/>
          </a:xfrm>
        </p:spPr>
        <p:txBody>
          <a:bodyPr>
            <a:noAutofit/>
          </a:bodyPr>
          <a:lstStyle/>
          <a:p>
            <a:pPr marL="0" indent="0">
              <a:buNone/>
            </a:pPr>
            <a:r>
              <a:rPr lang="en-US" sz="3600" dirty="0">
                <a:solidFill>
                  <a:srgbClr val="FF0000"/>
                </a:solidFill>
              </a:rPr>
              <a:t>Blessed are those who mourn,</a:t>
            </a:r>
            <a:br>
              <a:rPr lang="en-US" sz="3600" dirty="0">
                <a:solidFill>
                  <a:srgbClr val="FF0000"/>
                </a:solidFill>
              </a:rPr>
            </a:br>
            <a:r>
              <a:rPr lang="en-US" sz="3600" dirty="0">
                <a:solidFill>
                  <a:srgbClr val="FF0000"/>
                </a:solidFill>
              </a:rPr>
              <a:t>    for they will be comforted.</a:t>
            </a:r>
          </a:p>
          <a:p>
            <a:pPr marL="0" indent="0">
              <a:buNone/>
            </a:pPr>
            <a:r>
              <a:rPr lang="en-US" sz="3600" b="1" dirty="0"/>
              <a:t>		Jesus, Matthew 5:4</a:t>
            </a:r>
          </a:p>
        </p:txBody>
      </p:sp>
    </p:spTree>
    <p:extLst>
      <p:ext uri="{BB962C8B-B14F-4D97-AF65-F5344CB8AC3E}">
        <p14:creationId xmlns:p14="http://schemas.microsoft.com/office/powerpoint/2010/main" val="29279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text, book&#10;&#10;Description automatically generated">
            <a:extLst>
              <a:ext uri="{FF2B5EF4-FFF2-40B4-BE49-F238E27FC236}">
                <a16:creationId xmlns:a16="http://schemas.microsoft.com/office/drawing/2014/main" id="{CCC1BE9F-2953-6E4F-9664-3C537AC995AA}"/>
              </a:ext>
            </a:extLst>
          </p:cNvPr>
          <p:cNvPicPr>
            <a:picLocks noChangeAspect="1"/>
          </p:cNvPicPr>
          <p:nvPr/>
        </p:nvPicPr>
        <p:blipFill rotWithShape="1">
          <a:blip r:embed="rId3"/>
          <a:srcRect b="3035"/>
          <a:stretch/>
        </p:blipFill>
        <p:spPr>
          <a:xfrm>
            <a:off x="20" y="1282"/>
            <a:ext cx="12191980" cy="6856718"/>
          </a:xfrm>
          <a:prstGeom prst="rect">
            <a:avLst/>
          </a:prstGeom>
        </p:spPr>
      </p:pic>
    </p:spTree>
    <p:extLst>
      <p:ext uri="{BB962C8B-B14F-4D97-AF65-F5344CB8AC3E}">
        <p14:creationId xmlns:p14="http://schemas.microsoft.com/office/powerpoint/2010/main" val="181086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3D1BD1-7E0B-594B-B452-B1B703425F0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F010ABF2-37D4-8E48-92B9-BBEC66797DCD}"/>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23CACF70-9FE4-2743-9886-11B8D4E54922}"/>
              </a:ext>
            </a:extLst>
          </p:cNvPr>
          <p:cNvSpPr>
            <a:spLocks noGrp="1"/>
          </p:cNvSpPr>
          <p:nvPr>
            <p:ph type="title"/>
          </p:nvPr>
        </p:nvSpPr>
        <p:spPr>
          <a:xfrm>
            <a:off x="481013" y="3752849"/>
            <a:ext cx="3290887" cy="2452687"/>
          </a:xfrm>
        </p:spPr>
        <p:txBody>
          <a:bodyPr anchor="ctr">
            <a:normAutofit/>
          </a:bodyPr>
          <a:lstStyle/>
          <a:p>
            <a:r>
              <a:rPr lang="en-US" b="1" dirty="0">
                <a:solidFill>
                  <a:srgbClr val="C00000"/>
                </a:solidFill>
                <a:latin typeface="+mn-lt"/>
              </a:rPr>
              <a:t>The Necessity </a:t>
            </a:r>
            <a:br>
              <a:rPr lang="en-US" b="1" dirty="0">
                <a:solidFill>
                  <a:srgbClr val="C00000"/>
                </a:solidFill>
                <a:latin typeface="+mn-lt"/>
              </a:rPr>
            </a:br>
            <a:r>
              <a:rPr lang="en-US" b="1" dirty="0">
                <a:solidFill>
                  <a:srgbClr val="C00000"/>
                </a:solidFill>
                <a:latin typeface="+mn-lt"/>
              </a:rPr>
              <a:t>of Lament </a:t>
            </a:r>
          </a:p>
        </p:txBody>
      </p:sp>
      <p:pic>
        <p:nvPicPr>
          <p:cNvPr id="5" name="Picture 4" descr="A picture containing outdoor&#10;&#10;Description automatically generated">
            <a:extLst>
              <a:ext uri="{FF2B5EF4-FFF2-40B4-BE49-F238E27FC236}">
                <a16:creationId xmlns:a16="http://schemas.microsoft.com/office/drawing/2014/main" id="{0D563A82-4242-C747-85E6-9CD6D2071F15}"/>
              </a:ext>
            </a:extLst>
          </p:cNvPr>
          <p:cNvPicPr>
            <a:picLocks noChangeAspect="1"/>
          </p:cNvPicPr>
          <p:nvPr/>
        </p:nvPicPr>
        <p:blipFill rotWithShape="1">
          <a:blip r:embed="rId3"/>
          <a:srcRect t="3805" b="4208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D4C8236-3217-AC40-80FF-0F95A0063F2D}"/>
              </a:ext>
            </a:extLst>
          </p:cNvPr>
          <p:cNvSpPr>
            <a:spLocks noGrp="1"/>
          </p:cNvSpPr>
          <p:nvPr>
            <p:ph idx="1"/>
          </p:nvPr>
        </p:nvSpPr>
        <p:spPr>
          <a:xfrm>
            <a:off x="3491346" y="3592286"/>
            <a:ext cx="8379230" cy="3020785"/>
          </a:xfrm>
        </p:spPr>
        <p:txBody>
          <a:bodyPr anchor="ctr">
            <a:normAutofit/>
          </a:bodyPr>
          <a:lstStyle/>
          <a:p>
            <a:pPr marL="0" indent="0">
              <a:buNone/>
            </a:pPr>
            <a:r>
              <a:rPr lang="en-US" sz="3200" i="1" dirty="0">
                <a:latin typeface="+mj-lt"/>
              </a:rPr>
              <a:t>We need to practice lament if we’re </a:t>
            </a:r>
            <a:br>
              <a:rPr lang="en-US" sz="3200" i="1" dirty="0">
                <a:latin typeface="+mj-lt"/>
              </a:rPr>
            </a:br>
            <a:r>
              <a:rPr lang="en-US" sz="3200" i="1" dirty="0">
                <a:latin typeface="+mj-lt"/>
              </a:rPr>
              <a:t>going to develop a resilient faith. </a:t>
            </a:r>
            <a:r>
              <a:rPr lang="en-US" sz="3200" b="1" i="1" dirty="0"/>
              <a:t>Why?</a:t>
            </a:r>
          </a:p>
          <a:p>
            <a:pPr marL="514350" indent="-514350">
              <a:buFont typeface="+mj-lt"/>
              <a:buAutoNum type="arabicPeriod"/>
            </a:pPr>
            <a:r>
              <a:rPr lang="en-US" sz="3200" dirty="0"/>
              <a:t>Lament says, “This isn’t right.”</a:t>
            </a:r>
          </a:p>
          <a:p>
            <a:pPr marL="514350" indent="-514350">
              <a:buFont typeface="+mj-lt"/>
              <a:buAutoNum type="arabicPeriod"/>
            </a:pPr>
            <a:r>
              <a:rPr lang="en-US" sz="3200" dirty="0"/>
              <a:t>Lament says, “This hurts, but I’m not quitting.”</a:t>
            </a:r>
          </a:p>
          <a:p>
            <a:pPr marL="514350" indent="-514350">
              <a:buFont typeface="+mj-lt"/>
              <a:buAutoNum type="arabicPeriod"/>
            </a:pPr>
            <a:r>
              <a:rPr lang="en-US" sz="3200" dirty="0"/>
              <a:t>Lament says, “God, I/we need your help.”</a:t>
            </a:r>
          </a:p>
        </p:txBody>
      </p:sp>
    </p:spTree>
    <p:extLst>
      <p:ext uri="{BB962C8B-B14F-4D97-AF65-F5344CB8AC3E}">
        <p14:creationId xmlns:p14="http://schemas.microsoft.com/office/powerpoint/2010/main" val="159303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0EE7F60C-6419-1040-9D93-E0707261D88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1036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up of a skeleton&#10;&#10;Description automatically generated with medium confidence">
            <a:extLst>
              <a:ext uri="{FF2B5EF4-FFF2-40B4-BE49-F238E27FC236}">
                <a16:creationId xmlns:a16="http://schemas.microsoft.com/office/drawing/2014/main" id="{DA807CC8-DDD5-174E-A807-B85BB2E88CF8}"/>
              </a:ext>
            </a:extLst>
          </p:cNvPr>
          <p:cNvPicPr>
            <a:picLocks noChangeAspect="1"/>
          </p:cNvPicPr>
          <p:nvPr/>
        </p:nvPicPr>
        <p:blipFill rotWithShape="1">
          <a:blip r:embed="rId3"/>
          <a:srcRect t="6122" b="18878"/>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46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4DDB4E-2661-FD45-8CFC-4C6F28BF4544}"/>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AB8139B9-CE8A-8B47-A084-975A6C05950F}"/>
              </a:ext>
            </a:extLst>
          </p:cNvPr>
          <p:cNvSpPr>
            <a:spLocks noGrp="1"/>
          </p:cNvSpPr>
          <p:nvPr>
            <p:ph type="title"/>
          </p:nvPr>
        </p:nvSpPr>
        <p:spPr>
          <a:xfrm>
            <a:off x="838200" y="356066"/>
            <a:ext cx="10515600" cy="1009651"/>
          </a:xfrm>
        </p:spPr>
        <p:txBody>
          <a:bodyPr/>
          <a:lstStyle/>
          <a:p>
            <a:pPr algn="ctr"/>
            <a:r>
              <a:rPr lang="en-US" dirty="0">
                <a:solidFill>
                  <a:schemeClr val="bg1"/>
                </a:solidFill>
              </a:rPr>
              <a:t>The Science Behind Emotional Tears</a:t>
            </a:r>
          </a:p>
        </p:txBody>
      </p:sp>
      <p:sp>
        <p:nvSpPr>
          <p:cNvPr id="3" name="Content Placeholder 2">
            <a:extLst>
              <a:ext uri="{FF2B5EF4-FFF2-40B4-BE49-F238E27FC236}">
                <a16:creationId xmlns:a16="http://schemas.microsoft.com/office/drawing/2014/main" id="{F18DC2E0-3FBC-464C-97B7-E8ECAB04208A}"/>
              </a:ext>
            </a:extLst>
          </p:cNvPr>
          <p:cNvSpPr>
            <a:spLocks noGrp="1"/>
          </p:cNvSpPr>
          <p:nvPr>
            <p:ph idx="1"/>
          </p:nvPr>
        </p:nvSpPr>
        <p:spPr>
          <a:xfrm>
            <a:off x="838200" y="1365716"/>
            <a:ext cx="10515600" cy="5136217"/>
          </a:xfrm>
        </p:spPr>
        <p:txBody>
          <a:bodyPr/>
          <a:lstStyle/>
          <a:p>
            <a:r>
              <a:rPr lang="en-US" sz="3200" dirty="0">
                <a:solidFill>
                  <a:schemeClr val="bg1"/>
                </a:solidFill>
              </a:rPr>
              <a:t>Shedding tears is the only physiological function that humans have that other animals don’t have </a:t>
            </a:r>
          </a:p>
          <a:p>
            <a:r>
              <a:rPr lang="en-US" sz="3200" dirty="0">
                <a:solidFill>
                  <a:schemeClr val="bg1"/>
                </a:solidFill>
              </a:rPr>
              <a:t>Emotional tears contain proteins that are believed to release hormones and relieve stress </a:t>
            </a:r>
          </a:p>
          <a:p>
            <a:r>
              <a:rPr lang="en-US" sz="3200" dirty="0">
                <a:solidFill>
                  <a:schemeClr val="bg1"/>
                </a:solidFill>
              </a:rPr>
              <a:t>People feel better after crying; feel less angry, and less sad </a:t>
            </a:r>
          </a:p>
          <a:p>
            <a:r>
              <a:rPr lang="en-US" sz="3200" dirty="0">
                <a:solidFill>
                  <a:schemeClr val="bg1"/>
                </a:solidFill>
              </a:rPr>
              <a:t>Tearfulness evolved in the eyes as a strong emotional cue to others that a person is in pain or needs help </a:t>
            </a:r>
          </a:p>
          <a:p>
            <a:r>
              <a:rPr lang="en-US" sz="3200" dirty="0">
                <a:solidFill>
                  <a:schemeClr val="bg1"/>
                </a:solidFill>
              </a:rPr>
              <a:t>Tears can be seen up close, but not far away </a:t>
            </a:r>
          </a:p>
          <a:p>
            <a:pPr marL="0" indent="0">
              <a:buNone/>
            </a:pPr>
            <a:endParaRPr lang="en-US" dirty="0">
              <a:solidFill>
                <a:schemeClr val="bg1"/>
              </a:solidFill>
            </a:endParaRPr>
          </a:p>
        </p:txBody>
      </p:sp>
      <p:sp>
        <p:nvSpPr>
          <p:cNvPr id="4" name="TextBox 3">
            <a:extLst>
              <a:ext uri="{FF2B5EF4-FFF2-40B4-BE49-F238E27FC236}">
                <a16:creationId xmlns:a16="http://schemas.microsoft.com/office/drawing/2014/main" id="{F045BCB9-B092-7746-BB87-926661ECBE36}"/>
              </a:ext>
            </a:extLst>
          </p:cNvPr>
          <p:cNvSpPr txBox="1"/>
          <p:nvPr/>
        </p:nvSpPr>
        <p:spPr>
          <a:xfrm>
            <a:off x="1107141" y="5684520"/>
            <a:ext cx="7678271" cy="984885"/>
          </a:xfrm>
          <a:prstGeom prst="rect">
            <a:avLst/>
          </a:prstGeom>
          <a:noFill/>
        </p:spPr>
        <p:txBody>
          <a:bodyPr wrap="square" rtlCol="0">
            <a:spAutoFit/>
          </a:bodyPr>
          <a:lstStyle/>
          <a:p>
            <a:r>
              <a:rPr lang="en-US" sz="2000" dirty="0">
                <a:solidFill>
                  <a:schemeClr val="bg1"/>
                </a:solidFill>
              </a:rPr>
              <a:t>William H. Frey, PhD. Alzheimer's Research Center at the HealthPartners Institute for Education and Research in St. Paul, MN </a:t>
            </a:r>
          </a:p>
          <a:p>
            <a:endParaRPr lang="en-US" dirty="0"/>
          </a:p>
        </p:txBody>
      </p:sp>
    </p:spTree>
    <p:extLst>
      <p:ext uri="{BB962C8B-B14F-4D97-AF65-F5344CB8AC3E}">
        <p14:creationId xmlns:p14="http://schemas.microsoft.com/office/powerpoint/2010/main" val="211180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in a suit and tie&#10;&#10;Description automatically generated with medium confidence">
            <a:extLst>
              <a:ext uri="{FF2B5EF4-FFF2-40B4-BE49-F238E27FC236}">
                <a16:creationId xmlns:a16="http://schemas.microsoft.com/office/drawing/2014/main" id="{CE62C903-59B2-EA49-BC33-4CB9BA9948C9}"/>
              </a:ext>
            </a:extLst>
          </p:cNvPr>
          <p:cNvPicPr>
            <a:picLocks noChangeAspect="1"/>
          </p:cNvPicPr>
          <p:nvPr/>
        </p:nvPicPr>
        <p:blipFill rotWithShape="1">
          <a:blip r:embed="rId3"/>
          <a:srcRect r="1760"/>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0BA7BC70-5823-D44B-A819-45B6C816EF0C}"/>
              </a:ext>
            </a:extLst>
          </p:cNvPr>
          <p:cNvSpPr txBox="1"/>
          <p:nvPr/>
        </p:nvSpPr>
        <p:spPr>
          <a:xfrm>
            <a:off x="6275294" y="5647765"/>
            <a:ext cx="4643718" cy="707886"/>
          </a:xfrm>
          <a:prstGeom prst="rect">
            <a:avLst/>
          </a:prstGeom>
          <a:noFill/>
        </p:spPr>
        <p:txBody>
          <a:bodyPr wrap="square" rtlCol="0">
            <a:spAutoFit/>
          </a:bodyPr>
          <a:lstStyle/>
          <a:p>
            <a:r>
              <a:rPr lang="en-US" sz="4000" dirty="0">
                <a:solidFill>
                  <a:schemeClr val="bg1"/>
                </a:solidFill>
                <a:effectLst>
                  <a:outerShdw blurRad="50800" dist="38100" dir="2700000" algn="tl" rotWithShape="0">
                    <a:prstClr val="black">
                      <a:alpha val="40000"/>
                    </a:prstClr>
                  </a:outerShdw>
                </a:effectLst>
              </a:rPr>
              <a:t>Walter Brueggemann</a:t>
            </a:r>
          </a:p>
        </p:txBody>
      </p:sp>
    </p:spTree>
    <p:extLst>
      <p:ext uri="{BB962C8B-B14F-4D97-AF65-F5344CB8AC3E}">
        <p14:creationId xmlns:p14="http://schemas.microsoft.com/office/powerpoint/2010/main" val="15557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13284</TotalTime>
  <Words>1935</Words>
  <Application>Microsoft Macintosh PowerPoint</Application>
  <PresentationFormat>Widescreen</PresentationFormat>
  <Paragraphs>138</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The Necessity  of Lament </vt:lpstr>
      <vt:lpstr>PowerPoint Presentation</vt:lpstr>
      <vt:lpstr>PowerPoint Presentation</vt:lpstr>
      <vt:lpstr>The Science Behind Emotional Tears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282</cp:revision>
  <cp:lastPrinted>2021-07-25T13:07:15Z</cp:lastPrinted>
  <dcterms:created xsi:type="dcterms:W3CDTF">2021-06-17T18:26:40Z</dcterms:created>
  <dcterms:modified xsi:type="dcterms:W3CDTF">2021-08-11T14:58:22Z</dcterms:modified>
</cp:coreProperties>
</file>