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412" r:id="rId4"/>
    <p:sldId id="413" r:id="rId5"/>
    <p:sldId id="404" r:id="rId6"/>
    <p:sldId id="363" r:id="rId7"/>
    <p:sldId id="407" r:id="rId8"/>
    <p:sldId id="408" r:id="rId9"/>
    <p:sldId id="409" r:id="rId10"/>
    <p:sldId id="410" r:id="rId11"/>
    <p:sldId id="411" r:id="rId12"/>
    <p:sldId id="414" r:id="rId13"/>
    <p:sldId id="406" r:id="rId14"/>
    <p:sldId id="405" r:id="rId15"/>
    <p:sldId id="403" r:id="rId16"/>
    <p:sldId id="416" r:id="rId17"/>
    <p:sldId id="417" r:id="rId18"/>
    <p:sldId id="418" r:id="rId19"/>
    <p:sldId id="41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10"/>
    <p:restoredTop sz="73843"/>
  </p:normalViewPr>
  <p:slideViewPr>
    <p:cSldViewPr snapToGrid="0" snapToObjects="1">
      <p:cViewPr varScale="1">
        <p:scale>
          <a:sx n="64" d="100"/>
          <a:sy n="64" d="100"/>
        </p:scale>
        <p:origin x="200" y="536"/>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Welcome</a:t>
            </a:r>
          </a:p>
          <a:p>
            <a:pPr marL="171450" indent="-171450">
              <a:buFont typeface="Arial" panose="020B0604020202020204" pitchFamily="34" charset="0"/>
              <a:buChar char="•"/>
            </a:pPr>
            <a:r>
              <a:rPr lang="en-US" dirty="0"/>
              <a:t>Final Sunday of our winter series – Foundations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have been looking at how the gospel challenges us to commit to following Jesus together, which involves regular rhythms of prayer, reading and reflecting on the Scripture, and as we will see today… the call to deepen relationships in the church.</a:t>
            </a:r>
            <a:r>
              <a:rPr lang="en-US"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rPr>
              <a:t>If you missed any of the first 3 messages in our series, you can go back and listen to those at our website (</a:t>
            </a:r>
            <a:r>
              <a:rPr lang="en-US" dirty="0" err="1">
                <a:effectLst/>
              </a:rPr>
              <a:t>granthamchurch.org</a:t>
            </a:r>
            <a:r>
              <a:rPr lang="en-US" dirty="0">
                <a:effectLst/>
              </a:rPr>
              <a:t>) or through our podcast.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OK. Let’s jump right in this morning. Please grab a Bible and turn to…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We were made in God’s image—the image of a relational God who is love</a:t>
            </a:r>
          </a:p>
          <a:p>
            <a:pPr marL="171450" indent="-171450">
              <a:buFont typeface="Arial" panose="020B0604020202020204" pitchFamily="34" charset="0"/>
              <a:buChar char="•"/>
            </a:pPr>
            <a:r>
              <a:rPr lang="en-US" dirty="0"/>
              <a:t>We were created to share in the loving community and oneness of the Triune God</a:t>
            </a:r>
          </a:p>
          <a:p>
            <a:pPr marL="171450" indent="-171450">
              <a:buFont typeface="Arial" panose="020B0604020202020204" pitchFamily="34" charset="0"/>
              <a:buChar char="•"/>
            </a:pPr>
            <a:r>
              <a:rPr lang="en-US" dirty="0"/>
              <a:t>However, sin disrupted and broke apart these relationships (Gen 3)</a:t>
            </a:r>
          </a:p>
          <a:p>
            <a:pPr marL="171450" indent="-171450">
              <a:buFont typeface="Arial" panose="020B0604020202020204" pitchFamily="34" charset="0"/>
              <a:buChar char="•"/>
            </a:pPr>
            <a:r>
              <a:rPr lang="en-US" dirty="0"/>
              <a:t>Therefore, God needed to reconcile us to himself through Christ Jesus, so that we might then be participants in the work of reconciliation, i.e., bringing people back to God and being agents of new creation and working with the Spirit to redeem all that God has made</a:t>
            </a:r>
            <a:br>
              <a:rPr lang="en-US" dirty="0"/>
            </a:br>
            <a:endParaRPr lang="en-US" dirty="0"/>
          </a:p>
          <a:p>
            <a:pPr marL="0" indent="0">
              <a:buFont typeface="Arial" panose="020B0604020202020204" pitchFamily="34" charset="0"/>
              <a:buNone/>
            </a:pPr>
            <a:r>
              <a:rPr lang="en-US" dirty="0"/>
              <a:t>So, I want to invite us to think about forming and cultivating relationships (particularly in and through the church) as the work of reconciliation. We are being reconciled to God in Christ, and therefore the deepening of our relationships is a part of God’s reconciling work.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could be a new way for you to hear what Paul wrote…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369735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So, instead of us jumping straight to being ministers reconciliation and peacemakers somewhere out in the world where there is civil unrest, racism, war, violence, etc. (which are all good things, of course), we first need to think of the call to relationships as a way we participating in God’s work of reconciling all things to himself. </a:t>
            </a:r>
            <a:br>
              <a:rPr lang="en-US" dirty="0"/>
            </a:br>
            <a:endParaRPr lang="en-US" dirty="0"/>
          </a:p>
          <a:p>
            <a:pPr marL="0" indent="0">
              <a:buFont typeface="Arial" panose="020B0604020202020204" pitchFamily="34" charset="0"/>
              <a:buNone/>
            </a:pPr>
            <a:r>
              <a:rPr lang="en-US" dirty="0"/>
              <a:t>In other words, when we open ourselves up to one another and share our true selves (warts and all) in the pursuit of God and the desire to become like Christ—the perfect image of God—we are not only doing the work of real discipleship, but we are also then better suited to serve him out in the world, join the Kingdom resistance, and come into the gospel story.</a:t>
            </a:r>
            <a:br>
              <a:rPr lang="en-US" dirty="0"/>
            </a:br>
            <a:endParaRPr lang="en-US" dirty="0"/>
          </a:p>
          <a:p>
            <a:pPr marL="0" indent="0">
              <a:buFont typeface="Arial" panose="020B0604020202020204" pitchFamily="34" charset="0"/>
              <a:buNone/>
            </a:pPr>
            <a:r>
              <a:rPr lang="en-US" dirty="0"/>
              <a:t>Here is how I invited us to envision this in the Gospel of the Kingdom series…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59352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Yes, Jesus has come to rid the world of sin and death, what we can rightfully call </a:t>
            </a:r>
            <a:r>
              <a:rPr lang="en-US" i="1" dirty="0"/>
              <a:t>hell</a:t>
            </a:r>
            <a:r>
              <a:rPr lang="en-US" dirty="0"/>
              <a:t>. But remember, that means that Christ came to get the hell out of you. And so, how does he do that. He does that as we work out our salvation in relationship with other disciples.</a:t>
            </a:r>
          </a:p>
          <a:p>
            <a:pPr marL="171450" indent="-171450">
              <a:buFont typeface="Arial" panose="020B0604020202020204" pitchFamily="34" charset="0"/>
              <a:buChar char="•"/>
            </a:pPr>
            <a:r>
              <a:rPr lang="en-US" dirty="0"/>
              <a:t>What am I saying? I’m saying that if we’re not forming the sort of relationships and entering into the kinds of spaces that make that possible, we are ultimately not helping anyone. We might be busy, we might be doing a lot of good things, but we’re neglecting our own spiritual health (e.g., like an obese, sleep-deprived, adrenaline junkie EMT).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fact, you could say that (despite our best intentions) we are forfeiting the real work of discipleship for something else that we hope will make us feel better about ourselves, instead of dealing with the brokenness in our own lives. Look, </a:t>
            </a:r>
            <a:r>
              <a:rPr lang="en-US" i="1" dirty="0"/>
              <a:t>I know </a:t>
            </a:r>
            <a:r>
              <a:rPr lang="en-US" dirty="0"/>
              <a:t>because I’ve experienced it.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My friends, I submit to you that it is possible that well-intentioned disciples can use their busyness, their “ministry” and their consumeristic approach to the church as a way of hiding from God and others. We may not be literally naked in a garden and hiding behind some brush, but if we listen close, we might hear God say to us, “My child, where are you?”</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what we need is to recognize that we were created by a relational God who designed us for intimate relationships, which he wants to put on display in the world through the church. Listen to what author Milt Rodriguez writes…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96692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And here is how we talk about doing this at Grantham Church…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150177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Coming closer to each other in the personal and intimate spaces</a:t>
            </a:r>
          </a:p>
          <a:p>
            <a:endParaRPr lang="en-US" dirty="0"/>
          </a:p>
          <a:p>
            <a:r>
              <a:rPr lang="en-US" dirty="0"/>
              <a:t>So, what does it actually look like to deepen relationships in the church? </a:t>
            </a:r>
          </a:p>
          <a:p>
            <a:endParaRPr lang="en-US" dirty="0"/>
          </a:p>
          <a:p>
            <a:r>
              <a:rPr lang="en-US" dirty="0"/>
              <a:t>Let’s think about that together as we prepare to respond to this message and ready our souls to receive communion.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4128725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04241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37652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23985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[CLOSING WORDS]</a:t>
            </a:r>
          </a:p>
          <a:p>
            <a:pPr marL="171450" indent="-171450">
              <a:buFont typeface="Arial" panose="020B0604020202020204" pitchFamily="34" charset="0"/>
              <a:buChar char="•"/>
            </a:pPr>
            <a:r>
              <a:rPr lang="en-US" dirty="0"/>
              <a:t>How might the Lord be speaking to you through this message? </a:t>
            </a:r>
          </a:p>
          <a:p>
            <a:pPr marL="171450" indent="-171450">
              <a:buFont typeface="Arial" panose="020B0604020202020204" pitchFamily="34" charset="0"/>
              <a:buChar char="•"/>
            </a:pPr>
            <a:r>
              <a:rPr lang="en-US" dirty="0"/>
              <a:t>How has the Spirit been at work in your heart through our Foundations series?</a:t>
            </a:r>
            <a:br>
              <a:rPr lang="en-US" dirty="0"/>
            </a:br>
            <a:endParaRPr lang="en-US" dirty="0"/>
          </a:p>
          <a:p>
            <a:pPr marL="0" indent="0">
              <a:buFont typeface="Arial" panose="020B0604020202020204" pitchFamily="34" charset="0"/>
              <a:buNone/>
            </a:pPr>
            <a:r>
              <a:rPr lang="en-US" dirty="0"/>
              <a:t>May our participation in communion together be a visible and outward expression of our desire to walk in obedience to the word of the Lord in the days ahead.</a:t>
            </a:r>
          </a:p>
          <a:p>
            <a:endParaRPr lang="en-US" dirty="0"/>
          </a:p>
          <a:p>
            <a:r>
              <a:rPr lang="en-US" dirty="0"/>
              <a:t>[GO TO NEXT SLIDE FOR CLOSING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1860759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19</a:t>
            </a:fld>
            <a:endParaRPr lang="en-US"/>
          </a:p>
        </p:txBody>
      </p:sp>
    </p:spTree>
    <p:extLst>
      <p:ext uri="{BB962C8B-B14F-4D97-AF65-F5344CB8AC3E}">
        <p14:creationId xmlns:p14="http://schemas.microsoft.com/office/powerpoint/2010/main" val="120604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1 COLOSIANS 1:15-23 &amp; 2 CORINTHIANS 5:15-21 NLT]</a:t>
            </a:r>
          </a:p>
          <a:p>
            <a:endParaRPr lang="en-US" dirty="0"/>
          </a:p>
          <a:p>
            <a:r>
              <a:rPr lang="en-US" dirty="0"/>
              <a:t>This is the word of the Lord. Thanks be to God</a:t>
            </a:r>
          </a:p>
          <a:p>
            <a:endParaRPr lang="en-US" dirty="0"/>
          </a:p>
          <a:p>
            <a:r>
              <a:rPr lang="en-US" dirty="0"/>
              <a:t>You may be seated.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Who knows what this is? </a:t>
            </a:r>
          </a:p>
          <a:p>
            <a:pPr marL="171450" indent="-171450">
              <a:buFont typeface="Arial" panose="020B0604020202020204" pitchFamily="34" charset="0"/>
              <a:buChar char="•"/>
            </a:pPr>
            <a:r>
              <a:rPr lang="en-US" dirty="0"/>
              <a:t>“Wilson” from the movie Cast Away</a:t>
            </a:r>
          </a:p>
          <a:p>
            <a:pPr marL="171450" indent="-171450">
              <a:buFont typeface="Arial" panose="020B0604020202020204" pitchFamily="34" charset="0"/>
              <a:buChar char="•"/>
            </a:pPr>
            <a:r>
              <a:rPr lang="en-US" dirty="0"/>
              <a:t>This is a picture of “Wilson” at auction last year – The well-recognized movie prop sold to an anonymous buyer for over $308k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haven’t seen the movie…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383013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Tom Hanks plays Chuck Nolan, a FedEx worker who was traveling internationally for his job and his plane crashes in the Pacific ocean. </a:t>
            </a:r>
          </a:p>
          <a:p>
            <a:pPr marL="171450" indent="-171450">
              <a:buFont typeface="Arial" panose="020B0604020202020204" pitchFamily="34" charset="0"/>
              <a:buChar char="•"/>
            </a:pPr>
            <a:r>
              <a:rPr lang="en-US" dirty="0"/>
              <a:t>He wakes up the next morning on an uncharted island. </a:t>
            </a:r>
          </a:p>
          <a:p>
            <a:pPr marL="171450" indent="-171450">
              <a:buFont typeface="Arial" panose="020B0604020202020204" pitchFamily="34" charset="0"/>
              <a:buChar char="•"/>
            </a:pPr>
            <a:r>
              <a:rPr lang="en-US" dirty="0"/>
              <a:t>Packages wash ashore… a Wilson volleyball is one of those items</a:t>
            </a:r>
          </a:p>
          <a:p>
            <a:pPr marL="171450" indent="-171450">
              <a:buFont typeface="Arial" panose="020B0604020202020204" pitchFamily="34" charset="0"/>
              <a:buChar char="•"/>
            </a:pPr>
            <a:r>
              <a:rPr lang="en-US" dirty="0"/>
              <a:t>How he started talking to a volleyball</a:t>
            </a:r>
          </a:p>
          <a:p>
            <a:pPr marL="171450" indent="-171450">
              <a:buFont typeface="Arial" panose="020B0604020202020204" pitchFamily="34" charset="0"/>
              <a:buChar char="•"/>
            </a:pPr>
            <a:r>
              <a:rPr lang="en-US" dirty="0"/>
              <a:t>Why he started talking to it</a:t>
            </a:r>
            <a:br>
              <a:rPr lang="en-US" dirty="0"/>
            </a:br>
            <a:endParaRPr lang="en-US" dirty="0"/>
          </a:p>
          <a:p>
            <a:pPr marL="0" indent="0">
              <a:buFont typeface="Arial" panose="020B0604020202020204" pitchFamily="34" charset="0"/>
              <a:buNone/>
            </a:pPr>
            <a:r>
              <a:rPr lang="en-US" dirty="0"/>
              <a:t>Cast Away is a great example of how human beings were created by God for relationships…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212685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We are social creatures who desire relationships, companionship, conversation, etc. We actually </a:t>
            </a:r>
            <a:r>
              <a:rPr lang="en-US" i="1" dirty="0"/>
              <a:t>need</a:t>
            </a:r>
            <a:r>
              <a:rPr lang="en-US" dirty="0"/>
              <a:t> it to be healthy and whole human beings</a:t>
            </a:r>
          </a:p>
          <a:p>
            <a:pPr marL="171450" indent="-171450">
              <a:buFont typeface="Arial" panose="020B0604020202020204" pitchFamily="34" charset="0"/>
              <a:buChar char="•"/>
            </a:pPr>
            <a:r>
              <a:rPr lang="en-US" dirty="0"/>
              <a:t>As we can see today, social media and digital communication isn’t helping us fulfill our longings for connection and community—instead, it gives the illusion of it</a:t>
            </a:r>
          </a:p>
          <a:p>
            <a:pPr marL="171450" indent="-171450">
              <a:buFont typeface="Arial" panose="020B0604020202020204" pitchFamily="34" charset="0"/>
              <a:buChar char="•"/>
            </a:pPr>
            <a:r>
              <a:rPr lang="en-US" dirty="0"/>
              <a:t>And so, I’d like us to think about why that is according to Scripture, and begin by rooting the call to relationships in the soil of biblical theology and the very nature of God himself</a:t>
            </a:r>
          </a:p>
          <a:p>
            <a:pPr marL="171450" indent="-171450">
              <a:buFont typeface="Arial" panose="020B0604020202020204" pitchFamily="34" charset="0"/>
              <a:buChar char="•"/>
            </a:pPr>
            <a:r>
              <a:rPr lang="en-US" dirty="0"/>
              <a:t>And then I’ll invite us to see the cultivation of deep relationships as foundational to our life as disciples, and to God’s reconciling work in the world</a:t>
            </a:r>
            <a:br>
              <a:rPr lang="en-US" dirty="0"/>
            </a:br>
            <a:endParaRPr lang="en-US" dirty="0"/>
          </a:p>
          <a:p>
            <a:pPr marL="0" indent="0">
              <a:buFont typeface="Arial" panose="020B0604020202020204" pitchFamily="34" charset="0"/>
              <a:buNone/>
            </a:pPr>
            <a:r>
              <a:rPr lang="en-US" dirty="0"/>
              <a:t>In the book of Genesis…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29892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Who is the “us” in Genesis?</a:t>
            </a:r>
          </a:p>
          <a:p>
            <a:pPr marL="171450" indent="-171450">
              <a:buFont typeface="Arial" panose="020B0604020202020204" pitchFamily="34" charset="0"/>
              <a:buChar char="•"/>
            </a:pPr>
            <a:r>
              <a:rPr lang="en-US" dirty="0"/>
              <a:t>As we said last week, it’s important to read the Bible through the lens of Christ</a:t>
            </a:r>
          </a:p>
          <a:p>
            <a:pPr marL="171450" indent="-171450">
              <a:buFont typeface="Arial" panose="020B0604020202020204" pitchFamily="34" charset="0"/>
              <a:buChar char="•"/>
            </a:pPr>
            <a:r>
              <a:rPr lang="en-US" dirty="0"/>
              <a:t>The “Trinity” is revealed through Jesus and the NT</a:t>
            </a:r>
          </a:p>
          <a:p>
            <a:endParaRPr lang="en-US" dirty="0"/>
          </a:p>
          <a:p>
            <a:r>
              <a:rPr lang="en-US" dirty="0"/>
              <a:t>And here is a way of communicating God’s Triune (3 in 1) nature…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03382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The “Godhead” is within himself a community of relationships</a:t>
            </a:r>
          </a:p>
          <a:p>
            <a:pPr marL="171450" indent="-171450">
              <a:buFont typeface="Arial" panose="020B0604020202020204" pitchFamily="34" charset="0"/>
              <a:buChar char="•"/>
            </a:pPr>
            <a:r>
              <a:rPr lang="en-US" dirty="0"/>
              <a:t>God is three persons, not three modes of expression</a:t>
            </a:r>
          </a:p>
          <a:p>
            <a:pPr marL="171450" indent="-171450">
              <a:buFont typeface="Arial" panose="020B0604020202020204" pitchFamily="34" charset="0"/>
              <a:buChar char="•"/>
            </a:pPr>
            <a:r>
              <a:rPr lang="en-US" dirty="0"/>
              <a:t>God did not create the Son, he was “with God in the beginning”—eternally God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while Father, Son, and Spirit are one and equally God, they have distinct functions. Stanley </a:t>
            </a:r>
            <a:r>
              <a:rPr lang="en-US" dirty="0" err="1"/>
              <a:t>Grenz</a:t>
            </a:r>
            <a:r>
              <a:rPr lang="en-US" dirty="0"/>
              <a:t> puts it this way in his book…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59378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And this triune God—Father, Son, and Holy Spirit, is love. 1 John 4:16 says, “God is love.” He isn’t just loving, he is love. How is that possible? Well, it’s not only possible… it is necessary for God to be Father, Son, and Spirit. Think about it.</a:t>
            </a:r>
          </a:p>
          <a:p>
            <a:endParaRPr lang="en-US" dirty="0"/>
          </a:p>
          <a:p>
            <a:r>
              <a:rPr lang="en-US" dirty="0"/>
              <a:t>The catholic philosopher Peter Kreeft said it like this…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3681980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The doctrine of the Trinity matters: (1) Jesus’ relationship to the Father—he reveals God perfectly and is himself God; (2) the Spirit in you and at work in the world (while unseen), is the very loving presence of God the Father and God the Son with us; (3) the Triune God (who is within himself a harmony of relationships) calls us to share in this divine dance.</a:t>
            </a:r>
            <a:br>
              <a:rPr lang="en-US" dirty="0"/>
            </a:br>
            <a:endParaRPr lang="en-US" dirty="0"/>
          </a:p>
          <a:p>
            <a:pPr marL="0" indent="0">
              <a:buFont typeface="Arial" panose="020B0604020202020204" pitchFamily="34" charset="0"/>
              <a:buNone/>
            </a:pPr>
            <a:r>
              <a:rPr lang="en-US" dirty="0"/>
              <a:t>Therefore, when God created human beings, he desired that we would share in his communal nature and reflect his image and glory into the world (like angled mirrors), living in union with others and the creation he gave us to manage.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Maybe this image will help…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138894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2/2/22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2/2/22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sign with white text&#10;&#10;Description automatically generated with low confidence">
            <a:extLst>
              <a:ext uri="{FF2B5EF4-FFF2-40B4-BE49-F238E27FC236}">
                <a16:creationId xmlns:a16="http://schemas.microsoft.com/office/drawing/2014/main" id="{30453020-8811-B948-9AEF-8E6760E9FCF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A42A709F-BC00-BC42-903E-4BE2618A02C9}"/>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432915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4D6FC68-DCCD-D944-9A9A-5E23AA15A558}"/>
              </a:ext>
            </a:extLst>
          </p:cNvPr>
          <p:cNvPicPr>
            <a:picLocks noChangeAspect="1"/>
          </p:cNvPicPr>
          <p:nvPr/>
        </p:nvPicPr>
        <p:blipFill rotWithShape="1">
          <a:blip r:embed="rId3"/>
          <a:srcRect l="9967" r="7795" b="-1"/>
          <a:stretch/>
        </p:blipFill>
        <p:spPr>
          <a:xfrm>
            <a:off x="1143038" y="643466"/>
            <a:ext cx="9905924" cy="5571067"/>
          </a:xfrm>
          <a:prstGeom prst="rect">
            <a:avLst/>
          </a:prstGeom>
        </p:spPr>
      </p:pic>
    </p:spTree>
    <p:extLst>
      <p:ext uri="{BB962C8B-B14F-4D97-AF65-F5344CB8AC3E}">
        <p14:creationId xmlns:p14="http://schemas.microsoft.com/office/powerpoint/2010/main" val="539459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60A475F0-7575-3E44-993F-931B1B7D4AFA}"/>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966657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BB6904C9-51AC-B545-AFF5-69618C86EF24}"/>
              </a:ext>
            </a:extLst>
          </p:cNvPr>
          <p:cNvPicPr>
            <a:picLocks noChangeAspect="1"/>
          </p:cNvPicPr>
          <p:nvPr/>
        </p:nvPicPr>
        <p:blipFill>
          <a:blip r:embed="rId3"/>
          <a:stretch>
            <a:fillRect/>
          </a:stretch>
        </p:blipFill>
        <p:spPr>
          <a:xfrm>
            <a:off x="480060" y="762645"/>
            <a:ext cx="3425957" cy="5332228"/>
          </a:xfrm>
          <a:prstGeom prst="rect">
            <a:avLst/>
          </a:prstGeom>
        </p:spPr>
      </p:pic>
      <p:sp>
        <p:nvSpPr>
          <p:cNvPr id="7" name="Content Placeholder 6">
            <a:extLst>
              <a:ext uri="{FF2B5EF4-FFF2-40B4-BE49-F238E27FC236}">
                <a16:creationId xmlns:a16="http://schemas.microsoft.com/office/drawing/2014/main" id="{698635C5-FA13-9646-9363-A14272DFE893}"/>
              </a:ext>
            </a:extLst>
          </p:cNvPr>
          <p:cNvSpPr>
            <a:spLocks noGrp="1"/>
          </p:cNvSpPr>
          <p:nvPr>
            <p:ph idx="1"/>
          </p:nvPr>
        </p:nvSpPr>
        <p:spPr>
          <a:xfrm>
            <a:off x="4530307" y="769916"/>
            <a:ext cx="7018963" cy="5414317"/>
          </a:xfrm>
        </p:spPr>
        <p:txBody>
          <a:bodyPr>
            <a:noAutofit/>
          </a:bodyPr>
          <a:lstStyle/>
          <a:p>
            <a:pPr marL="0" indent="0">
              <a:buNone/>
            </a:pPr>
            <a:r>
              <a:rPr lang="en-US" sz="3300" dirty="0">
                <a:latin typeface="+mj-lt"/>
              </a:rPr>
              <a:t>“All natural relationships are but a picture of the one divine relationship that exists within the eternal community of the Godhead. There is only one relationship on this earth that is </a:t>
            </a:r>
            <a:r>
              <a:rPr lang="en-US" sz="3300" i="1" dirty="0">
                <a:latin typeface="+mj-lt"/>
              </a:rPr>
              <a:t>not</a:t>
            </a:r>
            <a:r>
              <a:rPr lang="en-US" sz="3300" dirty="0">
                <a:latin typeface="+mj-lt"/>
              </a:rPr>
              <a:t> a picture or reflection of the divine relationship but is rather an </a:t>
            </a:r>
            <a:r>
              <a:rPr lang="en-US" sz="3300" i="1" dirty="0">
                <a:latin typeface="+mj-lt"/>
              </a:rPr>
              <a:t>expression</a:t>
            </a:r>
            <a:r>
              <a:rPr lang="en-US" sz="3300" dirty="0">
                <a:latin typeface="+mj-lt"/>
              </a:rPr>
              <a:t> of the fellowship of the Godhead. This is the relationship of the members of the Body of Christ. This is because [we are] constituted for the specific purpose of expressing the community life of God.”</a:t>
            </a:r>
          </a:p>
        </p:txBody>
      </p:sp>
    </p:spTree>
    <p:extLst>
      <p:ext uri="{BB962C8B-B14F-4D97-AF65-F5344CB8AC3E}">
        <p14:creationId xmlns:p14="http://schemas.microsoft.com/office/powerpoint/2010/main" val="1341283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D8C82361-2CF2-E042-BB26-9A9B0F24A0C4}"/>
              </a:ext>
            </a:extLst>
          </p:cNvPr>
          <p:cNvPicPr>
            <a:picLocks noChangeAspect="1"/>
          </p:cNvPicPr>
          <p:nvPr/>
        </p:nvPicPr>
        <p:blipFill>
          <a:blip r:embed="rId3"/>
          <a:stretch>
            <a:fillRect/>
          </a:stretch>
        </p:blipFill>
        <p:spPr>
          <a:xfrm>
            <a:off x="1126435" y="0"/>
            <a:ext cx="9939130" cy="6858000"/>
          </a:xfrm>
          <a:prstGeom prst="rect">
            <a:avLst/>
          </a:prstGeom>
        </p:spPr>
      </p:pic>
    </p:spTree>
    <p:extLst>
      <p:ext uri="{BB962C8B-B14F-4D97-AF65-F5344CB8AC3E}">
        <p14:creationId xmlns:p14="http://schemas.microsoft.com/office/powerpoint/2010/main" val="4262126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een sign on a tree&#10;&#10;Description automatically generated with medium confidence">
            <a:extLst>
              <a:ext uri="{FF2B5EF4-FFF2-40B4-BE49-F238E27FC236}">
                <a16:creationId xmlns:a16="http://schemas.microsoft.com/office/drawing/2014/main" id="{1A4A4318-CA00-0743-B1A5-5EED19AA9148}"/>
              </a:ext>
            </a:extLst>
          </p:cNvPr>
          <p:cNvPicPr>
            <a:picLocks noChangeAspect="1"/>
          </p:cNvPicPr>
          <p:nvPr/>
        </p:nvPicPr>
        <p:blipFill rotWithShape="1">
          <a:blip r:embed="rId3"/>
          <a:srcRect t="24655" b="212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400328" y="4114386"/>
            <a:ext cx="11391343" cy="2253079"/>
          </a:xfrm>
        </p:spPr>
        <p:txBody>
          <a:bodyPr anchor="t">
            <a:normAutofit/>
          </a:bodyPr>
          <a:lstStyle/>
          <a:p>
            <a:pPr marL="0" indent="0">
              <a:buNone/>
            </a:pPr>
            <a:r>
              <a:rPr lang="en-US" sz="3200" b="1" dirty="0"/>
              <a:t>What does it look like to deepen relationships in the church?</a:t>
            </a:r>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456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een sign on a tree&#10;&#10;Description automatically generated with medium confidence">
            <a:extLst>
              <a:ext uri="{FF2B5EF4-FFF2-40B4-BE49-F238E27FC236}">
                <a16:creationId xmlns:a16="http://schemas.microsoft.com/office/drawing/2014/main" id="{1A4A4318-CA00-0743-B1A5-5EED19AA9148}"/>
              </a:ext>
            </a:extLst>
          </p:cNvPr>
          <p:cNvPicPr>
            <a:picLocks noChangeAspect="1"/>
          </p:cNvPicPr>
          <p:nvPr/>
        </p:nvPicPr>
        <p:blipFill rotWithShape="1">
          <a:blip r:embed="rId3"/>
          <a:srcRect t="24655" b="212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400328" y="4114386"/>
            <a:ext cx="11391343" cy="2253079"/>
          </a:xfrm>
        </p:spPr>
        <p:txBody>
          <a:bodyPr anchor="t">
            <a:normAutofit/>
          </a:bodyPr>
          <a:lstStyle/>
          <a:p>
            <a:pPr marL="0" indent="0">
              <a:buNone/>
            </a:pPr>
            <a:r>
              <a:rPr lang="en-US" sz="3200" b="1" dirty="0"/>
              <a:t>What does it look like to deepen relationships in the church?</a:t>
            </a:r>
          </a:p>
          <a:p>
            <a:pPr marL="514350" indent="-514350">
              <a:buAutoNum type="arabicPeriod"/>
            </a:pPr>
            <a:r>
              <a:rPr lang="en-US" sz="3200" dirty="0">
                <a:latin typeface="+mj-lt"/>
              </a:rPr>
              <a:t>Getting close enough to be honest and vulnerable with others.</a:t>
            </a:r>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84324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een sign on a tree&#10;&#10;Description automatically generated with medium confidence">
            <a:extLst>
              <a:ext uri="{FF2B5EF4-FFF2-40B4-BE49-F238E27FC236}">
                <a16:creationId xmlns:a16="http://schemas.microsoft.com/office/drawing/2014/main" id="{1A4A4318-CA00-0743-B1A5-5EED19AA9148}"/>
              </a:ext>
            </a:extLst>
          </p:cNvPr>
          <p:cNvPicPr>
            <a:picLocks noChangeAspect="1"/>
          </p:cNvPicPr>
          <p:nvPr/>
        </p:nvPicPr>
        <p:blipFill rotWithShape="1">
          <a:blip r:embed="rId3"/>
          <a:srcRect t="24655" b="212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400328" y="4114386"/>
            <a:ext cx="11391343" cy="2253079"/>
          </a:xfrm>
        </p:spPr>
        <p:txBody>
          <a:bodyPr anchor="t">
            <a:normAutofit/>
          </a:bodyPr>
          <a:lstStyle/>
          <a:p>
            <a:pPr marL="0" indent="0">
              <a:buNone/>
            </a:pPr>
            <a:r>
              <a:rPr lang="en-US" sz="3200" b="1" dirty="0"/>
              <a:t>What does it look like to deepen relationships in the church?</a:t>
            </a:r>
          </a:p>
          <a:p>
            <a:pPr marL="514350" indent="-514350">
              <a:buAutoNum type="arabicPeriod"/>
            </a:pPr>
            <a:r>
              <a:rPr lang="en-US" sz="3200" dirty="0">
                <a:latin typeface="+mj-lt"/>
              </a:rPr>
              <a:t>Getting close enough to be honest and vulnerable with others.</a:t>
            </a:r>
          </a:p>
          <a:p>
            <a:pPr marL="514350" indent="-514350">
              <a:buAutoNum type="arabicPeriod"/>
            </a:pPr>
            <a:r>
              <a:rPr lang="en-US" sz="3200" dirty="0">
                <a:latin typeface="+mj-lt"/>
              </a:rPr>
              <a:t>Growing in love, humility, patience, trust, mercy and grace.</a:t>
            </a:r>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86420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een sign on a tree&#10;&#10;Description automatically generated with medium confidence">
            <a:extLst>
              <a:ext uri="{FF2B5EF4-FFF2-40B4-BE49-F238E27FC236}">
                <a16:creationId xmlns:a16="http://schemas.microsoft.com/office/drawing/2014/main" id="{1A4A4318-CA00-0743-B1A5-5EED19AA9148}"/>
              </a:ext>
            </a:extLst>
          </p:cNvPr>
          <p:cNvPicPr>
            <a:picLocks noChangeAspect="1"/>
          </p:cNvPicPr>
          <p:nvPr/>
        </p:nvPicPr>
        <p:blipFill rotWithShape="1">
          <a:blip r:embed="rId3"/>
          <a:srcRect t="24655" b="212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400328" y="4114386"/>
            <a:ext cx="11391343" cy="2253079"/>
          </a:xfrm>
        </p:spPr>
        <p:txBody>
          <a:bodyPr anchor="t">
            <a:normAutofit/>
          </a:bodyPr>
          <a:lstStyle/>
          <a:p>
            <a:pPr marL="0" indent="0">
              <a:buNone/>
            </a:pPr>
            <a:r>
              <a:rPr lang="en-US" sz="3200" b="1" dirty="0"/>
              <a:t>What does it look like to deepen relationships in the church?</a:t>
            </a:r>
          </a:p>
          <a:p>
            <a:pPr marL="514350" indent="-514350">
              <a:buAutoNum type="arabicPeriod"/>
            </a:pPr>
            <a:r>
              <a:rPr lang="en-US" sz="3200" dirty="0">
                <a:latin typeface="+mj-lt"/>
              </a:rPr>
              <a:t>Getting close enough to be honest and vulnerable with others.</a:t>
            </a:r>
          </a:p>
          <a:p>
            <a:pPr marL="514350" indent="-514350">
              <a:buAutoNum type="arabicPeriod"/>
            </a:pPr>
            <a:r>
              <a:rPr lang="en-US" sz="3200" dirty="0">
                <a:latin typeface="+mj-lt"/>
              </a:rPr>
              <a:t>Growing in love, humility, patience, trust, mercy and grace.</a:t>
            </a:r>
          </a:p>
          <a:p>
            <a:pPr marL="514350" indent="-514350">
              <a:buFont typeface="Arial" panose="020B0604020202020204" pitchFamily="34" charset="0"/>
              <a:buAutoNum type="arabicPeriod"/>
            </a:pPr>
            <a:r>
              <a:rPr lang="en-US" sz="3200" dirty="0">
                <a:latin typeface="+mj-lt"/>
              </a:rPr>
              <a:t>Submitting to Christ by committing to other disciples—his Body.</a:t>
            </a:r>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1645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E65ED47-84D1-344D-83AC-0AF9C76D13B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695391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ock, stone&#10;&#10;Description automatically generated">
            <a:extLst>
              <a:ext uri="{FF2B5EF4-FFF2-40B4-BE49-F238E27FC236}">
                <a16:creationId xmlns:a16="http://schemas.microsoft.com/office/drawing/2014/main" id="{9712E3CA-781F-7149-92A7-71F12508956A}"/>
              </a:ext>
            </a:extLst>
          </p:cNvPr>
          <p:cNvPicPr>
            <a:picLocks noChangeAspect="1"/>
          </p:cNvPicPr>
          <p:nvPr/>
        </p:nvPicPr>
        <p:blipFill rotWithShape="1">
          <a:blip r:embed="rId3">
            <a:alphaModFix amt="50000"/>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1524000" y="2063602"/>
            <a:ext cx="9144000" cy="273079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effectLst>
                  <a:outerShdw blurRad="50800" dist="38100" dir="2700000" algn="tl" rotWithShape="0">
                    <a:schemeClr val="bg1">
                      <a:alpha val="40000"/>
                    </a:schemeClr>
                  </a:outerShdw>
                </a:effectLst>
                <a:ea typeface="+mj-ea"/>
                <a:cs typeface="+mj-cs"/>
              </a:rPr>
              <a:t>Scripture Reading</a:t>
            </a:r>
          </a:p>
          <a:p>
            <a:pPr algn="ctr">
              <a:lnSpc>
                <a:spcPct val="90000"/>
              </a:lnSpc>
              <a:spcBef>
                <a:spcPct val="0"/>
              </a:spcBef>
              <a:spcAft>
                <a:spcPts val="600"/>
              </a:spcAft>
            </a:pPr>
            <a:r>
              <a:rPr lang="en-US" sz="6000" dirty="0">
                <a:solidFill>
                  <a:srgbClr val="FFFFFF"/>
                </a:solidFill>
                <a:effectLst>
                  <a:outerShdw blurRad="50800" dist="38100" dir="2700000" algn="tl" rotWithShape="0">
                    <a:schemeClr val="bg1">
                      <a:alpha val="40000"/>
                    </a:schemeClr>
                  </a:outerShdw>
                </a:effectLst>
                <a:latin typeface="+mj-lt"/>
                <a:ea typeface="+mj-ea"/>
                <a:cs typeface="+mj-cs"/>
              </a:rPr>
              <a:t>Colossians 1:15-23 NLT</a:t>
            </a:r>
          </a:p>
          <a:p>
            <a:pPr algn="ctr">
              <a:lnSpc>
                <a:spcPct val="90000"/>
              </a:lnSpc>
              <a:spcBef>
                <a:spcPct val="0"/>
              </a:spcBef>
              <a:spcAft>
                <a:spcPts val="600"/>
              </a:spcAft>
            </a:pPr>
            <a:r>
              <a:rPr lang="en-US" sz="6000" dirty="0">
                <a:solidFill>
                  <a:srgbClr val="FFFFFF"/>
                </a:solidFill>
                <a:effectLst>
                  <a:outerShdw blurRad="50800" dist="38100" dir="2700000" algn="tl" rotWithShape="0">
                    <a:schemeClr val="bg1">
                      <a:alpha val="40000"/>
                    </a:schemeClr>
                  </a:outerShdw>
                </a:effectLst>
                <a:latin typeface="+mj-lt"/>
                <a:ea typeface="+mj-ea"/>
                <a:cs typeface="+mj-cs"/>
              </a:rPr>
              <a:t>2 Corinthians 5:15-21 NLT</a:t>
            </a:r>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trophy&#10;&#10;Description automatically generated with medium confidence">
            <a:extLst>
              <a:ext uri="{FF2B5EF4-FFF2-40B4-BE49-F238E27FC236}">
                <a16:creationId xmlns:a16="http://schemas.microsoft.com/office/drawing/2014/main" id="{C8D366C6-4772-5A49-81AE-1F305B0D3B04}"/>
              </a:ext>
            </a:extLst>
          </p:cNvPr>
          <p:cNvPicPr>
            <a:picLocks noChangeAspect="1"/>
          </p:cNvPicPr>
          <p:nvPr/>
        </p:nvPicPr>
        <p:blipFill rotWithShape="1">
          <a:blip r:embed="rId3"/>
          <a:srcRect t="3566" b="12180"/>
          <a:stretch/>
        </p:blipFill>
        <p:spPr>
          <a:xfrm>
            <a:off x="20" y="1282"/>
            <a:ext cx="12191980" cy="6856718"/>
          </a:xfrm>
          <a:prstGeom prst="rect">
            <a:avLst/>
          </a:prstGeom>
        </p:spPr>
      </p:pic>
    </p:spTree>
    <p:extLst>
      <p:ext uri="{BB962C8B-B14F-4D97-AF65-F5344CB8AC3E}">
        <p14:creationId xmlns:p14="http://schemas.microsoft.com/office/powerpoint/2010/main" val="2413880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the ground next to a football ball&#10;&#10;Description automatically generated with low confidence">
            <a:extLst>
              <a:ext uri="{FF2B5EF4-FFF2-40B4-BE49-F238E27FC236}">
                <a16:creationId xmlns:a16="http://schemas.microsoft.com/office/drawing/2014/main" id="{E45BFAC1-E57F-5046-AB7A-A80AE1026F02}"/>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0E0E559-17B1-5A40-8020-3E0E80664716}"/>
              </a:ext>
            </a:extLst>
          </p:cNvPr>
          <p:cNvSpPr txBox="1"/>
          <p:nvPr/>
        </p:nvSpPr>
        <p:spPr>
          <a:xfrm>
            <a:off x="576469" y="357809"/>
            <a:ext cx="3578087" cy="1077218"/>
          </a:xfrm>
          <a:prstGeom prst="rect">
            <a:avLst/>
          </a:prstGeom>
          <a:noFill/>
        </p:spPr>
        <p:txBody>
          <a:bodyPr wrap="square" rtlCol="0">
            <a:spAutoFit/>
          </a:bodyPr>
          <a:lstStyle/>
          <a:p>
            <a:r>
              <a:rPr lang="en-US" sz="3200" dirty="0">
                <a:solidFill>
                  <a:schemeClr val="bg1"/>
                </a:solidFill>
              </a:rPr>
              <a:t>Tom Hanks</a:t>
            </a:r>
          </a:p>
          <a:p>
            <a:r>
              <a:rPr lang="en-US" sz="3200" b="1" i="1" dirty="0">
                <a:solidFill>
                  <a:schemeClr val="bg1"/>
                </a:solidFill>
              </a:rPr>
              <a:t>Cast Away </a:t>
            </a:r>
            <a:r>
              <a:rPr lang="en-US" sz="3200" dirty="0">
                <a:solidFill>
                  <a:schemeClr val="bg1"/>
                </a:solidFill>
              </a:rPr>
              <a:t>(2000)</a:t>
            </a:r>
          </a:p>
        </p:txBody>
      </p:sp>
    </p:spTree>
    <p:extLst>
      <p:ext uri="{BB962C8B-B14F-4D97-AF65-F5344CB8AC3E}">
        <p14:creationId xmlns:p14="http://schemas.microsoft.com/office/powerpoint/2010/main" val="3790874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ign on a tree&#10;&#10;Description automatically generated with medium confidence">
            <a:extLst>
              <a:ext uri="{FF2B5EF4-FFF2-40B4-BE49-F238E27FC236}">
                <a16:creationId xmlns:a16="http://schemas.microsoft.com/office/drawing/2014/main" id="{4237F9EF-D1D1-BA4D-A8FC-1A28115B383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908583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1926020" y="2538248"/>
            <a:ext cx="8339959" cy="1781504"/>
          </a:xfrm>
        </p:spPr>
        <p:txBody>
          <a:bodyPr>
            <a:noAutofit/>
          </a:bodyPr>
          <a:lstStyle/>
          <a:p>
            <a:pPr marL="0" indent="0">
              <a:buNone/>
            </a:pPr>
            <a:r>
              <a:rPr lang="en-US" sz="4000" dirty="0">
                <a:latin typeface="+mj-lt"/>
              </a:rPr>
              <a:t>“Then God said, “Let us make human beings in our image, to be like us.”</a:t>
            </a:r>
            <a:r>
              <a:rPr lang="en-US" sz="4000" b="1" dirty="0">
                <a:solidFill>
                  <a:srgbClr val="FFFFFF"/>
                </a:solidFill>
              </a:rPr>
              <a:t>			                 Genesis 1: 26 NLT</a:t>
            </a:r>
          </a:p>
        </p:txBody>
      </p:sp>
    </p:spTree>
    <p:extLst>
      <p:ext uri="{BB962C8B-B14F-4D97-AF65-F5344CB8AC3E}">
        <p14:creationId xmlns:p14="http://schemas.microsoft.com/office/powerpoint/2010/main" val="426368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agram&#10;&#10;Description automatically generated">
            <a:extLst>
              <a:ext uri="{FF2B5EF4-FFF2-40B4-BE49-F238E27FC236}">
                <a16:creationId xmlns:a16="http://schemas.microsoft.com/office/drawing/2014/main" id="{8B22D4FB-D343-664B-87E8-7D484269D377}"/>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386389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B94B6F2-116C-8842-A5BD-B0EE54DD3893}"/>
              </a:ext>
            </a:extLst>
          </p:cNvPr>
          <p:cNvSpPr txBox="1"/>
          <p:nvPr/>
        </p:nvSpPr>
        <p:spPr>
          <a:xfrm>
            <a:off x="593610" y="2121763"/>
            <a:ext cx="3822192" cy="3773010"/>
          </a:xfrm>
          <a:prstGeom prst="rect">
            <a:avLst/>
          </a:prstGeom>
        </p:spPr>
        <p:txBody>
          <a:bodyPr vert="horz" lIns="91440" tIns="45720" rIns="91440" bIns="45720" rtlCol="0">
            <a:noAutofit/>
          </a:bodyPr>
          <a:lstStyle/>
          <a:p>
            <a:pPr algn="ctr">
              <a:lnSpc>
                <a:spcPct val="90000"/>
              </a:lnSpc>
              <a:spcAft>
                <a:spcPts val="600"/>
              </a:spcAft>
            </a:pPr>
            <a:r>
              <a:rPr lang="en-US" sz="4200" dirty="0">
                <a:solidFill>
                  <a:schemeClr val="bg1"/>
                </a:solidFill>
                <a:latin typeface="+mj-lt"/>
              </a:rPr>
              <a:t>The Father is the </a:t>
            </a:r>
            <a:r>
              <a:rPr lang="en-US" sz="4200" b="1" dirty="0">
                <a:solidFill>
                  <a:schemeClr val="bg1"/>
                </a:solidFill>
                <a:latin typeface="+mj-lt"/>
              </a:rPr>
              <a:t>originator</a:t>
            </a:r>
            <a:r>
              <a:rPr lang="en-US" sz="4200" dirty="0">
                <a:solidFill>
                  <a:schemeClr val="bg1"/>
                </a:solidFill>
                <a:latin typeface="+mj-lt"/>
              </a:rPr>
              <a:t>.</a:t>
            </a:r>
          </a:p>
          <a:p>
            <a:pPr algn="ctr">
              <a:lnSpc>
                <a:spcPct val="90000"/>
              </a:lnSpc>
              <a:spcAft>
                <a:spcPts val="600"/>
              </a:spcAft>
            </a:pPr>
            <a:r>
              <a:rPr lang="en-US" sz="4200" dirty="0">
                <a:solidFill>
                  <a:schemeClr val="bg1"/>
                </a:solidFill>
                <a:latin typeface="+mj-lt"/>
              </a:rPr>
              <a:t>The Son is the </a:t>
            </a:r>
            <a:r>
              <a:rPr lang="en-US" sz="4200" b="1" dirty="0">
                <a:solidFill>
                  <a:schemeClr val="bg1"/>
                </a:solidFill>
                <a:latin typeface="+mj-lt"/>
              </a:rPr>
              <a:t>revealer</a:t>
            </a:r>
            <a:r>
              <a:rPr lang="en-US" sz="4200" dirty="0">
                <a:solidFill>
                  <a:schemeClr val="bg1"/>
                </a:solidFill>
                <a:latin typeface="+mj-lt"/>
              </a:rPr>
              <a:t>. </a:t>
            </a:r>
          </a:p>
          <a:p>
            <a:pPr algn="ctr">
              <a:lnSpc>
                <a:spcPct val="90000"/>
              </a:lnSpc>
              <a:spcAft>
                <a:spcPts val="600"/>
              </a:spcAft>
            </a:pPr>
            <a:r>
              <a:rPr lang="en-US" sz="4200" dirty="0">
                <a:solidFill>
                  <a:schemeClr val="bg1"/>
                </a:solidFill>
                <a:latin typeface="+mj-lt"/>
              </a:rPr>
              <a:t>The Spirit is the </a:t>
            </a:r>
            <a:r>
              <a:rPr lang="en-US" sz="4200" b="1" dirty="0">
                <a:solidFill>
                  <a:schemeClr val="bg1"/>
                </a:solidFill>
                <a:latin typeface="+mj-lt"/>
              </a:rPr>
              <a:t>completer</a:t>
            </a:r>
            <a:r>
              <a:rPr lang="en-US" sz="4200" dirty="0">
                <a:solidFill>
                  <a:schemeClr val="bg1"/>
                </a:solidFill>
                <a:latin typeface="+mj-lt"/>
              </a:rPr>
              <a:t>.</a:t>
            </a:r>
          </a:p>
        </p:txBody>
      </p:sp>
      <p:pic>
        <p:nvPicPr>
          <p:cNvPr id="3" name="Picture 2">
            <a:extLst>
              <a:ext uri="{FF2B5EF4-FFF2-40B4-BE49-F238E27FC236}">
                <a16:creationId xmlns:a16="http://schemas.microsoft.com/office/drawing/2014/main" id="{E472ABB9-2398-684D-8ACB-0CFB8B5BB365}"/>
              </a:ext>
            </a:extLst>
          </p:cNvPr>
          <p:cNvPicPr>
            <a:picLocks noChangeAspect="1"/>
          </p:cNvPicPr>
          <p:nvPr/>
        </p:nvPicPr>
        <p:blipFill>
          <a:blip r:embed="rId3"/>
          <a:stretch>
            <a:fillRect/>
          </a:stretch>
        </p:blipFill>
        <p:spPr>
          <a:xfrm>
            <a:off x="6495557" y="484632"/>
            <a:ext cx="3826969" cy="5733287"/>
          </a:xfrm>
          <a:prstGeom prst="rect">
            <a:avLst/>
          </a:prstGeom>
        </p:spPr>
      </p:pic>
      <p:sp>
        <p:nvSpPr>
          <p:cNvPr id="5" name="TextBox 4">
            <a:extLst>
              <a:ext uri="{FF2B5EF4-FFF2-40B4-BE49-F238E27FC236}">
                <a16:creationId xmlns:a16="http://schemas.microsoft.com/office/drawing/2014/main" id="{FFA0EA5E-D8A3-8F41-9212-A3C31714157A}"/>
              </a:ext>
            </a:extLst>
          </p:cNvPr>
          <p:cNvSpPr txBox="1"/>
          <p:nvPr/>
        </p:nvSpPr>
        <p:spPr>
          <a:xfrm>
            <a:off x="835572" y="914400"/>
            <a:ext cx="3310759" cy="954107"/>
          </a:xfrm>
          <a:prstGeom prst="rect">
            <a:avLst/>
          </a:prstGeom>
          <a:noFill/>
        </p:spPr>
        <p:txBody>
          <a:bodyPr wrap="square" rtlCol="0">
            <a:spAutoFit/>
          </a:bodyPr>
          <a:lstStyle/>
          <a:p>
            <a:pPr algn="ctr"/>
            <a:r>
              <a:rPr lang="en-US" sz="2800" b="1" dirty="0">
                <a:solidFill>
                  <a:schemeClr val="bg1"/>
                </a:solidFill>
              </a:rPr>
              <a:t>The Trinity - </a:t>
            </a:r>
            <a:r>
              <a:rPr lang="en-US" sz="2800" i="1" dirty="0">
                <a:solidFill>
                  <a:schemeClr val="bg1"/>
                </a:solidFill>
              </a:rPr>
              <a:t>distinct roles and functions</a:t>
            </a:r>
          </a:p>
        </p:txBody>
      </p:sp>
    </p:spTree>
    <p:extLst>
      <p:ext uri="{BB962C8B-B14F-4D97-AF65-F5344CB8AC3E}">
        <p14:creationId xmlns:p14="http://schemas.microsoft.com/office/powerpoint/2010/main" val="377531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nature, cloud&#10;&#10;Description automatically generated">
            <a:extLst>
              <a:ext uri="{FF2B5EF4-FFF2-40B4-BE49-F238E27FC236}">
                <a16:creationId xmlns:a16="http://schemas.microsoft.com/office/drawing/2014/main" id="{55918180-52F9-AF42-8FAD-C1464BFCB03B}"/>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723615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51235</TotalTime>
  <Words>1913</Words>
  <Application>Microsoft Macintosh PowerPoint</Application>
  <PresentationFormat>Widescreen</PresentationFormat>
  <Paragraphs>135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448</cp:revision>
  <cp:lastPrinted>2022-01-23T13:43:28Z</cp:lastPrinted>
  <dcterms:created xsi:type="dcterms:W3CDTF">2021-09-07T17:36:39Z</dcterms:created>
  <dcterms:modified xsi:type="dcterms:W3CDTF">2022-02-06T14:02:45Z</dcterms:modified>
</cp:coreProperties>
</file>