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8" r:id="rId2"/>
    <p:sldId id="282" r:id="rId3"/>
    <p:sldId id="301" r:id="rId4"/>
    <p:sldId id="291" r:id="rId5"/>
    <p:sldId id="292" r:id="rId6"/>
    <p:sldId id="288" r:id="rId7"/>
    <p:sldId id="294" r:id="rId8"/>
    <p:sldId id="296" r:id="rId9"/>
    <p:sldId id="297" r:id="rId10"/>
    <p:sldId id="293" r:id="rId11"/>
    <p:sldId id="257" r:id="rId12"/>
    <p:sldId id="284" r:id="rId13"/>
    <p:sldId id="285" r:id="rId14"/>
    <p:sldId id="286" r:id="rId15"/>
    <p:sldId id="298" r:id="rId16"/>
    <p:sldId id="300" r:id="rId17"/>
    <p:sldId id="281" r:id="rId18"/>
    <p:sldId id="276" r:id="rId19"/>
    <p:sldId id="299" r:id="rId20"/>
    <p:sldId id="280" r:id="rId21"/>
    <p:sldId id="302" r:id="rId22"/>
    <p:sldId id="303" r:id="rId23"/>
    <p:sldId id="304" r:id="rId24"/>
    <p:sldId id="2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50"/>
    <p:restoredTop sz="64580"/>
  </p:normalViewPr>
  <p:slideViewPr>
    <p:cSldViewPr snapToGrid="0" snapToObjects="1">
      <p:cViewPr varScale="1">
        <p:scale>
          <a:sx n="70" d="100"/>
          <a:sy n="70" d="100"/>
        </p:scale>
        <p:origin x="11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0257E5-0F0F-B046-8FFE-6EDAEB4BD1A7}" type="datetimeFigureOut">
              <a:rPr lang="en-US" smtClean="0"/>
              <a:t>10/16/20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3ADE4-E4D2-C548-95A8-CD5856DB7AF1}" type="slidenum">
              <a:rPr lang="en-US" smtClean="0"/>
              <a:t>‹#›</a:t>
            </a:fld>
            <a:endParaRPr lang="en-US"/>
          </a:p>
        </p:txBody>
      </p:sp>
    </p:spTree>
    <p:extLst>
      <p:ext uri="{BB962C8B-B14F-4D97-AF65-F5344CB8AC3E}">
        <p14:creationId xmlns:p14="http://schemas.microsoft.com/office/powerpoint/2010/main" val="3018171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the</a:t>
            </a:r>
            <a:r>
              <a:rPr lang="en-US" sz="1200" i="1" kern="1200" dirty="0">
                <a:solidFill>
                  <a:schemeClr val="tx1"/>
                </a:solidFill>
                <a:effectLst/>
                <a:latin typeface="+mn-lt"/>
                <a:ea typeface="+mn-ea"/>
                <a:cs typeface="+mn-cs"/>
              </a:rPr>
              <a:t> fourth </a:t>
            </a:r>
            <a:r>
              <a:rPr lang="en-US" sz="1200" kern="1200" dirty="0">
                <a:solidFill>
                  <a:schemeClr val="tx1"/>
                </a:solidFill>
                <a:effectLst/>
                <a:latin typeface="+mn-lt"/>
                <a:ea typeface="+mn-ea"/>
                <a:cs typeface="+mn-cs"/>
              </a:rPr>
              <a:t>message in our fall 2020 sermon series: </a:t>
            </a:r>
            <a:r>
              <a:rPr lang="en-US" sz="1200" i="1" kern="1200" dirty="0">
                <a:solidFill>
                  <a:schemeClr val="tx1"/>
                </a:solidFill>
                <a:effectLst/>
                <a:latin typeface="+mn-lt"/>
                <a:ea typeface="+mn-ea"/>
                <a:cs typeface="+mn-cs"/>
              </a:rPr>
              <a:t>The Politics of Jesus: Following Christ in the American Empire</a:t>
            </a:r>
            <a:r>
              <a:rPr lang="en-US" sz="1200" i="0" kern="1200" dirty="0">
                <a:solidFill>
                  <a:schemeClr val="tx1"/>
                </a:solidFill>
                <a:effectLst/>
                <a:latin typeface="+mn-lt"/>
                <a:ea typeface="+mn-ea"/>
                <a:cs typeface="+mn-cs"/>
              </a:rPr>
              <a:t>. In this series </a:t>
            </a:r>
            <a:r>
              <a:rPr lang="en-US" sz="1200" kern="1200" dirty="0">
                <a:solidFill>
                  <a:schemeClr val="tx1"/>
                </a:solidFill>
                <a:effectLst/>
                <a:latin typeface="+mn-lt"/>
                <a:ea typeface="+mn-ea"/>
                <a:cs typeface="+mn-cs"/>
              </a:rPr>
              <a:t>we have been giving serious thought to what it looks like to embrace the agenda of Jesus and embody his way of radical love, as we seek to navigate this election season by letting the Messiah from Nazareth lead us, and show us what it means to be faithful to God in a time when our nation is being ripped apart by competing political ideologies.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 sure you’ve heard many folks say that we’re living in “unprecedented” times, (you may even said that yourself), but that’s not </a:t>
            </a:r>
            <a:r>
              <a:rPr lang="en-US" sz="1200" i="1" kern="1200" dirty="0">
                <a:solidFill>
                  <a:schemeClr val="tx1"/>
                </a:solidFill>
                <a:effectLst/>
                <a:latin typeface="+mn-lt"/>
                <a:ea typeface="+mn-ea"/>
                <a:cs typeface="+mn-cs"/>
              </a:rPr>
              <a:t>entirely</a:t>
            </a:r>
            <a:r>
              <a:rPr lang="en-US" sz="1200" kern="1200" dirty="0">
                <a:solidFill>
                  <a:schemeClr val="tx1"/>
                </a:solidFill>
                <a:effectLst/>
                <a:latin typeface="+mn-lt"/>
                <a:ea typeface="+mn-ea"/>
                <a:cs typeface="+mn-cs"/>
              </a:rPr>
              <a:t> true. Yes, it’s true that we’ve never been in this </a:t>
            </a:r>
            <a:r>
              <a:rPr lang="en-US" sz="1200" i="1" kern="1200" dirty="0">
                <a:solidFill>
                  <a:schemeClr val="tx1"/>
                </a:solidFill>
                <a:effectLst/>
                <a:latin typeface="+mn-lt"/>
                <a:ea typeface="+mn-ea"/>
                <a:cs typeface="+mn-cs"/>
              </a:rPr>
              <a:t>exact </a:t>
            </a:r>
            <a:r>
              <a:rPr lang="en-US" sz="1200" kern="1200" dirty="0">
                <a:solidFill>
                  <a:schemeClr val="tx1"/>
                </a:solidFill>
                <a:effectLst/>
                <a:latin typeface="+mn-lt"/>
                <a:ea typeface="+mn-ea"/>
                <a:cs typeface="+mn-cs"/>
              </a:rPr>
              <a:t>moment in history. We’ve never lived in a time with the kinds of technological and medical advances we’ve seen, we’ve never had social media and the internet to help fuel division and discord, to propagate fake news, and add to narcissist behavior, echo chambers, and growing mental health issues. And you’d be hard pressed to find a time where we’ve experienced a pandemic, an economic recession, a civil rights movement, and a major presidential election all in the same year. So, yes, in that sense, I suppose it’s true.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it’s also true that this is not the first time that the world has seen major upheaval amid human progress; advances in the face of destabilizing violence, uprisings, conspiracy theories, greed, grave injustices, and political scandals that (catch this) </a:t>
            </a:r>
            <a:r>
              <a:rPr lang="en-US" sz="1200" i="1" kern="1200" dirty="0">
                <a:solidFill>
                  <a:schemeClr val="tx1"/>
                </a:solidFill>
                <a:effectLst/>
                <a:latin typeface="+mn-lt"/>
                <a:ea typeface="+mn-ea"/>
                <a:cs typeface="+mn-cs"/>
              </a:rPr>
              <a:t>eventually</a:t>
            </a:r>
            <a:r>
              <a:rPr lang="en-US" sz="1200" kern="1200" dirty="0">
                <a:solidFill>
                  <a:schemeClr val="tx1"/>
                </a:solidFill>
                <a:effectLst/>
                <a:latin typeface="+mn-lt"/>
                <a:ea typeface="+mn-ea"/>
                <a:cs typeface="+mn-cs"/>
              </a:rPr>
              <a:t> led to cracks in the concrete of empire from which springs of change burst forth, that in turn led to more of the Kingdom of God on the earth. In fact, these are the kinds of historical, social, and cultural conditions in which God sent Jesus into the world to split time in two on the human calendar. These are the kind of days in which the church was born, thrived, and turned the world upside down. And if we will listen and learn from the early church, I think we will discover what we need to do moving forward.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That’s what we’re going to look at in today’s message, a sermon I’ve entitled, </a:t>
            </a:r>
            <a:r>
              <a:rPr lang="en-US" sz="1200" b="1" i="1" kern="1200" dirty="0">
                <a:solidFill>
                  <a:schemeClr val="tx1"/>
                </a:solidFill>
                <a:effectLst/>
                <a:latin typeface="+mn-lt"/>
                <a:ea typeface="+mn-ea"/>
                <a:cs typeface="+mn-cs"/>
              </a:rPr>
              <a:t>The Patience &amp; Empathy of Exiles</a:t>
            </a:r>
            <a:r>
              <a:rPr lang="en-US" sz="1200" kern="1200" dirty="0">
                <a:solidFill>
                  <a:schemeClr val="tx1"/>
                </a:solidFill>
                <a:effectLst/>
                <a:latin typeface="+mn-lt"/>
                <a:ea typeface="+mn-ea"/>
                <a:cs typeface="+mn-cs"/>
              </a:rPr>
              <a:t>. But before I go any further, I want to remind you that if you’ve missed any sermons in this series, it would be helpful for you to go back and listen to those, since each installment builds upon the other. So, at this point I won’t be reviewing what we’ve already covered, you’ll need to stay up on that yourself. Also… I want to let you know that next week I’ve invited a special guest to speak into The Politics of Jesus series. His name is Dennis Edwards.  [NEXT SLIDE]</a:t>
            </a:r>
          </a:p>
        </p:txBody>
      </p:sp>
      <p:sp>
        <p:nvSpPr>
          <p:cNvPr id="4" name="Slide Number Placeholder 3"/>
          <p:cNvSpPr>
            <a:spLocks noGrp="1"/>
          </p:cNvSpPr>
          <p:nvPr>
            <p:ph type="sldNum" sz="quarter" idx="5"/>
          </p:nvPr>
        </p:nvSpPr>
        <p:spPr/>
        <p:txBody>
          <a:bodyPr/>
          <a:lstStyle/>
          <a:p>
            <a:fld id="{1798F422-599C-3244-B893-0421926614F8}" type="slidenum">
              <a:rPr lang="en-US" smtClean="0"/>
              <a:t>1</a:t>
            </a:fld>
            <a:endParaRPr lang="en-US"/>
          </a:p>
        </p:txBody>
      </p:sp>
    </p:spTree>
    <p:extLst>
      <p:ext uri="{BB962C8B-B14F-4D97-AF65-F5344CB8AC3E}">
        <p14:creationId xmlns:p14="http://schemas.microsoft.com/office/powerpoint/2010/main" val="1705330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[BRIEF COMMENT ON EACH]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welcomed everyone to the table, regardless of gender, social status, etc.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took up regular collections for widows, the poor, &amp; prisoners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took in abandoned babies, orphans, &amp; unwanted children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loved those who opposed their faith &amp; values—to the point of death!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cared for the sick during the 15-year “Plague of Cyprian” (c. AD 250)</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family members threw their own out in the street or fled towns during the great plague of Cyprian, Christians stayed behind to care for them and embody the presence of Jesus, and bury them if needed. They were not driven by fear, but love. Afterall, they believed in the one who had conquered death. And because of this, they were able to offer answers to the problem of evil and suffering, to give meaning to what was happening in the world, to comfort to those who were afraid, to be a non-anxious presence among their neighbors, and to proclaim the living hope they had in the resurrection of Jesus. </a:t>
            </a:r>
          </a:p>
          <a:p>
            <a:r>
              <a:rPr lang="en-US" sz="1200" kern="1200" dirty="0">
                <a:solidFill>
                  <a:schemeClr val="tx1"/>
                </a:solidFill>
                <a:effectLst/>
                <a:latin typeface="+mn-lt"/>
                <a:ea typeface="+mn-ea"/>
                <a:cs typeface="+mn-cs"/>
              </a:rPr>
              <a:t>I like what the sociologist Rodney Stark writes in his book, </a:t>
            </a:r>
            <a:r>
              <a:rPr lang="en-US" sz="1200" i="1" kern="1200" dirty="0">
                <a:solidFill>
                  <a:schemeClr val="tx1"/>
                </a:solidFill>
                <a:effectLst/>
                <a:latin typeface="+mn-lt"/>
                <a:ea typeface="+mn-ea"/>
                <a:cs typeface="+mn-cs"/>
              </a:rPr>
              <a:t>The Rise of Christianity</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“Christianity served as a revitalization movement that arose in response to the misery, chaos, fear and brutality of life in the urban Greco-Roman world.… It revitalized life in Greco-Roman cities by providing new norms and kinds of social relationships able to cope with many urgent urban problems. To cities filled with the homeless and impoverished, Christianity offered charity as well as hope. To cities filled with newcomers and strangers, Christianity offered an immediate basis for attachments. To cities filled with orphans and widows, Christianity provided a new and expanded sense of family. To cities torn by violent ethnic strife, Christianity offered a new basis for social solidarity. And to cities faced with epidemics, fires and earthquakes, Christianity offered effective nursing services.”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I think the early church bishop Cyprian said it well when he described early Christianity, he said, ”We do not speak great things, we live them.” You see, brothers and sisters, (please hear this) the NT isn’t nearly concerned with speaking the truth as it is with us living the truth. While we live in a culture today that says, “Speak </a:t>
            </a:r>
            <a:r>
              <a:rPr lang="en-US" sz="1200" i="1" kern="1200" dirty="0">
                <a:solidFill>
                  <a:schemeClr val="tx1"/>
                </a:solidFill>
                <a:effectLst/>
                <a:latin typeface="+mn-lt"/>
                <a:ea typeface="+mn-ea"/>
                <a:cs typeface="+mn-cs"/>
              </a:rPr>
              <a:t>your</a:t>
            </a:r>
            <a:r>
              <a:rPr lang="en-US" sz="1200" kern="1200" dirty="0">
                <a:solidFill>
                  <a:schemeClr val="tx1"/>
                </a:solidFill>
                <a:effectLst/>
                <a:latin typeface="+mn-lt"/>
                <a:ea typeface="+mn-ea"/>
                <a:cs typeface="+mn-cs"/>
              </a:rPr>
              <a:t> truth” (when I much prefer that we all speak “the” truth), what we as Christians should be caught up with and captured by is </a:t>
            </a:r>
            <a:r>
              <a:rPr lang="en-US" sz="1200" i="1" kern="1200" dirty="0">
                <a:solidFill>
                  <a:schemeClr val="tx1"/>
                </a:solidFill>
                <a:effectLst/>
                <a:latin typeface="+mn-lt"/>
                <a:ea typeface="+mn-ea"/>
                <a:cs typeface="+mn-cs"/>
              </a:rPr>
              <a:t>living the truth</a:t>
            </a:r>
            <a:r>
              <a:rPr lang="en-US" sz="1200" kern="1200" dirty="0">
                <a:solidFill>
                  <a:schemeClr val="tx1"/>
                </a:solidFill>
                <a:effectLst/>
                <a:latin typeface="+mn-lt"/>
                <a:ea typeface="+mn-ea"/>
                <a:cs typeface="+mn-cs"/>
              </a:rPr>
              <a:t>. Because it’s living the truth that is lacking. As Brennan Manning once said, “The greatest single cause of atheism in the world today is Christians who acknowledge Jesus with their lips and walk out the door and deny Him by their lifestyle. That is what an unbelieving world simply finds unbelievable.”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That is why the Apostle Paul wrote this in Romans 12, verses 9-21.  [NEXT SLIDE]</a:t>
            </a:r>
          </a:p>
          <a:p>
            <a:pPr marL="0" indent="0">
              <a:buFont typeface="Arial" panose="020B0604020202020204" pitchFamily="34" charset="0"/>
              <a:buNone/>
            </a:pPr>
            <a:endParaRPr lang="en-US" b="0" dirty="0">
              <a:solidFill>
                <a:schemeClr val="bg1"/>
              </a:solidFill>
            </a:endParaRPr>
          </a:p>
        </p:txBody>
      </p:sp>
      <p:sp>
        <p:nvSpPr>
          <p:cNvPr id="4" name="Slide Number Placeholder 3"/>
          <p:cNvSpPr>
            <a:spLocks noGrp="1"/>
          </p:cNvSpPr>
          <p:nvPr>
            <p:ph type="sldNum" sz="quarter" idx="5"/>
          </p:nvPr>
        </p:nvSpPr>
        <p:spPr/>
        <p:txBody>
          <a:bodyPr/>
          <a:lstStyle/>
          <a:p>
            <a:fld id="{FD93ADE4-E4D2-C548-95A8-CD5856DB7AF1}" type="slidenum">
              <a:rPr lang="en-US" smtClean="0"/>
              <a:t>10</a:t>
            </a:fld>
            <a:endParaRPr lang="en-US"/>
          </a:p>
        </p:txBody>
      </p:sp>
    </p:spTree>
    <p:extLst>
      <p:ext uri="{BB962C8B-B14F-4D97-AF65-F5344CB8AC3E}">
        <p14:creationId xmlns:p14="http://schemas.microsoft.com/office/powerpoint/2010/main" val="989140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tx1"/>
                </a:solidFill>
              </a:rPr>
              <a:t>[BRIEF COMMENTS]</a:t>
            </a:r>
          </a:p>
        </p:txBody>
      </p:sp>
      <p:sp>
        <p:nvSpPr>
          <p:cNvPr id="4" name="Slide Number Placeholder 3"/>
          <p:cNvSpPr>
            <a:spLocks noGrp="1"/>
          </p:cNvSpPr>
          <p:nvPr>
            <p:ph type="sldNum" sz="quarter" idx="5"/>
          </p:nvPr>
        </p:nvSpPr>
        <p:spPr/>
        <p:txBody>
          <a:bodyPr/>
          <a:lstStyle/>
          <a:p>
            <a:fld id="{FD93ADE4-E4D2-C548-95A8-CD5856DB7AF1}" type="slidenum">
              <a:rPr lang="en-US" smtClean="0"/>
              <a:t>11</a:t>
            </a:fld>
            <a:endParaRPr lang="en-US"/>
          </a:p>
        </p:txBody>
      </p:sp>
    </p:spTree>
    <p:extLst>
      <p:ext uri="{BB962C8B-B14F-4D97-AF65-F5344CB8AC3E}">
        <p14:creationId xmlns:p14="http://schemas.microsoft.com/office/powerpoint/2010/main" val="3753306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30000" dirty="0">
                <a:solidFill>
                  <a:schemeClr val="tx1"/>
                </a:solidFill>
              </a:rPr>
              <a:t>14 </a:t>
            </a:r>
            <a:r>
              <a:rPr lang="en-US" sz="1200" b="1" dirty="0">
                <a:solidFill>
                  <a:schemeClr val="tx1"/>
                </a:solidFill>
              </a:rPr>
              <a:t>Bless those who persecute you. Don’t curse them; pray that God will bless them. </a:t>
            </a:r>
          </a:p>
          <a:p>
            <a:r>
              <a:rPr lang="en-US" b="0" dirty="0">
                <a:solidFill>
                  <a:schemeClr val="tx1"/>
                </a:solidFill>
              </a:rPr>
              <a:t>How do we curse people? Well, there are all kinds of ways that we do this right now. Instead of speaking about people that acknowledges their inherent worth and that they are loved by God, we curse them by demonizing them, by saying things like, ”the reason they believe that or the reason they’re doing that is because they are evil… they’re just stupid and evil… they’re monsters” because of course we can see their hearts, right? Every single one of them.</a:t>
            </a:r>
          </a:p>
          <a:p>
            <a:endParaRPr lang="en-US" b="0" dirty="0">
              <a:solidFill>
                <a:schemeClr val="tx1"/>
              </a:solidFill>
            </a:endParaRPr>
          </a:p>
          <a:p>
            <a:r>
              <a:rPr lang="en-US" b="0" dirty="0">
                <a:solidFill>
                  <a:schemeClr val="tx1"/>
                </a:solidFill>
              </a:rPr>
              <a:t>And American society has become increasingly bifurcated with everything. We can see this most clearly in our broken two-party system, where it’s us vs. them, black or white, friend or enemy. No middle ground. No nuance. No way to kindly discuss ideas and disagree without wanting to cancel or kill someone. And so we say things like… “All democrats are corrupt. They’re all socialists. They’re nuts. They hate police officers. They’re all fine with killing babies. They want a godless nation full of a bunch of freeloaders. How could any Christian vote for a democrat? They are destroying the country!” </a:t>
            </a:r>
            <a:r>
              <a:rPr lang="en-US" b="0" i="1" dirty="0">
                <a:solidFill>
                  <a:schemeClr val="tx1"/>
                </a:solidFill>
              </a:rPr>
              <a:t>or</a:t>
            </a:r>
            <a:r>
              <a:rPr lang="en-US" b="0" dirty="0">
                <a:solidFill>
                  <a:schemeClr val="tx1"/>
                </a:solidFill>
              </a:rPr>
              <a:t> we say, “All republicans are heartless, they’re all racists. They only care about unborn lives, but not poor lives, gay lives, and black lives. They love their guns more than God. How could any Christian vote for a republican? They are destroying the country!” And I’m wondering… when are we going to get off this merry-go-round of insanity? When will we stop with the gross caricatures of entire groups of people?</a:t>
            </a:r>
          </a:p>
          <a:p>
            <a:endParaRPr lang="en-US" b="0" dirty="0">
              <a:solidFill>
                <a:schemeClr val="tx1"/>
              </a:solidFill>
            </a:endParaRPr>
          </a:p>
          <a:p>
            <a:r>
              <a:rPr lang="en-US" b="0" dirty="0">
                <a:solidFill>
                  <a:schemeClr val="tx1"/>
                </a:solidFill>
              </a:rPr>
              <a:t>Folks, honestly… and I mean this in love… we need to know that mature, rational, emotionally intelligent, curious, empathetic people don’t fall for that way of thinking. Wise people don’t get sucked into the extremes, into demonizing, misrepresenting, and following the demagogues who do this on a regular basis, nor are wise people lured in by the 24 hr. cable news networks and talking heads who make a living off this polarizing, irrational, unhelpful nonsense.</a:t>
            </a:r>
          </a:p>
          <a:p>
            <a:endParaRPr lang="en-US" b="0" dirty="0">
              <a:solidFill>
                <a:schemeClr val="tx1"/>
              </a:solidFill>
            </a:endParaRPr>
          </a:p>
          <a:p>
            <a:r>
              <a:rPr lang="en-US" sz="1200" b="1" baseline="30000" dirty="0">
                <a:solidFill>
                  <a:schemeClr val="tx1"/>
                </a:solidFill>
              </a:rPr>
              <a:t>15 </a:t>
            </a:r>
            <a:r>
              <a:rPr lang="en-US" sz="1200" b="1" dirty="0">
                <a:solidFill>
                  <a:schemeClr val="tx1"/>
                </a:solidFill>
              </a:rPr>
              <a:t>Be happy with those who are happy, and weep with those who weep. </a:t>
            </a:r>
            <a:r>
              <a:rPr lang="en-US" sz="1200" b="1" baseline="30000" dirty="0">
                <a:solidFill>
                  <a:schemeClr val="tx1"/>
                </a:solidFill>
              </a:rPr>
              <a:t>16 </a:t>
            </a:r>
            <a:r>
              <a:rPr lang="en-US" sz="1200" b="1" dirty="0">
                <a:solidFill>
                  <a:schemeClr val="tx1"/>
                </a:solidFill>
              </a:rPr>
              <a:t>Live in harmony with each other. Don’t be too proud to enjoy the company of ordinary people. And don’t think you know it all!  </a:t>
            </a:r>
            <a:r>
              <a:rPr lang="en-US" sz="1200" b="0" dirty="0">
                <a:solidFill>
                  <a:schemeClr val="tx1"/>
                </a:solidFill>
              </a:rPr>
              <a:t>Don’t think you know it all. Take up a posture of listening and learning. If you’re saying, “I don’t know how anyone could believe that?” That’s a good indicator that you need to talk to them and listen to them so you </a:t>
            </a:r>
            <a:r>
              <a:rPr lang="en-US" sz="1200" b="0" i="1" dirty="0">
                <a:solidFill>
                  <a:schemeClr val="tx1"/>
                </a:solidFill>
              </a:rPr>
              <a:t>can</a:t>
            </a:r>
            <a:r>
              <a:rPr lang="en-US" sz="1200" b="0" dirty="0">
                <a:solidFill>
                  <a:schemeClr val="tx1"/>
                </a:solidFill>
              </a:rPr>
              <a:t> understand. It’s what Jesus would do. And if all of us did that, or if the church of all people did that, we might be able to stop the countdown and get off the scary path America is on right now. </a:t>
            </a:r>
          </a:p>
          <a:p>
            <a:endParaRPr lang="en-US" sz="1200" b="0" dirty="0">
              <a:solidFill>
                <a:schemeClr val="tx1"/>
              </a:solidFill>
            </a:endParaRPr>
          </a:p>
          <a:p>
            <a:r>
              <a:rPr lang="en-US" sz="1200" b="0" dirty="0">
                <a:solidFill>
                  <a:schemeClr val="tx1"/>
                </a:solidFill>
              </a:rPr>
              <a:t>But we have to start blessing and stop cursing. We have to start listening and stop lying to ourselves and to each other about this: that what we see in our leaders is a reflection of us. It’s a reflection of the sickness that is in our society. And whenever we’ve had enough, Jesus wants us to know he’s there waiting. Waiting for us to believe again that people really do need the Lord, that Jesus is still the answer, that the Lamb is greater than the donkey or the elephant.</a:t>
            </a:r>
          </a:p>
          <a:p>
            <a:endParaRPr lang="en-US"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30000" dirty="0">
                <a:solidFill>
                  <a:schemeClr val="tx1"/>
                </a:solidFill>
              </a:rPr>
              <a:t>17 </a:t>
            </a:r>
            <a:r>
              <a:rPr lang="en-US" sz="1200" b="1" dirty="0">
                <a:solidFill>
                  <a:schemeClr val="tx1"/>
                </a:solidFill>
              </a:rPr>
              <a:t>Never pay back evil with more evil. Do things in such a way that everyone can see you are honorable. </a:t>
            </a:r>
            <a:r>
              <a:rPr lang="en-US" sz="1200" b="1" baseline="30000" dirty="0">
                <a:solidFill>
                  <a:schemeClr val="tx1"/>
                </a:solidFill>
              </a:rPr>
              <a:t>18 </a:t>
            </a:r>
            <a:r>
              <a:rPr lang="en-US" sz="1200" b="1" dirty="0">
                <a:solidFill>
                  <a:schemeClr val="tx1"/>
                </a:solidFill>
              </a:rPr>
              <a:t>Do all that you can to live in peace with everyone. </a:t>
            </a:r>
            <a:r>
              <a:rPr lang="en-US" sz="1200" b="0" dirty="0">
                <a:solidFill>
                  <a:schemeClr val="tx1"/>
                </a:solidFill>
              </a:rPr>
              <a:t>Church, Paul is echoing the words of Jesus here. Stop the tit for tat. It doesn’t work.  [NEXT SLIDE]</a:t>
            </a:r>
            <a:endParaRPr lang="en-US" sz="1200" b="1" dirty="0">
              <a:solidFill>
                <a:schemeClr val="tx1"/>
              </a:solidFill>
            </a:endParaRPr>
          </a:p>
          <a:p>
            <a:endParaRPr lang="en-US" b="0" dirty="0">
              <a:solidFill>
                <a:schemeClr val="tx1"/>
              </a:solidFill>
            </a:endParaRPr>
          </a:p>
        </p:txBody>
      </p:sp>
      <p:sp>
        <p:nvSpPr>
          <p:cNvPr id="4" name="Slide Number Placeholder 3"/>
          <p:cNvSpPr>
            <a:spLocks noGrp="1"/>
          </p:cNvSpPr>
          <p:nvPr>
            <p:ph type="sldNum" sz="quarter" idx="5"/>
          </p:nvPr>
        </p:nvSpPr>
        <p:spPr/>
        <p:txBody>
          <a:bodyPr/>
          <a:lstStyle/>
          <a:p>
            <a:fld id="{FD93ADE4-E4D2-C548-95A8-CD5856DB7AF1}" type="slidenum">
              <a:rPr lang="en-US" smtClean="0"/>
              <a:t>12</a:t>
            </a:fld>
            <a:endParaRPr lang="en-US"/>
          </a:p>
        </p:txBody>
      </p:sp>
    </p:spTree>
    <p:extLst>
      <p:ext uri="{BB962C8B-B14F-4D97-AF65-F5344CB8AC3E}">
        <p14:creationId xmlns:p14="http://schemas.microsoft.com/office/powerpoint/2010/main" val="2113156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tx1"/>
                </a:solidFill>
              </a:rPr>
              <a:t>God has his own way of humbling people and bringing them to their senses. According to Romans 1, his wrath is built into the system—the NT calls it reaping what you sow. And sometimes God will actually give folks over to their sin and let it destroy them. In other words, he doesn’t need your help. The church’s job isn’t to rule or punish like that of the government in Romans 13. Instead, our role is to love. That is the contrast that Paul is giving here in Romans 12 and 13. The church is to be agents of love, carriers of the cross, not agents of wrath and carriers of the sword.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13</a:t>
            </a:fld>
            <a:endParaRPr lang="en-US"/>
          </a:p>
        </p:txBody>
      </p:sp>
    </p:spTree>
    <p:extLst>
      <p:ext uri="{BB962C8B-B14F-4D97-AF65-F5344CB8AC3E}">
        <p14:creationId xmlns:p14="http://schemas.microsoft.com/office/powerpoint/2010/main" val="3709887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tx1"/>
                </a:solidFill>
              </a:rPr>
              <a:t>v. 20 – This is an ancient near eastern way of saying, “Do good and let your acts of love speak for itself. In time it’s going to highlight the righteousness of your acts and the folly of their own. Then they will feel the shame of their sin and repent.” That’s what Jesus meant when he told us to turn the other check. We should go out of our way to love those who hate us (I mean really love them), and it will in time expose the evil being done and increase the likelihood that our enemies will change. That’s what Paul means when he says in v. 21 – </a:t>
            </a:r>
            <a:r>
              <a:rPr lang="en-US" b="1" dirty="0">
                <a:solidFill>
                  <a:schemeClr val="tx1"/>
                </a:solidFill>
              </a:rPr>
              <a:t>Don’t let evil conquer you, but conquer evil by doing good.</a:t>
            </a:r>
          </a:p>
          <a:p>
            <a:endParaRPr lang="en-US" b="1" dirty="0">
              <a:solidFill>
                <a:schemeClr val="tx1"/>
              </a:solidFill>
            </a:endParaRPr>
          </a:p>
          <a:p>
            <a:r>
              <a:rPr lang="en-US" b="0" dirty="0">
                <a:solidFill>
                  <a:schemeClr val="tx1"/>
                </a:solidFill>
              </a:rPr>
              <a:t>As I said, the first Christians were committed to this way of love and empathy for the world, even for those they didn’t like or for those who hated them. So much so that their enemies said this about them. The church father and apologist Tertullian recorded this: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14</a:t>
            </a:fld>
            <a:endParaRPr lang="en-US"/>
          </a:p>
        </p:txBody>
      </p:sp>
    </p:spTree>
    <p:extLst>
      <p:ext uri="{BB962C8B-B14F-4D97-AF65-F5344CB8AC3E}">
        <p14:creationId xmlns:p14="http://schemas.microsoft.com/office/powerpoint/2010/main" val="3097464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it wasn’t just the love and empathy of the first Christians that attracted unbelievers to the early Jesus movement, it was also their patience in the face of oppression, injustice, and suffering. Certainly, if you’re going to love people as Jesus loves people, patience is required, right? And the first Christians knew this. That’s why Tertullian encouraged Christians to wear their oppressors out with patience. It was the key to their growth. It’s how the church went from 3,000 at Pentecost to 3-5 million by the fourth century.</a:t>
            </a:r>
          </a:p>
          <a:p>
            <a:endParaRPr lang="en-US" dirty="0"/>
          </a:p>
          <a:p>
            <a:r>
              <a:rPr lang="en-US" dirty="0"/>
              <a:t>As Alan </a:t>
            </a:r>
            <a:r>
              <a:rPr lang="en-US" dirty="0" err="1"/>
              <a:t>Krieder</a:t>
            </a:r>
            <a:r>
              <a:rPr lang="en-US" dirty="0"/>
              <a:t> says in his book, </a:t>
            </a:r>
            <a:r>
              <a:rPr lang="en-US" i="1" dirty="0"/>
              <a:t>The Patient Ferment of the Early Church</a:t>
            </a:r>
            <a:r>
              <a:rPr lang="en-US" dirty="0"/>
              <a:t>, there was no church growth strategy, no reliance upon power or privilege, and no support from politicians that accounts for the growth of the early church. They didn’t even use their worship services to attract people. That’s because the only way you could find a Christian church was to know a Christian and be invited by them to their house church. Even then there were high demands a person had to meet to attend, and at one point there was a 3-year catechesis process before you could be baptized and take communion. They didn’t make it easy or worry about being seeker friendly. They were solely focused on patiently making disciples who love like Jesus loved and were true to the Messianic agenda.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no evidence that there was an evangelism strategy to win new converts and grow their churches through conversions. Yet the church grew. As Alan </a:t>
            </a:r>
            <a:r>
              <a:rPr lang="en-US" dirty="0" err="1"/>
              <a:t>Krieder</a:t>
            </a:r>
            <a:r>
              <a:rPr lang="en-US" dirty="0"/>
              <a:t> writes, </a:t>
            </a:r>
            <a:r>
              <a:rPr lang="en-US" sz="1200" b="0" i="0" u="none" strike="noStrike" kern="1200" dirty="0">
                <a:solidFill>
                  <a:schemeClr val="tx1"/>
                </a:solidFill>
                <a:effectLst/>
                <a:latin typeface="+mn-lt"/>
                <a:ea typeface="+mn-ea"/>
                <a:cs typeface="+mn-cs"/>
              </a:rPr>
              <a:t>“The Christians’ focus was not on “saving” people or recruiting them; it was on living faithfully—in the belief that when people’s lives are </a:t>
            </a:r>
            <a:r>
              <a:rPr lang="en-US" sz="1200" b="0" i="0" u="none" strike="noStrike" kern="1200" dirty="0" err="1">
                <a:solidFill>
                  <a:schemeClr val="tx1"/>
                </a:solidFill>
                <a:effectLst/>
                <a:latin typeface="+mn-lt"/>
                <a:ea typeface="+mn-ea"/>
                <a:cs typeface="+mn-cs"/>
              </a:rPr>
              <a:t>rehabituated</a:t>
            </a:r>
            <a:r>
              <a:rPr lang="en-US" sz="1200" b="0" i="0" u="none" strike="noStrike" kern="1200" dirty="0">
                <a:solidFill>
                  <a:schemeClr val="tx1"/>
                </a:solidFill>
                <a:effectLst/>
                <a:latin typeface="+mn-lt"/>
                <a:ea typeface="+mn-ea"/>
                <a:cs typeface="+mn-cs"/>
              </a:rPr>
              <a:t> in the way of Jesus, others will want to join them.” And they did join them. </a:t>
            </a:r>
            <a:r>
              <a:rPr lang="en-US" dirty="0"/>
              <a:t>And the early church attributed their growth to the patient character of God. Looking back through the history of Israel leading up to Christ, it’s easy to see that God has always been a patient, long-suffering, accommodating God. And so it’s not surprising that Jesus calls us to a life of patience and empathy. The Apostle Paul said it this way…</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15</a:t>
            </a:fld>
            <a:endParaRPr lang="en-US"/>
          </a:p>
        </p:txBody>
      </p:sp>
    </p:spTree>
    <p:extLst>
      <p:ext uri="{BB962C8B-B14F-4D97-AF65-F5344CB8AC3E}">
        <p14:creationId xmlns:p14="http://schemas.microsoft.com/office/powerpoint/2010/main" val="3687177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what you’re thinking. “Pastor, I’m not very patient. I don’t even pray for patience because it may mean more testing of my patience.” I get it. Patience isn’t an American virtue. It goes against our nature. But you know what, it wasn’t a virtue in the Roman Empire either. Patience was the work of the poor, the lower class, for women, widows, and slaves. It wasn’t something to be desired among the rich, elite, upper class. And you know why, don’t you? Because what’s the opposite of patience? Uh, impatience? Close. Go further. Go deeper. The opposite of patience is… power. </a:t>
            </a:r>
          </a:p>
          <a:p>
            <a:endParaRPr lang="en-US" dirty="0"/>
          </a:p>
          <a:p>
            <a:r>
              <a:rPr lang="en-US" dirty="0"/>
              <a:t>You see, when we’re impatient it’s because we want it now, we want control. Forget discipline, forget waiting on God. But doesn’t the healthiest growth come with soil, water, sunlight, and time? So, what happens when you turn the oven up hotter to cut the baking time in half? What happens when you give a child solid food before they have any teeth? What happens when you rush your homework so you can hurry and play? What happens when you stop exercising in the first month or two because it’s too hard and the weight isn’t coming off fast enough? And what happens when the Jesus way is too slow, arduous, and painful, and someone comes along and says, “You know, you don’t have to struggle anymore. Don’t you want a life where you don’t have to be patient? I can give that to you.”</a:t>
            </a:r>
          </a:p>
          <a:p>
            <a:endParaRPr lang="en-US" dirty="0"/>
          </a:p>
          <a:p>
            <a:r>
              <a:rPr lang="en-US" dirty="0"/>
              <a:t>Sounds sinister, right? Sounds like something Satan might say to us. That it is. But, in this case, I was thinking of what happened to the church in the early fourth century. After years of being patient, in their weariness and frustration, knowing that they were vulnerable and could be used to his advantage, the emperor Constantine claimed he had a conversion, and that God was now going to unite the empire in their religion. And in return for their support, he would give them buildings to meet in, tax breaks and benefits, and positions of privilege and power. That’s how Christendom, the church militant and triumphant, was born. </a:t>
            </a:r>
          </a:p>
          <a:p>
            <a:endParaRPr lang="en-US" dirty="0"/>
          </a:p>
          <a:p>
            <a:r>
              <a:rPr lang="en-US" dirty="0"/>
              <a:t>And for a thousand years this unholy alliance continued between the church and the state. While it has mostly faded into the pages of history at this point, what we’ve seen in the US over the last several decades have been folks in the church, particularly evangelicals, who are trying to revive what is dying and needs to die, for the sake of the gospel. And while it’s much more complicated than this I know, it’s really about power. Christendom is a refusal to deny ourselves, to take up our cross, and follow Jesus. It comes as a result of us not wanting to embrace the patience and empathy of the early church. </a:t>
            </a:r>
          </a:p>
          <a:p>
            <a:endParaRPr lang="en-US" dirty="0"/>
          </a:p>
          <a:p>
            <a:r>
              <a:rPr lang="en-US" dirty="0"/>
              <a:t>Here is how one historian put it: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16</a:t>
            </a:fld>
            <a:endParaRPr lang="en-US"/>
          </a:p>
        </p:txBody>
      </p:sp>
    </p:spTree>
    <p:extLst>
      <p:ext uri="{BB962C8B-B14F-4D97-AF65-F5344CB8AC3E}">
        <p14:creationId xmlns:p14="http://schemas.microsoft.com/office/powerpoint/2010/main" val="2665009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(WINCE) Those are hard words. But words we need to hear, church.</a:t>
            </a:r>
          </a:p>
          <a:p>
            <a:endParaRPr lang="en-US" dirty="0"/>
          </a:p>
          <a:p>
            <a:r>
              <a:rPr lang="en-US" dirty="0"/>
              <a:t>And then hear these words about who we </a:t>
            </a:r>
            <a:r>
              <a:rPr lang="en-US" i="1" dirty="0"/>
              <a:t>really</a:t>
            </a:r>
            <a:r>
              <a:rPr lang="en-US" dirty="0"/>
              <a:t> are what we’re called to as followers of Jesus.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17</a:t>
            </a:fld>
            <a:endParaRPr lang="en-US"/>
          </a:p>
        </p:txBody>
      </p:sp>
    </p:spTree>
    <p:extLst>
      <p:ext uri="{BB962C8B-B14F-4D97-AF65-F5344CB8AC3E}">
        <p14:creationId xmlns:p14="http://schemas.microsoft.com/office/powerpoint/2010/main" val="686038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[BRIEF COMMENT]</a:t>
            </a:r>
          </a:p>
        </p:txBody>
      </p:sp>
      <p:sp>
        <p:nvSpPr>
          <p:cNvPr id="4" name="Slide Number Placeholder 3"/>
          <p:cNvSpPr>
            <a:spLocks noGrp="1"/>
          </p:cNvSpPr>
          <p:nvPr>
            <p:ph type="sldNum" sz="quarter" idx="5"/>
          </p:nvPr>
        </p:nvSpPr>
        <p:spPr/>
        <p:txBody>
          <a:bodyPr/>
          <a:lstStyle/>
          <a:p>
            <a:fld id="{FD93ADE4-E4D2-C548-95A8-CD5856DB7AF1}" type="slidenum">
              <a:rPr lang="en-US" smtClean="0"/>
              <a:t>18</a:t>
            </a:fld>
            <a:endParaRPr lang="en-US"/>
          </a:p>
        </p:txBody>
      </p:sp>
    </p:spTree>
    <p:extLst>
      <p:ext uri="{BB962C8B-B14F-4D97-AF65-F5344CB8AC3E}">
        <p14:creationId xmlns:p14="http://schemas.microsoft.com/office/powerpoint/2010/main" val="2072352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My fellow believers, as aliens and exiles, what conduct will unbelievers see from us in the coming days and weeks. Will we clothe ourselves with compassion, kindness, humility, gentleness, and patience? Or will we give in to the desires of the flesh that war against our soul? Will we resist the evil one and the principalities and powers that seek to exploit our weaknesses and turn us against one another? Or will we allow ourselves to be lured into the trap of hate, vitriol, and violence? Will we look back to our faithful past and emulate the patience and empathy of those first Christian exiles, or will we dilute the gospel and render ourselves savorless salt?</a:t>
            </a:r>
          </a:p>
          <a:p>
            <a:endParaRPr lang="en-US" dirty="0">
              <a:solidFill>
                <a:schemeClr val="tx1"/>
              </a:solidFill>
            </a:endParaRPr>
          </a:p>
          <a:p>
            <a:r>
              <a:rPr lang="en-US" dirty="0">
                <a:solidFill>
                  <a:schemeClr val="tx1"/>
                </a:solidFill>
              </a:rPr>
              <a:t>Let’s be God’s chosen race, his royal priesthood, his holy nation. We can do this. By the Spirit of Christ in us, we can be the difference the world needs to see in the church today. We only need to commit ourselves to the politics of Jesus and believe in the grassroots work of the Spirit in the local church and out to our communities. This is how change happens with the Kingdom of God. It begins with you. It begins with us.</a:t>
            </a:r>
          </a:p>
          <a:p>
            <a:endParaRPr lang="en-US" dirty="0">
              <a:solidFill>
                <a:schemeClr val="tx1"/>
              </a:solidFill>
            </a:endParaRPr>
          </a:p>
          <a:p>
            <a:r>
              <a:rPr lang="en-US" dirty="0">
                <a:solidFill>
                  <a:schemeClr val="tx1"/>
                </a:solidFill>
              </a:rPr>
              <a:t>Finally, to help us </a:t>
            </a:r>
            <a:r>
              <a:rPr lang="en-US" dirty="0" err="1">
                <a:solidFill>
                  <a:schemeClr val="tx1"/>
                </a:solidFill>
              </a:rPr>
              <a:t>aapply</a:t>
            </a:r>
            <a:r>
              <a:rPr lang="en-US" dirty="0">
                <a:solidFill>
                  <a:schemeClr val="tx1"/>
                </a:solidFill>
              </a:rPr>
              <a:t> this message, here are some questions for reflection and our response: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19</a:t>
            </a:fld>
            <a:endParaRPr lang="en-US"/>
          </a:p>
        </p:txBody>
      </p:sp>
    </p:spTree>
    <p:extLst>
      <p:ext uri="{BB962C8B-B14F-4D97-AF65-F5344CB8AC3E}">
        <p14:creationId xmlns:p14="http://schemas.microsoft.com/office/powerpoint/2010/main" val="4108797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Dennis is a pastor, scholar, and professor at North Park Seminary in Chicago. He has written several books. His latest book is on listening and learning from the marginalized. That book is called </a:t>
            </a:r>
            <a:r>
              <a:rPr lang="en-US" i="1" dirty="0"/>
              <a:t>Might from the Margins</a:t>
            </a:r>
            <a:r>
              <a:rPr lang="en-US" dirty="0"/>
              <a:t>. And that is also the title of his message for week 5 of this 7-week series. So, check out Dennis’ work on Amazon or wherever you buy your books, and join us next Sunday as we listen to how God wants to use marginalized Christians to help the church become more like Christ, and what it means to be the church in a post-Christian America where we follow Jesus without the privilege and power once afforded to us. </a:t>
            </a:r>
          </a:p>
          <a:p>
            <a:endParaRPr lang="en-US" dirty="0"/>
          </a:p>
          <a:p>
            <a:r>
              <a:rPr lang="en-US" dirty="0"/>
              <a:t>Alright. Let’s center our hearts and minds in a quick prayer, as we open ourselves up to receive God’s word for us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[BRIEF PRAYER]</a:t>
            </a:r>
            <a:endParaRPr lang="en-US" dirty="0"/>
          </a:p>
          <a:p>
            <a:endParaRPr lang="en-US" dirty="0"/>
          </a:p>
        </p:txBody>
      </p:sp>
      <p:sp>
        <p:nvSpPr>
          <p:cNvPr id="4" name="Slide Number Placeholder 3"/>
          <p:cNvSpPr>
            <a:spLocks noGrp="1"/>
          </p:cNvSpPr>
          <p:nvPr>
            <p:ph type="sldNum" sz="quarter" idx="5"/>
          </p:nvPr>
        </p:nvSpPr>
        <p:spPr/>
        <p:txBody>
          <a:bodyPr/>
          <a:lstStyle/>
          <a:p>
            <a:fld id="{FD93ADE4-E4D2-C548-95A8-CD5856DB7AF1}" type="slidenum">
              <a:rPr lang="en-US" smtClean="0"/>
              <a:t>2</a:t>
            </a:fld>
            <a:endParaRPr lang="en-US"/>
          </a:p>
        </p:txBody>
      </p:sp>
    </p:spTree>
    <p:extLst>
      <p:ext uri="{BB962C8B-B14F-4D97-AF65-F5344CB8AC3E}">
        <p14:creationId xmlns:p14="http://schemas.microsoft.com/office/powerpoint/2010/main" val="3075290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[BRIEF COMMENTS ON EACH POINT]</a:t>
            </a: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What is God saying to you, and what are you going to do about it? Do something, would you? As I’ve been saying in this series, don’t just be hearers of the word, be doers… for doers are those who get to call themselves followers.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May the Spirit guide us in our reflection and empower us in our response. For the glory of his name and the furtherance of his Kingdom.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Let’s pray.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r>
              <a:rPr lang="en-US" dirty="0">
                <a:solidFill>
                  <a:schemeClr val="tx1"/>
                </a:solidFill>
              </a:rPr>
              <a:t>[CLOSING PRAYER]</a:t>
            </a:r>
          </a:p>
        </p:txBody>
      </p:sp>
      <p:sp>
        <p:nvSpPr>
          <p:cNvPr id="4" name="Slide Number Placeholder 3"/>
          <p:cNvSpPr>
            <a:spLocks noGrp="1"/>
          </p:cNvSpPr>
          <p:nvPr>
            <p:ph type="sldNum" sz="quarter" idx="5"/>
          </p:nvPr>
        </p:nvSpPr>
        <p:spPr/>
        <p:txBody>
          <a:bodyPr/>
          <a:lstStyle/>
          <a:p>
            <a:fld id="{1798F422-599C-3244-B893-0421926614F8}" type="slidenum">
              <a:rPr lang="en-US" smtClean="0"/>
              <a:t>20</a:t>
            </a:fld>
            <a:endParaRPr lang="en-US"/>
          </a:p>
        </p:txBody>
      </p:sp>
    </p:spTree>
    <p:extLst>
      <p:ext uri="{BB962C8B-B14F-4D97-AF65-F5344CB8AC3E}">
        <p14:creationId xmlns:p14="http://schemas.microsoft.com/office/powerpoint/2010/main" val="750015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[BRIEF COMMENTS ON EACH POINT]</a:t>
            </a: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What is God saying to you, and what are you going to do about it? Do something, would you? As I’ve been saying in this series, don’t just be hearers of the word, be doers… for doers are those who get to call themselves followers.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May the Spirit guide us in our reflection and empower us in our response. For the glory of his name and the furtherance of his Kingdom.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Let’s pray.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r>
              <a:rPr lang="en-US" dirty="0">
                <a:solidFill>
                  <a:schemeClr val="tx1"/>
                </a:solidFill>
              </a:rPr>
              <a:t>[CLOSING PRAYER]</a:t>
            </a:r>
          </a:p>
        </p:txBody>
      </p:sp>
      <p:sp>
        <p:nvSpPr>
          <p:cNvPr id="4" name="Slide Number Placeholder 3"/>
          <p:cNvSpPr>
            <a:spLocks noGrp="1"/>
          </p:cNvSpPr>
          <p:nvPr>
            <p:ph type="sldNum" sz="quarter" idx="5"/>
          </p:nvPr>
        </p:nvSpPr>
        <p:spPr/>
        <p:txBody>
          <a:bodyPr/>
          <a:lstStyle/>
          <a:p>
            <a:fld id="{1798F422-599C-3244-B893-0421926614F8}" type="slidenum">
              <a:rPr lang="en-US" smtClean="0"/>
              <a:t>21</a:t>
            </a:fld>
            <a:endParaRPr lang="en-US"/>
          </a:p>
        </p:txBody>
      </p:sp>
    </p:spTree>
    <p:extLst>
      <p:ext uri="{BB962C8B-B14F-4D97-AF65-F5344CB8AC3E}">
        <p14:creationId xmlns:p14="http://schemas.microsoft.com/office/powerpoint/2010/main" val="1811317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[BRIEF COMMENTS ON EACH POINT]</a:t>
            </a: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What is God saying to you, and what are you going to do about it? Do something, would you? As I’ve been saying in this series, don’t just be hearers of the word, be doers… for doers are those who get to call themselves followers.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May the Spirit guide us in our reflection and empower us in our response. For the glory of his name and the furtherance of his Kingdom.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Let’s pray.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r>
              <a:rPr lang="en-US" dirty="0">
                <a:solidFill>
                  <a:schemeClr val="tx1"/>
                </a:solidFill>
              </a:rPr>
              <a:t>[CLOSING PRAYER]</a:t>
            </a:r>
          </a:p>
        </p:txBody>
      </p:sp>
      <p:sp>
        <p:nvSpPr>
          <p:cNvPr id="4" name="Slide Number Placeholder 3"/>
          <p:cNvSpPr>
            <a:spLocks noGrp="1"/>
          </p:cNvSpPr>
          <p:nvPr>
            <p:ph type="sldNum" sz="quarter" idx="5"/>
          </p:nvPr>
        </p:nvSpPr>
        <p:spPr/>
        <p:txBody>
          <a:bodyPr/>
          <a:lstStyle/>
          <a:p>
            <a:fld id="{1798F422-599C-3244-B893-0421926614F8}" type="slidenum">
              <a:rPr lang="en-US" smtClean="0"/>
              <a:t>22</a:t>
            </a:fld>
            <a:endParaRPr lang="en-US"/>
          </a:p>
        </p:txBody>
      </p:sp>
    </p:spTree>
    <p:extLst>
      <p:ext uri="{BB962C8B-B14F-4D97-AF65-F5344CB8AC3E}">
        <p14:creationId xmlns:p14="http://schemas.microsoft.com/office/powerpoint/2010/main" val="3620913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[BRIEF COMMENTS ON EACH POINT]</a:t>
            </a: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What is God saying to you, and what are you going to do about it? Do something, would you? As I’ve been saying in this series, don’t just be hearers of the word, be doers… for doers are those who get to call themselves followers.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May the Spirit guide us in our reflection and empower us in our response. For the glory of his name and the furtherance of his Kingdom.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Let’s pray.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r>
              <a:rPr lang="en-US" dirty="0">
                <a:solidFill>
                  <a:schemeClr val="tx1"/>
                </a:solidFill>
              </a:rPr>
              <a:t>[CLOSING PRAYER]</a:t>
            </a:r>
          </a:p>
        </p:txBody>
      </p:sp>
      <p:sp>
        <p:nvSpPr>
          <p:cNvPr id="4" name="Slide Number Placeholder 3"/>
          <p:cNvSpPr>
            <a:spLocks noGrp="1"/>
          </p:cNvSpPr>
          <p:nvPr>
            <p:ph type="sldNum" sz="quarter" idx="5"/>
          </p:nvPr>
        </p:nvSpPr>
        <p:spPr/>
        <p:txBody>
          <a:bodyPr/>
          <a:lstStyle/>
          <a:p>
            <a:fld id="{1798F422-599C-3244-B893-0421926614F8}" type="slidenum">
              <a:rPr lang="en-US" smtClean="0"/>
              <a:t>23</a:t>
            </a:fld>
            <a:endParaRPr lang="en-US"/>
          </a:p>
        </p:txBody>
      </p:sp>
    </p:spTree>
    <p:extLst>
      <p:ext uri="{BB962C8B-B14F-4D97-AF65-F5344CB8AC3E}">
        <p14:creationId xmlns:p14="http://schemas.microsoft.com/office/powerpoint/2010/main" val="911714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8F422-599C-3244-B893-0421926614F8}" type="slidenum">
              <a:rPr lang="en-US" smtClean="0"/>
              <a:t>24</a:t>
            </a:fld>
            <a:endParaRPr lang="en-US"/>
          </a:p>
        </p:txBody>
      </p:sp>
    </p:spTree>
    <p:extLst>
      <p:ext uri="{BB962C8B-B14F-4D97-AF65-F5344CB8AC3E}">
        <p14:creationId xmlns:p14="http://schemas.microsoft.com/office/powerpoint/2010/main" val="3107276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begin this message with a short movie clip from the 2018 film, </a:t>
            </a:r>
            <a:r>
              <a:rPr lang="en-US" i="1" dirty="0"/>
              <a:t>Paul: Apostle of Christ</a:t>
            </a:r>
            <a:r>
              <a:rPr lang="en-US" dirty="0"/>
              <a:t>. </a:t>
            </a:r>
          </a:p>
          <a:p>
            <a:endParaRPr lang="en-US" dirty="0"/>
          </a:p>
          <a:p>
            <a:r>
              <a:rPr lang="en-US" dirty="0"/>
              <a:t>If you’re listening to the podcast, no worries. The dialogue is the most important thing. So let me set up this scene for you. The setting is in first century Rome. There is a community of Christians living within the gates of Priscilla and Aquila's house, who are the leaders of the house church there. The Apostle Paul is in prison awaiting his trial before the emperor Nero, who has already begun persecuting Christians. Nero blames them (particularly Paul) for setting fire to Rome. Luke, the gospel writer and co-worker of Paul, has just been arrested and thrown into prison for trying to speak to Paul in his final days. </a:t>
            </a:r>
          </a:p>
          <a:p>
            <a:endParaRPr lang="en-US" dirty="0"/>
          </a:p>
          <a:p>
            <a:r>
              <a:rPr lang="en-US" dirty="0"/>
              <a:t>What you’re about to see is a quarrel between two Christians arguing about what should be done. One of them wants to fight and violently revolt against Nero in an attempt to achieve justice by force. But listen carefully to how the leaders respond.</a:t>
            </a:r>
          </a:p>
          <a:p>
            <a:endParaRPr lang="en-US" dirty="0"/>
          </a:p>
          <a:p>
            <a:r>
              <a:rPr lang="en-US" dirty="0"/>
              <a:t>Let’s watch this together.  [SHOW CLIP]</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3</a:t>
            </a:fld>
            <a:endParaRPr lang="en-US"/>
          </a:p>
        </p:txBody>
      </p:sp>
    </p:spTree>
    <p:extLst>
      <p:ext uri="{BB962C8B-B14F-4D97-AF65-F5344CB8AC3E}">
        <p14:creationId xmlns:p14="http://schemas.microsoft.com/office/powerpoint/2010/main" val="2509809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1 John 2:6 NIV</a:t>
            </a:r>
            <a:r>
              <a:rPr lang="en-US" sz="1200" b="0" i="0" u="none" strike="noStrike" kern="1200" dirty="0">
                <a:solidFill>
                  <a:schemeClr val="tx1"/>
                </a:solidFill>
                <a:effectLst/>
                <a:latin typeface="+mn-lt"/>
                <a:ea typeface="+mn-ea"/>
                <a:cs typeface="+mn-cs"/>
              </a:rPr>
              <a:t> - </a:t>
            </a:r>
            <a:r>
              <a:rPr lang="en-US" sz="1200" dirty="0">
                <a:solidFill>
                  <a:schemeClr val="tx1"/>
                </a:solidFill>
              </a:rPr>
              <a:t>“Whoever claims to live in him must live as Jesus did.”</a:t>
            </a:r>
          </a:p>
          <a:p>
            <a:pPr marL="0" indent="0">
              <a:buNone/>
            </a:pPr>
            <a:r>
              <a:rPr lang="en-US" sz="1200" b="1" dirty="0">
                <a:solidFill>
                  <a:schemeClr val="tx1"/>
                </a:solidFill>
              </a:rPr>
              <a:t>			</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 like how the paraphrased Living Bible reads:</a:t>
            </a:r>
            <a:r>
              <a:rPr lang="en-US" sz="1200" b="1" i="0" u="none" strike="noStrike" kern="1200" dirty="0">
                <a:solidFill>
                  <a:schemeClr val="tx1"/>
                </a:solidFill>
                <a:effectLst/>
                <a:latin typeface="+mn-lt"/>
                <a:ea typeface="+mn-ea"/>
                <a:cs typeface="+mn-cs"/>
              </a:rPr>
              <a:t> “Anyone who says that they’re a Christian should live as Christ did.” </a:t>
            </a:r>
            <a:r>
              <a:rPr lang="en-US" sz="1200" b="0" i="0" u="none" strike="noStrike" kern="1200" dirty="0">
                <a:solidFill>
                  <a:schemeClr val="tx1"/>
                </a:solidFill>
                <a:effectLst/>
                <a:latin typeface="+mn-lt"/>
                <a:ea typeface="+mn-ea"/>
                <a:cs typeface="+mn-cs"/>
              </a:rPr>
              <a:t>You can see from the scene that we just watched and heard—albeit a fictional (but accurate) representation—that the first Christians were deeply committed to following Jesus, embodying his teachings, and furthering the Messianic agenda, believing that Christ revealed to us a radical new way of being human and living within the world.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That’s what we talked about last week in the </a:t>
            </a:r>
            <a:r>
              <a:rPr lang="en-US" sz="1200" b="0" i="1" u="none" strike="noStrike" kern="1200" dirty="0">
                <a:solidFill>
                  <a:schemeClr val="tx1"/>
                </a:solidFill>
                <a:effectLst/>
                <a:latin typeface="+mn-lt"/>
                <a:ea typeface="+mn-ea"/>
                <a:cs typeface="+mn-cs"/>
              </a:rPr>
              <a:t>Inaugural Address of Jesus</a:t>
            </a:r>
            <a:r>
              <a:rPr lang="en-US" sz="1200" b="0" i="0" u="none" strike="noStrike" kern="1200" dirty="0">
                <a:solidFill>
                  <a:schemeClr val="tx1"/>
                </a:solidFill>
                <a:effectLst/>
                <a:latin typeface="+mn-lt"/>
                <a:ea typeface="+mn-ea"/>
                <a:cs typeface="+mn-cs"/>
              </a:rPr>
              <a:t>. You’ll recall that we gave attention to Jesus’ message in Nazareth and then his teachings in the Sermon on the Mount, which we said should be seen as the Kingdom Constitution for those who choose to follow Jesus and join the divine program of recreating the world right in the midst of the present evil age.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Again, here is what we said reflects the heart of Jesus’ life, message, and ministry:  [NEXT SLIDE]</a:t>
            </a:r>
            <a:endParaRPr lang="en-US" dirty="0">
              <a:solidFill>
                <a:schemeClr val="tx1"/>
              </a:solidFill>
            </a:endParaRPr>
          </a:p>
        </p:txBody>
      </p:sp>
      <p:sp>
        <p:nvSpPr>
          <p:cNvPr id="4" name="Slide Number Placeholder 3"/>
          <p:cNvSpPr>
            <a:spLocks noGrp="1"/>
          </p:cNvSpPr>
          <p:nvPr>
            <p:ph type="sldNum" sz="quarter" idx="5"/>
          </p:nvPr>
        </p:nvSpPr>
        <p:spPr/>
        <p:txBody>
          <a:bodyPr/>
          <a:lstStyle/>
          <a:p>
            <a:fld id="{FD93ADE4-E4D2-C548-95A8-CD5856DB7AF1}" type="slidenum">
              <a:rPr lang="en-US" smtClean="0"/>
              <a:t>4</a:t>
            </a:fld>
            <a:endParaRPr lang="en-US"/>
          </a:p>
        </p:txBody>
      </p:sp>
    </p:spTree>
    <p:extLst>
      <p:ext uri="{BB962C8B-B14F-4D97-AF65-F5344CB8AC3E}">
        <p14:creationId xmlns:p14="http://schemas.microsoft.com/office/powerpoint/2010/main" val="1867654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Messianic Agenda of Jesus looks like:</a:t>
            </a:r>
          </a:p>
          <a:p>
            <a:r>
              <a:rPr lang="en-US" sz="1200" b="1" dirty="0">
                <a:effectLst>
                  <a:outerShdw blurRad="50800" dist="38100" dir="2700000" algn="tl" rotWithShape="0">
                    <a:schemeClr val="bg1">
                      <a:alpha val="40000"/>
                    </a:schemeClr>
                  </a:outerShdw>
                </a:effectLst>
              </a:rPr>
              <a:t>Forgiveness</a:t>
            </a:r>
            <a:r>
              <a:rPr lang="en-US" sz="1200" dirty="0">
                <a:effectLst>
                  <a:outerShdw blurRad="50800" dist="38100" dir="2700000" algn="tl" rotWithShape="0">
                    <a:schemeClr val="bg1">
                      <a:alpha val="40000"/>
                    </a:schemeClr>
                  </a:outerShdw>
                </a:effectLst>
              </a:rPr>
              <a:t> of sins and crippling debt</a:t>
            </a:r>
          </a:p>
          <a:p>
            <a:r>
              <a:rPr lang="en-US" sz="1200" b="1" dirty="0">
                <a:effectLst>
                  <a:outerShdw blurRad="50800" dist="38100" dir="2700000" algn="tl" rotWithShape="0">
                    <a:schemeClr val="bg1">
                      <a:alpha val="40000"/>
                    </a:schemeClr>
                  </a:outerShdw>
                </a:effectLst>
              </a:rPr>
              <a:t>Blessings</a:t>
            </a:r>
            <a:r>
              <a:rPr lang="en-US" sz="1200" dirty="0">
                <a:effectLst>
                  <a:outerShdw blurRad="50800" dist="38100" dir="2700000" algn="tl" rotWithShape="0">
                    <a:schemeClr val="bg1">
                      <a:alpha val="40000"/>
                    </a:schemeClr>
                  </a:outerShdw>
                </a:effectLst>
              </a:rPr>
              <a:t> for the spiritually destitute; help for the helpless, the poor, outsiders, etc.</a:t>
            </a:r>
          </a:p>
          <a:p>
            <a:r>
              <a:rPr lang="en-US" sz="1200" b="1" dirty="0">
                <a:effectLst>
                  <a:outerShdw blurRad="50800" dist="38100" dir="2700000" algn="tl" rotWithShape="0">
                    <a:schemeClr val="bg1">
                      <a:alpha val="40000"/>
                    </a:schemeClr>
                  </a:outerShdw>
                </a:effectLst>
              </a:rPr>
              <a:t>Compassion</a:t>
            </a:r>
            <a:r>
              <a:rPr lang="en-US" sz="1200" dirty="0">
                <a:effectLst>
                  <a:outerShdw blurRad="50800" dist="38100" dir="2700000" algn="tl" rotWithShape="0">
                    <a:schemeClr val="bg1">
                      <a:alpha val="40000"/>
                    </a:schemeClr>
                  </a:outerShdw>
                </a:effectLst>
              </a:rPr>
              <a:t> for the broken-hearted</a:t>
            </a:r>
          </a:p>
          <a:p>
            <a:r>
              <a:rPr lang="en-US" sz="1200" b="1" dirty="0">
                <a:effectLst>
                  <a:outerShdw blurRad="50800" dist="38100" dir="2700000" algn="tl" rotWithShape="0">
                    <a:schemeClr val="bg1">
                      <a:alpha val="40000"/>
                    </a:schemeClr>
                  </a:outerShdw>
                </a:effectLst>
              </a:rPr>
              <a:t>Healing</a:t>
            </a:r>
            <a:r>
              <a:rPr lang="en-US" sz="1200" dirty="0">
                <a:effectLst>
                  <a:outerShdw blurRad="50800" dist="38100" dir="2700000" algn="tl" rotWithShape="0">
                    <a:schemeClr val="bg1">
                      <a:alpha val="40000"/>
                    </a:schemeClr>
                  </a:outerShdw>
                </a:effectLst>
              </a:rPr>
              <a:t> physical and spiritual wounds—opening the eyes of the blind!</a:t>
            </a:r>
          </a:p>
          <a:p>
            <a:r>
              <a:rPr lang="en-US" sz="1200" b="1" dirty="0">
                <a:effectLst>
                  <a:outerShdw blurRad="50800" dist="38100" dir="2700000" algn="tl" rotWithShape="0">
                    <a:schemeClr val="bg1">
                      <a:alpha val="40000"/>
                    </a:schemeClr>
                  </a:outerShdw>
                </a:effectLst>
              </a:rPr>
              <a:t>Deliverance</a:t>
            </a:r>
            <a:r>
              <a:rPr lang="en-US" sz="1200" dirty="0">
                <a:effectLst>
                  <a:outerShdw blurRad="50800" dist="38100" dir="2700000" algn="tl" rotWithShape="0">
                    <a:schemeClr val="bg1">
                      <a:alpha val="40000"/>
                    </a:schemeClr>
                  </a:outerShdw>
                </a:effectLst>
              </a:rPr>
              <a:t> from spiritual evil and from oppressive systems of abuse and injustice</a:t>
            </a:r>
          </a:p>
          <a:p>
            <a:r>
              <a:rPr lang="en-US" sz="1200" b="1" dirty="0">
                <a:effectLst>
                  <a:outerShdw blurRad="50800" dist="38100" dir="2700000" algn="tl" rotWithShape="0">
                    <a:schemeClr val="bg1">
                      <a:alpha val="40000"/>
                    </a:schemeClr>
                  </a:outerShdw>
                </a:effectLst>
              </a:rPr>
              <a:t>Rewards</a:t>
            </a:r>
            <a:r>
              <a:rPr lang="en-US" sz="1200" dirty="0">
                <a:effectLst>
                  <a:outerShdw blurRad="50800" dist="38100" dir="2700000" algn="tl" rotWithShape="0">
                    <a:schemeClr val="bg1">
                      <a:alpha val="40000"/>
                    </a:schemeClr>
                  </a:outerShdw>
                </a:effectLst>
              </a:rPr>
              <a:t> for the merciful, for those who love their enemies, for peacemakers, and for those persecuted for Jesus’ sake</a:t>
            </a:r>
          </a:p>
          <a:p>
            <a:endParaRPr lang="en-US" dirty="0"/>
          </a:p>
          <a:p>
            <a:r>
              <a:rPr lang="en-US" dirty="0"/>
              <a:t>And while the early church was by no means perfect, just read 1 Corinthians to see how whacked out a church can be, still, the first Christians were by and large passionately committed to embracing the words and ways of Jesus. For them, it wasn’t about some new set of rules and laws handed down by yet another emperor, as if they just traded Caesar for Jesus—a kinder leader who on your best day still wants to dominate you and enslave you to serve his ends. </a:t>
            </a:r>
          </a:p>
          <a:p>
            <a:endParaRPr lang="en-US" dirty="0"/>
          </a:p>
          <a:p>
            <a:r>
              <a:rPr lang="en-US" dirty="0"/>
              <a:t>No, instead, these first Christians believed that Jesus was Yahweh in the flesh, the God of the universe, the One by whom God created the whole cosmos out of love, a love like no other the world has known. And that this God, who created them in his very image, had come to earth to set the world right, to free them from their captivity to sin and sinful systems, and that through his death on the cross he defeated the principalities and powers, he removed all obstacles that keep us from knowing God and his life in us. And that by his resurrection we can know that we will live even though we die, and that someday God will renew and resurrect the entire world. That brought meaning to their lives, hope for tomorrow, and a glorious vision of the future, something the empire could never give them. And that is why they called Jesus their Lord and Savior. That is why they gave their lives to him and they lived</a:t>
            </a:r>
            <a:r>
              <a:rPr lang="en-US" i="1" dirty="0"/>
              <a:t> for </a:t>
            </a:r>
            <a:r>
              <a:rPr lang="en-US" dirty="0"/>
              <a:t>him.</a:t>
            </a:r>
          </a:p>
          <a:p>
            <a:endParaRPr lang="en-US" dirty="0"/>
          </a:p>
          <a:p>
            <a:r>
              <a:rPr lang="en-US" dirty="0"/>
              <a:t>But that’s also why they were persecuted. To give us a glimpse into those first few centuries of the church—what they believed, how they lived, and how they were treated by those Paul called “enemies of the cross” of Christ—let’s consider some of the reasons why they became the object of scorn and ridicule, even scapegoated for the decline of Roman society. Despite their message of love and commitment to care for the world, here’s why they were despised by the empire: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5</a:t>
            </a:fld>
            <a:endParaRPr lang="en-US"/>
          </a:p>
        </p:txBody>
      </p:sp>
    </p:spTree>
    <p:extLst>
      <p:ext uri="{BB962C8B-B14F-4D97-AF65-F5344CB8AC3E}">
        <p14:creationId xmlns:p14="http://schemas.microsoft.com/office/powerpoint/2010/main" val="61585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 Christians lived as aliens and exiles in the Roman world and were despised for…</a:t>
            </a:r>
          </a:p>
          <a:p>
            <a:pPr lvl="0"/>
            <a:r>
              <a:rPr lang="en-US" sz="1200" b="1" kern="1200" dirty="0">
                <a:solidFill>
                  <a:schemeClr val="tx1"/>
                </a:solidFill>
                <a:effectLst/>
                <a:latin typeface="+mn-lt"/>
                <a:ea typeface="+mn-ea"/>
                <a:cs typeface="+mn-cs"/>
              </a:rPr>
              <a:t>Not swearing &amp; pledging to Caesar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Which means that they wouldn’t take a ceremonial oath and repeat the phrase “Caesar is Lord,” instead they said, “Jesus is Lord” and hijacked imperial language to communicate the gospel of Jesus (e.g. words like gospel, faith, Lord, Savior, etc.)</a:t>
            </a:r>
          </a:p>
          <a:p>
            <a:pPr lvl="0"/>
            <a:r>
              <a:rPr lang="en-US" sz="1200" b="1" kern="1200" dirty="0">
                <a:solidFill>
                  <a:schemeClr val="tx1"/>
                </a:solidFill>
                <a:effectLst/>
                <a:latin typeface="+mn-lt"/>
                <a:ea typeface="+mn-ea"/>
                <a:cs typeface="+mn-cs"/>
              </a:rPr>
              <a:t>Refusing to glorify violence &amp; war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Christians swore off all violence, in their personal lives and in their public life, making no distinction between personal enemies and mortal enemies; they wouldn’t go the Coliseum and other local gladiatorial games; they wouldn’t join the military and fight in the Roman legions; and they refused to be entertained by violence and bloodshed. And there’s good reason to believe that it was Christian influence that brought an end to the imperial games.</a:t>
            </a:r>
          </a:p>
          <a:p>
            <a:pPr lvl="0"/>
            <a:r>
              <a:rPr lang="en-US" sz="1200" b="1" kern="1200" dirty="0">
                <a:solidFill>
                  <a:schemeClr val="tx1"/>
                </a:solidFill>
                <a:effectLst/>
                <a:latin typeface="+mn-lt"/>
                <a:ea typeface="+mn-ea"/>
                <a:cs typeface="+mn-cs"/>
              </a:rPr>
              <a:t>Having high ethical &amp; moral standards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You see, the gods don’t care about those things; they don’t care about how you treat your wife or your children, the gods don’t care about you being trustworthy and full of integrity. All they care about is the worship and sacrifices you make to them, and you giving them credit for the good things that happen in your life. And so, without a moral Lawgiver, you can imagine how lost they were and how the early church stood out as ethical, moral, and a virtuous people.</a:t>
            </a:r>
          </a:p>
          <a:p>
            <a:pPr lvl="0"/>
            <a:r>
              <a:rPr lang="en-US" sz="1200" b="1" kern="1200" dirty="0">
                <a:solidFill>
                  <a:schemeClr val="tx1"/>
                </a:solidFill>
                <a:effectLst/>
                <a:latin typeface="+mn-lt"/>
                <a:ea typeface="+mn-ea"/>
                <a:cs typeface="+mn-cs"/>
              </a:rPr>
              <a:t>Denouncing lust, greed &amp; materialism</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Christians wouldn’t visit prostitutes, didn’t have mistresses, or commit adultery; they also remembered what Jesus said about how the door of the Kingdom is the smallest for rich people, that it’s harder for them to join the Kingdom because they’re drunk on their power and and blinded by their privilege; also, Christians didn’t show favoritism to those who had money and they encouraged sharing all things in common, seeing to it that everyone’s needs were met.</a:t>
            </a:r>
          </a:p>
          <a:p>
            <a:pPr lvl="0"/>
            <a:r>
              <a:rPr lang="en-US" sz="1200" b="1" kern="1200" dirty="0">
                <a:solidFill>
                  <a:schemeClr val="tx1"/>
                </a:solidFill>
                <a:effectLst/>
                <a:latin typeface="+mn-lt"/>
                <a:ea typeface="+mn-ea"/>
                <a:cs typeface="+mn-cs"/>
              </a:rPr>
              <a:t>Valuing all life (the unborn, the poor, women, widows, the elderly, refugees, and slaves)</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They exercised </a:t>
            </a:r>
            <a:r>
              <a:rPr lang="en-US" sz="1200" i="1" kern="1200" dirty="0">
                <a:solidFill>
                  <a:schemeClr val="tx1"/>
                </a:solidFill>
                <a:effectLst/>
                <a:latin typeface="+mn-lt"/>
                <a:ea typeface="+mn-ea"/>
                <a:cs typeface="+mn-cs"/>
              </a:rPr>
              <a:t>empathy</a:t>
            </a:r>
            <a:r>
              <a:rPr lang="en-US" sz="1200" kern="1200" dirty="0">
                <a:solidFill>
                  <a:schemeClr val="tx1"/>
                </a:solidFill>
                <a:effectLst/>
                <a:latin typeface="+mn-lt"/>
                <a:ea typeface="+mn-ea"/>
                <a:cs typeface="+mn-cs"/>
              </a:rPr>
              <a:t>, i.e. they put themselves in the shoes of the other, saw the world through their eyes, and felt their fears, their pain, and their need to be loved and cared for as a human being created in the image of God; they lived by Paul’s “magna carta of human freedom” outlined in Galatians 3:26-28—in Christ there is neither Jew, nor Gentile, man, woman, slave or free; we’re all equal in Christ—a new humanity, a new race, a new world order.</a:t>
            </a:r>
          </a:p>
          <a:p>
            <a:pPr lvl="0"/>
            <a:r>
              <a:rPr lang="en-US" sz="1200" b="1" kern="1200" dirty="0">
                <a:solidFill>
                  <a:schemeClr val="tx1"/>
                </a:solidFill>
                <a:effectLst/>
                <a:latin typeface="+mn-lt"/>
                <a:ea typeface="+mn-ea"/>
                <a:cs typeface="+mn-cs"/>
              </a:rPr>
              <a:t>Rejecting the gods of Rome to worship a crucified criminal as the one true God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It may be hard to believe, but Christians were called “atheists” because they didn’t believe in the gods of the Roman pantheon; and because of all the many things that Christians refused to believe and participate in within the empire. Because of this, they were seen as subversive, insubordinate, unpatriotic, and a threat to the Roman way of life. It’s easy to see that the early church challenged the so-called </a:t>
            </a:r>
            <a:r>
              <a:rPr lang="en-US" sz="1200" i="1" kern="1200" dirty="0">
                <a:solidFill>
                  <a:schemeClr val="tx1"/>
                </a:solidFill>
                <a:effectLst/>
                <a:latin typeface="+mn-lt"/>
                <a:ea typeface="+mn-ea"/>
                <a:cs typeface="+mn-cs"/>
              </a:rPr>
              <a:t>Pax Romana</a:t>
            </a:r>
            <a:r>
              <a:rPr lang="en-US" sz="1200" kern="1200" dirty="0">
                <a:solidFill>
                  <a:schemeClr val="tx1"/>
                </a:solidFill>
                <a:effectLst/>
                <a:latin typeface="+mn-lt"/>
                <a:ea typeface="+mn-ea"/>
                <a:cs typeface="+mn-cs"/>
              </a:rPr>
              <a:t>, the peace of Rome.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lastly, because of the </a:t>
            </a:r>
            <a:r>
              <a:rPr lang="en-US" sz="1200" i="1" kern="1200" dirty="0">
                <a:solidFill>
                  <a:schemeClr val="tx1"/>
                </a:solidFill>
                <a:effectLst/>
                <a:latin typeface="+mn-lt"/>
                <a:ea typeface="+mn-ea"/>
                <a:cs typeface="+mn-cs"/>
              </a:rPr>
              <a:t>novelty</a:t>
            </a:r>
            <a:r>
              <a:rPr lang="en-US" sz="1200" kern="1200" dirty="0">
                <a:solidFill>
                  <a:schemeClr val="tx1"/>
                </a:solidFill>
                <a:effectLst/>
                <a:latin typeface="+mn-lt"/>
                <a:ea typeface="+mn-ea"/>
                <a:cs typeface="+mn-cs"/>
              </a:rPr>
              <a:t> of the Christian faith, and because the early church met in homes and often in secret, all kinds of </a:t>
            </a:r>
            <a:r>
              <a:rPr lang="en-US" sz="1200" b="1" kern="1200" dirty="0">
                <a:solidFill>
                  <a:schemeClr val="tx1"/>
                </a:solidFill>
                <a:effectLst/>
                <a:latin typeface="+mn-lt"/>
                <a:ea typeface="+mn-ea"/>
                <a:cs typeface="+mn-cs"/>
              </a:rPr>
              <a:t>rumors </a:t>
            </a:r>
            <a:r>
              <a:rPr lang="en-US" sz="1200" kern="1200" dirty="0">
                <a:solidFill>
                  <a:schemeClr val="tx1"/>
                </a:solidFill>
                <a:effectLst/>
                <a:latin typeface="+mn-lt"/>
                <a:ea typeface="+mn-ea"/>
                <a:cs typeface="+mn-cs"/>
              </a:rPr>
              <a:t>spread about them, which made life harder on them. For example, Christians were accused of cannibalism, orgies, magic, and that they were secretly plotting to overthrow the Roman government. [BRIEFLY EXPLAIN]</a:t>
            </a:r>
          </a:p>
          <a:p>
            <a:pPr lvl="0"/>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concern about the early Christians grew to such an extent that the empire decided to investigate. We have historical evidence that a man named Pliny the Younger, a Roman governor in what is now modern-day Turkey, was commissioned by the emperor Trajan in the early part of the second century to get to the bottom of this growing “illegal” religion. And after some undercover work, Pliny writes a letter to Trajan and reports on what he finds. Here is what Pliny says:  [NEXT SLIDE]</a:t>
            </a:r>
          </a:p>
          <a:p>
            <a:endParaRPr lang="en-US" sz="1200" kern="1200" dirty="0">
              <a:solidFill>
                <a:schemeClr val="bg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D93ADE4-E4D2-C548-95A8-CD5856DB7AF1}" type="slidenum">
              <a:rPr lang="en-US" smtClean="0"/>
              <a:t>6</a:t>
            </a:fld>
            <a:endParaRPr lang="en-US"/>
          </a:p>
        </p:txBody>
      </p:sp>
    </p:spTree>
    <p:extLst>
      <p:ext uri="{BB962C8B-B14F-4D97-AF65-F5344CB8AC3E}">
        <p14:creationId xmlns:p14="http://schemas.microsoft.com/office/powerpoint/2010/main" val="614579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 they met on Sunday, the first day of the week (resurrection) </a:t>
            </a:r>
          </a:p>
          <a:p>
            <a:r>
              <a:rPr lang="en-US" dirty="0"/>
              <a:t>I’m wondering how many of us would be committed to worship at 5:30 am on a Monday morning</a:t>
            </a:r>
          </a:p>
          <a:p>
            <a:endParaRPr lang="en-US" dirty="0"/>
          </a:p>
        </p:txBody>
      </p:sp>
      <p:sp>
        <p:nvSpPr>
          <p:cNvPr id="4" name="Slide Number Placeholder 3"/>
          <p:cNvSpPr>
            <a:spLocks noGrp="1"/>
          </p:cNvSpPr>
          <p:nvPr>
            <p:ph type="sldNum" sz="quarter" idx="5"/>
          </p:nvPr>
        </p:nvSpPr>
        <p:spPr/>
        <p:txBody>
          <a:bodyPr/>
          <a:lstStyle/>
          <a:p>
            <a:fld id="{FD93ADE4-E4D2-C548-95A8-CD5856DB7AF1}" type="slidenum">
              <a:rPr lang="en-US" smtClean="0"/>
              <a:t>7</a:t>
            </a:fld>
            <a:endParaRPr lang="en-US"/>
          </a:p>
        </p:txBody>
      </p:sp>
    </p:spTree>
    <p:extLst>
      <p:ext uri="{BB962C8B-B14F-4D97-AF65-F5344CB8AC3E}">
        <p14:creationId xmlns:p14="http://schemas.microsoft.com/office/powerpoint/2010/main" val="611565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 Philippians 2 hymn?</a:t>
            </a:r>
          </a:p>
        </p:txBody>
      </p:sp>
      <p:sp>
        <p:nvSpPr>
          <p:cNvPr id="4" name="Slide Number Placeholder 3"/>
          <p:cNvSpPr>
            <a:spLocks noGrp="1"/>
          </p:cNvSpPr>
          <p:nvPr>
            <p:ph type="sldNum" sz="quarter" idx="5"/>
          </p:nvPr>
        </p:nvSpPr>
        <p:spPr/>
        <p:txBody>
          <a:bodyPr/>
          <a:lstStyle/>
          <a:p>
            <a:fld id="{FD93ADE4-E4D2-C548-95A8-CD5856DB7AF1}" type="slidenum">
              <a:rPr lang="en-US" smtClean="0"/>
              <a:t>8</a:t>
            </a:fld>
            <a:endParaRPr lang="en-US"/>
          </a:p>
        </p:txBody>
      </p:sp>
    </p:spTree>
    <p:extLst>
      <p:ext uri="{BB962C8B-B14F-4D97-AF65-F5344CB8AC3E}">
        <p14:creationId xmlns:p14="http://schemas.microsoft.com/office/powerpoint/2010/main" val="242828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the “oath” that Pliny refers to is the commitment to worship Christ alone, to obey his teachings, and to love as he loved. Notice, Pliny found no reason to arrest and condemn them based on their character, or because of any immediate threat to Rome (certainly not a violent one), though he did believe they were an absurd superstition and a bunch of </a:t>
            </a:r>
            <a:r>
              <a:rPr lang="en-US" dirty="0" err="1"/>
              <a:t>wierdos</a:t>
            </a:r>
            <a:r>
              <a:rPr lang="en-US" dirty="0"/>
              <a:t>, and that their faith was spreading at a concerning level. </a:t>
            </a:r>
          </a:p>
          <a:p>
            <a:endParaRPr lang="en-US" dirty="0"/>
          </a:p>
          <a:p>
            <a:r>
              <a:rPr lang="en-US" dirty="0"/>
              <a:t>So, all they really had on these first Christians, and ultimately the only reason they arrested, tortured, and executed them, was on the grounds of ”obstinacy” (for simple refusal to pledge their loyalty to Caesar and the empire) and for stubbornly following Jesus despite the threat of death. It was their refusal to deny Christ and his Messianic agenda</a:t>
            </a:r>
            <a:r>
              <a:rPr lang="en-US" sz="1200" b="0" i="0" u="none" strike="noStrike" kern="1200" dirty="0">
                <a:solidFill>
                  <a:schemeClr val="tx1"/>
                </a:solidFill>
                <a:effectLst/>
                <a:latin typeface="+mn-lt"/>
                <a:ea typeface="+mn-ea"/>
                <a:cs typeface="+mn-cs"/>
              </a:rPr>
              <a:t> that Trajan established the first policy for dealing with Christians. But nevertheless, the church saw explosive growth because their love for Jesus and their care for the world was greater than the power of empire.</a:t>
            </a:r>
          </a:p>
          <a:p>
            <a:endParaRPr lang="en-US" dirty="0"/>
          </a:p>
          <a:p>
            <a:r>
              <a:rPr lang="en-US" dirty="0"/>
              <a:t>And it was just as Jesus said… their love proved to the world that they belonged to him and that the Kingdom of God was coming. We can see lots of examples of this radical love in those first three centuries of the Church.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9</a:t>
            </a:fld>
            <a:endParaRPr lang="en-US"/>
          </a:p>
        </p:txBody>
      </p:sp>
    </p:spTree>
    <p:extLst>
      <p:ext uri="{BB962C8B-B14F-4D97-AF65-F5344CB8AC3E}">
        <p14:creationId xmlns:p14="http://schemas.microsoft.com/office/powerpoint/2010/main" val="1226318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7D58-54F6-EC46-BDEF-F801DB4879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CE53EA-66E8-DA43-9656-55D38CED20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91E386-BD4F-FD43-8FEC-2DFF527195E9}"/>
              </a:ext>
            </a:extLst>
          </p:cNvPr>
          <p:cNvSpPr>
            <a:spLocks noGrp="1"/>
          </p:cNvSpPr>
          <p:nvPr>
            <p:ph type="dt" sz="half" idx="10"/>
          </p:nvPr>
        </p:nvSpPr>
        <p:spPr/>
        <p:txBody>
          <a:bodyPr/>
          <a:lstStyle/>
          <a:p>
            <a:fld id="{EEB82DF7-1064-AD4A-8A20-A1E812116B10}" type="datetimeFigureOut">
              <a:rPr lang="en-US" smtClean="0"/>
              <a:t>10/16/20</a:t>
            </a:fld>
            <a:endParaRPr lang="en-US"/>
          </a:p>
        </p:txBody>
      </p:sp>
      <p:sp>
        <p:nvSpPr>
          <p:cNvPr id="5" name="Footer Placeholder 4">
            <a:extLst>
              <a:ext uri="{FF2B5EF4-FFF2-40B4-BE49-F238E27FC236}">
                <a16:creationId xmlns:a16="http://schemas.microsoft.com/office/drawing/2014/main" id="{5AB60CCC-A765-A547-946B-6FE550E2FC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46622-FB92-E344-92BE-E1E9E27C4FFB}"/>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144060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86CF3-C861-2F49-92BF-4345FBA306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DD5913-AD7A-8B45-B02E-C712265035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818149-2714-E147-A58C-5BFD146C5C73}"/>
              </a:ext>
            </a:extLst>
          </p:cNvPr>
          <p:cNvSpPr>
            <a:spLocks noGrp="1"/>
          </p:cNvSpPr>
          <p:nvPr>
            <p:ph type="dt" sz="half" idx="10"/>
          </p:nvPr>
        </p:nvSpPr>
        <p:spPr/>
        <p:txBody>
          <a:bodyPr/>
          <a:lstStyle/>
          <a:p>
            <a:fld id="{EEB82DF7-1064-AD4A-8A20-A1E812116B10}" type="datetimeFigureOut">
              <a:rPr lang="en-US" smtClean="0"/>
              <a:t>10/16/20</a:t>
            </a:fld>
            <a:endParaRPr lang="en-US"/>
          </a:p>
        </p:txBody>
      </p:sp>
      <p:sp>
        <p:nvSpPr>
          <p:cNvPr id="5" name="Footer Placeholder 4">
            <a:extLst>
              <a:ext uri="{FF2B5EF4-FFF2-40B4-BE49-F238E27FC236}">
                <a16:creationId xmlns:a16="http://schemas.microsoft.com/office/drawing/2014/main" id="{58FB4B85-252E-A941-88D6-3F850B9B1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27885D-DE95-EB42-95C3-5C448FA3FA1B}"/>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2954913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841993-76BA-B84C-BCAF-39E577E37B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9766B1-62AB-B546-935D-ACD2998AF7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51B14-C9EB-5D44-9148-879401C1624F}"/>
              </a:ext>
            </a:extLst>
          </p:cNvPr>
          <p:cNvSpPr>
            <a:spLocks noGrp="1"/>
          </p:cNvSpPr>
          <p:nvPr>
            <p:ph type="dt" sz="half" idx="10"/>
          </p:nvPr>
        </p:nvSpPr>
        <p:spPr/>
        <p:txBody>
          <a:bodyPr/>
          <a:lstStyle/>
          <a:p>
            <a:fld id="{EEB82DF7-1064-AD4A-8A20-A1E812116B10}" type="datetimeFigureOut">
              <a:rPr lang="en-US" smtClean="0"/>
              <a:t>10/16/20</a:t>
            </a:fld>
            <a:endParaRPr lang="en-US"/>
          </a:p>
        </p:txBody>
      </p:sp>
      <p:sp>
        <p:nvSpPr>
          <p:cNvPr id="5" name="Footer Placeholder 4">
            <a:extLst>
              <a:ext uri="{FF2B5EF4-FFF2-40B4-BE49-F238E27FC236}">
                <a16:creationId xmlns:a16="http://schemas.microsoft.com/office/drawing/2014/main" id="{57CA69AF-A2B0-A64E-8C52-EE1508C2B4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168D78-D88A-C64F-A974-B7A79EC34499}"/>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1947386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9F69C-7E21-A54F-984D-D11BCFDBA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FA0607-0874-9B4B-9C5A-AF68BC54C3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F2DB7-8919-4148-8E49-73570EAF6E11}"/>
              </a:ext>
            </a:extLst>
          </p:cNvPr>
          <p:cNvSpPr>
            <a:spLocks noGrp="1"/>
          </p:cNvSpPr>
          <p:nvPr>
            <p:ph type="dt" sz="half" idx="10"/>
          </p:nvPr>
        </p:nvSpPr>
        <p:spPr/>
        <p:txBody>
          <a:bodyPr/>
          <a:lstStyle/>
          <a:p>
            <a:fld id="{EEB82DF7-1064-AD4A-8A20-A1E812116B10}" type="datetimeFigureOut">
              <a:rPr lang="en-US" smtClean="0"/>
              <a:t>10/16/20</a:t>
            </a:fld>
            <a:endParaRPr lang="en-US"/>
          </a:p>
        </p:txBody>
      </p:sp>
      <p:sp>
        <p:nvSpPr>
          <p:cNvPr id="5" name="Footer Placeholder 4">
            <a:extLst>
              <a:ext uri="{FF2B5EF4-FFF2-40B4-BE49-F238E27FC236}">
                <a16:creationId xmlns:a16="http://schemas.microsoft.com/office/drawing/2014/main" id="{E0EA6C0A-2629-CF4B-AF42-38DD4EF9B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019CF-45D1-0C43-B0D2-ABB3A39A5819}"/>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2447141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6D41C-8913-C94B-B3F8-FCC508235E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723111-2D98-904E-BF86-E2D6D62E4D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A204A1-B6C3-9347-8BD7-44B36D3B1761}"/>
              </a:ext>
            </a:extLst>
          </p:cNvPr>
          <p:cNvSpPr>
            <a:spLocks noGrp="1"/>
          </p:cNvSpPr>
          <p:nvPr>
            <p:ph type="dt" sz="half" idx="10"/>
          </p:nvPr>
        </p:nvSpPr>
        <p:spPr/>
        <p:txBody>
          <a:bodyPr/>
          <a:lstStyle/>
          <a:p>
            <a:fld id="{EEB82DF7-1064-AD4A-8A20-A1E812116B10}" type="datetimeFigureOut">
              <a:rPr lang="en-US" smtClean="0"/>
              <a:t>10/16/20</a:t>
            </a:fld>
            <a:endParaRPr lang="en-US"/>
          </a:p>
        </p:txBody>
      </p:sp>
      <p:sp>
        <p:nvSpPr>
          <p:cNvPr id="5" name="Footer Placeholder 4">
            <a:extLst>
              <a:ext uri="{FF2B5EF4-FFF2-40B4-BE49-F238E27FC236}">
                <a16:creationId xmlns:a16="http://schemas.microsoft.com/office/drawing/2014/main" id="{B04F9ED7-46F4-A94F-A2F7-CC084ED868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0B714-5B4E-244C-9FA4-5D2D73A85152}"/>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248292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075A6-6C47-D040-8604-3F85AE07E5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F8646B-A94F-7D4C-9E6E-BF6D3A5A9B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4F944C-C2ED-0D4D-BF08-50A05E37E0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073780-4AB8-B640-8B02-DDF0C508D1F4}"/>
              </a:ext>
            </a:extLst>
          </p:cNvPr>
          <p:cNvSpPr>
            <a:spLocks noGrp="1"/>
          </p:cNvSpPr>
          <p:nvPr>
            <p:ph type="dt" sz="half" idx="10"/>
          </p:nvPr>
        </p:nvSpPr>
        <p:spPr/>
        <p:txBody>
          <a:bodyPr/>
          <a:lstStyle/>
          <a:p>
            <a:fld id="{EEB82DF7-1064-AD4A-8A20-A1E812116B10}" type="datetimeFigureOut">
              <a:rPr lang="en-US" smtClean="0"/>
              <a:t>10/16/20</a:t>
            </a:fld>
            <a:endParaRPr lang="en-US"/>
          </a:p>
        </p:txBody>
      </p:sp>
      <p:sp>
        <p:nvSpPr>
          <p:cNvPr id="6" name="Footer Placeholder 5">
            <a:extLst>
              <a:ext uri="{FF2B5EF4-FFF2-40B4-BE49-F238E27FC236}">
                <a16:creationId xmlns:a16="http://schemas.microsoft.com/office/drawing/2014/main" id="{68480E3C-0779-1E4A-B38A-CFCE78D60B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4CA667-6155-2549-B5F7-CBF1C8AAED31}"/>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428822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F518-A5A7-3B48-95CA-2E275E74B5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A7CB9C-7D5A-BB4C-9F70-DC61C5AF40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A11F84-C57D-E147-91F5-7C72A5D0F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12C584-116F-3E4A-B521-05D9290FA1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F47369-6B28-8F47-BA03-7C4FDFCEA4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5F26C2-3764-4240-9476-398F11D255C6}"/>
              </a:ext>
            </a:extLst>
          </p:cNvPr>
          <p:cNvSpPr>
            <a:spLocks noGrp="1"/>
          </p:cNvSpPr>
          <p:nvPr>
            <p:ph type="dt" sz="half" idx="10"/>
          </p:nvPr>
        </p:nvSpPr>
        <p:spPr/>
        <p:txBody>
          <a:bodyPr/>
          <a:lstStyle/>
          <a:p>
            <a:fld id="{EEB82DF7-1064-AD4A-8A20-A1E812116B10}" type="datetimeFigureOut">
              <a:rPr lang="en-US" smtClean="0"/>
              <a:t>10/16/20</a:t>
            </a:fld>
            <a:endParaRPr lang="en-US"/>
          </a:p>
        </p:txBody>
      </p:sp>
      <p:sp>
        <p:nvSpPr>
          <p:cNvPr id="8" name="Footer Placeholder 7">
            <a:extLst>
              <a:ext uri="{FF2B5EF4-FFF2-40B4-BE49-F238E27FC236}">
                <a16:creationId xmlns:a16="http://schemas.microsoft.com/office/drawing/2014/main" id="{18B83335-3BF0-C54F-A520-DAEEE06D74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B01B73-04A9-3845-A5F5-5BA3F9755897}"/>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191818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82114-B75A-C54B-A19F-4EC592F703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6C6FE4-F3B3-4340-8E7E-3DA41A77E7E0}"/>
              </a:ext>
            </a:extLst>
          </p:cNvPr>
          <p:cNvSpPr>
            <a:spLocks noGrp="1"/>
          </p:cNvSpPr>
          <p:nvPr>
            <p:ph type="dt" sz="half" idx="10"/>
          </p:nvPr>
        </p:nvSpPr>
        <p:spPr/>
        <p:txBody>
          <a:bodyPr/>
          <a:lstStyle/>
          <a:p>
            <a:fld id="{EEB82DF7-1064-AD4A-8A20-A1E812116B10}" type="datetimeFigureOut">
              <a:rPr lang="en-US" smtClean="0"/>
              <a:t>10/16/20</a:t>
            </a:fld>
            <a:endParaRPr lang="en-US"/>
          </a:p>
        </p:txBody>
      </p:sp>
      <p:sp>
        <p:nvSpPr>
          <p:cNvPr id="4" name="Footer Placeholder 3">
            <a:extLst>
              <a:ext uri="{FF2B5EF4-FFF2-40B4-BE49-F238E27FC236}">
                <a16:creationId xmlns:a16="http://schemas.microsoft.com/office/drawing/2014/main" id="{78DBDD03-837D-0A46-8D29-F47B2BA2DC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F1EF69-7AAB-D24D-B305-927B328F16A4}"/>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1988372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236D75-553D-F74E-A20E-9818594BA69B}"/>
              </a:ext>
            </a:extLst>
          </p:cNvPr>
          <p:cNvSpPr>
            <a:spLocks noGrp="1"/>
          </p:cNvSpPr>
          <p:nvPr>
            <p:ph type="dt" sz="half" idx="10"/>
          </p:nvPr>
        </p:nvSpPr>
        <p:spPr/>
        <p:txBody>
          <a:bodyPr/>
          <a:lstStyle/>
          <a:p>
            <a:fld id="{EEB82DF7-1064-AD4A-8A20-A1E812116B10}" type="datetimeFigureOut">
              <a:rPr lang="en-US" smtClean="0"/>
              <a:t>10/16/20</a:t>
            </a:fld>
            <a:endParaRPr lang="en-US"/>
          </a:p>
        </p:txBody>
      </p:sp>
      <p:sp>
        <p:nvSpPr>
          <p:cNvPr id="3" name="Footer Placeholder 2">
            <a:extLst>
              <a:ext uri="{FF2B5EF4-FFF2-40B4-BE49-F238E27FC236}">
                <a16:creationId xmlns:a16="http://schemas.microsoft.com/office/drawing/2014/main" id="{F02037C0-7BB0-974F-955A-458E987A07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7E7B7C-BE73-FF4B-9583-E94D6E111277}"/>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45113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78F7-0322-4B47-B331-8B42EDC7B4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8EC55B-31FE-7743-A3D2-5F04A65E1E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1DFF6A-E47C-CE43-9CCA-F2413D3B9B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BEDFC6-613E-9E42-A3EB-9A2F2E9154D6}"/>
              </a:ext>
            </a:extLst>
          </p:cNvPr>
          <p:cNvSpPr>
            <a:spLocks noGrp="1"/>
          </p:cNvSpPr>
          <p:nvPr>
            <p:ph type="dt" sz="half" idx="10"/>
          </p:nvPr>
        </p:nvSpPr>
        <p:spPr/>
        <p:txBody>
          <a:bodyPr/>
          <a:lstStyle/>
          <a:p>
            <a:fld id="{EEB82DF7-1064-AD4A-8A20-A1E812116B10}" type="datetimeFigureOut">
              <a:rPr lang="en-US" smtClean="0"/>
              <a:t>10/16/20</a:t>
            </a:fld>
            <a:endParaRPr lang="en-US"/>
          </a:p>
        </p:txBody>
      </p:sp>
      <p:sp>
        <p:nvSpPr>
          <p:cNvPr id="6" name="Footer Placeholder 5">
            <a:extLst>
              <a:ext uri="{FF2B5EF4-FFF2-40B4-BE49-F238E27FC236}">
                <a16:creationId xmlns:a16="http://schemas.microsoft.com/office/drawing/2014/main" id="{2291227B-EE94-3F4F-8061-EAEB766B28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215893-E33A-3845-99D8-2BB5E06577C2}"/>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141947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630E-CE8D-8947-A453-6196D3B2BA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EDC85A-81D6-634C-B0BB-6213174CA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473D70-B685-4C44-8CB1-60D360C505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453BAC-B6E2-FE4E-9F92-8D4A5FE44CAD}"/>
              </a:ext>
            </a:extLst>
          </p:cNvPr>
          <p:cNvSpPr>
            <a:spLocks noGrp="1"/>
          </p:cNvSpPr>
          <p:nvPr>
            <p:ph type="dt" sz="half" idx="10"/>
          </p:nvPr>
        </p:nvSpPr>
        <p:spPr/>
        <p:txBody>
          <a:bodyPr/>
          <a:lstStyle/>
          <a:p>
            <a:fld id="{EEB82DF7-1064-AD4A-8A20-A1E812116B10}" type="datetimeFigureOut">
              <a:rPr lang="en-US" smtClean="0"/>
              <a:t>10/16/20</a:t>
            </a:fld>
            <a:endParaRPr lang="en-US"/>
          </a:p>
        </p:txBody>
      </p:sp>
      <p:sp>
        <p:nvSpPr>
          <p:cNvPr id="6" name="Footer Placeholder 5">
            <a:extLst>
              <a:ext uri="{FF2B5EF4-FFF2-40B4-BE49-F238E27FC236}">
                <a16:creationId xmlns:a16="http://schemas.microsoft.com/office/drawing/2014/main" id="{DBED8998-B97A-9945-9490-BB779BE77C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F0A8DE-B15C-D54E-A522-E33A64D2AF2D}"/>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4284887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A09DD1-FF49-C84B-9386-C0DCD3AFDE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DF64FE-5C7E-B745-AAC7-B89C28ACD1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DDE27-0ACA-8441-A137-42FC0C2AAF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82DF7-1064-AD4A-8A20-A1E812116B10}" type="datetimeFigureOut">
              <a:rPr lang="en-US" smtClean="0"/>
              <a:t>10/16/20</a:t>
            </a:fld>
            <a:endParaRPr lang="en-US"/>
          </a:p>
        </p:txBody>
      </p:sp>
      <p:sp>
        <p:nvSpPr>
          <p:cNvPr id="5" name="Footer Placeholder 4">
            <a:extLst>
              <a:ext uri="{FF2B5EF4-FFF2-40B4-BE49-F238E27FC236}">
                <a16:creationId xmlns:a16="http://schemas.microsoft.com/office/drawing/2014/main" id="{CCE3B431-469B-B646-B2B6-D2BF206AE3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301F00-229A-6145-8D90-BA06DCD5DC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1DAD6-EF8E-CF41-8222-3126A89C6E97}" type="slidenum">
              <a:rPr lang="en-US" smtClean="0"/>
              <a:t>‹#›</a:t>
            </a:fld>
            <a:endParaRPr lang="en-US"/>
          </a:p>
        </p:txBody>
      </p:sp>
    </p:spTree>
    <p:extLst>
      <p:ext uri="{BB962C8B-B14F-4D97-AF65-F5344CB8AC3E}">
        <p14:creationId xmlns:p14="http://schemas.microsoft.com/office/powerpoint/2010/main" val="2492325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person&#10;&#10;Description automatically generated">
            <a:extLst>
              <a:ext uri="{FF2B5EF4-FFF2-40B4-BE49-F238E27FC236}">
                <a16:creationId xmlns:a16="http://schemas.microsoft.com/office/drawing/2014/main" id="{FAE8928C-F941-8847-9B94-A18A3F49196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4789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4">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old, photo, large, sitting&#10;&#10;Description automatically generated">
            <a:extLst>
              <a:ext uri="{FF2B5EF4-FFF2-40B4-BE49-F238E27FC236}">
                <a16:creationId xmlns:a16="http://schemas.microsoft.com/office/drawing/2014/main" id="{F4EBCDA3-8D4F-8548-B603-78EDF76F053D}"/>
              </a:ext>
            </a:extLst>
          </p:cNvPr>
          <p:cNvPicPr>
            <a:picLocks noChangeAspect="1"/>
          </p:cNvPicPr>
          <p:nvPr/>
        </p:nvPicPr>
        <p:blipFill rotWithShape="1">
          <a:blip r:embed="rId3">
            <a:alphaModFix amt="35000"/>
          </a:blip>
          <a:srcRect t="15413"/>
          <a:stretch/>
        </p:blipFill>
        <p:spPr>
          <a:xfrm>
            <a:off x="20" y="1"/>
            <a:ext cx="12191980" cy="6857999"/>
          </a:xfrm>
          <a:prstGeom prst="rect">
            <a:avLst/>
          </a:prstGeom>
        </p:spPr>
      </p:pic>
      <p:sp>
        <p:nvSpPr>
          <p:cNvPr id="2" name="Title 1">
            <a:extLst>
              <a:ext uri="{FF2B5EF4-FFF2-40B4-BE49-F238E27FC236}">
                <a16:creationId xmlns:a16="http://schemas.microsoft.com/office/drawing/2014/main" id="{EF05A94B-F185-9A4C-AD6D-C80539627995}"/>
              </a:ext>
            </a:extLst>
          </p:cNvPr>
          <p:cNvSpPr>
            <a:spLocks noGrp="1"/>
          </p:cNvSpPr>
          <p:nvPr>
            <p:ph type="title"/>
          </p:nvPr>
        </p:nvSpPr>
        <p:spPr>
          <a:xfrm>
            <a:off x="838201" y="1065862"/>
            <a:ext cx="3313164" cy="4726276"/>
          </a:xfrm>
        </p:spPr>
        <p:txBody>
          <a:bodyPr vert="horz" lIns="91440" tIns="45720" rIns="91440" bIns="45720" rtlCol="0">
            <a:normAutofit/>
          </a:bodyPr>
          <a:lstStyle/>
          <a:p>
            <a:pPr algn="r"/>
            <a:r>
              <a:rPr lang="en-US" sz="4000" b="1" dirty="0">
                <a:solidFill>
                  <a:srgbClr val="FFFFFF"/>
                </a:solidFill>
              </a:rPr>
              <a:t>The Faith </a:t>
            </a:r>
            <a:br>
              <a:rPr lang="en-US" sz="4000" b="1" dirty="0">
                <a:solidFill>
                  <a:srgbClr val="FFFFFF"/>
                </a:solidFill>
              </a:rPr>
            </a:br>
            <a:r>
              <a:rPr lang="en-US" sz="4000" b="1" dirty="0">
                <a:solidFill>
                  <a:srgbClr val="FFFFFF"/>
                </a:solidFill>
              </a:rPr>
              <a:t>of the First Christians</a:t>
            </a:r>
          </a:p>
        </p:txBody>
      </p:sp>
      <p:cxnSp>
        <p:nvCxnSpPr>
          <p:cNvPr id="27" name="Straight Connector 26">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589100C0-43D5-474B-AE88-55980110D9ED}"/>
              </a:ext>
            </a:extLst>
          </p:cNvPr>
          <p:cNvSpPr>
            <a:spLocks noGrp="1"/>
          </p:cNvSpPr>
          <p:nvPr>
            <p:ph idx="1"/>
          </p:nvPr>
        </p:nvSpPr>
        <p:spPr>
          <a:xfrm>
            <a:off x="5155379" y="786384"/>
            <a:ext cx="6457500" cy="5321808"/>
          </a:xfrm>
        </p:spPr>
        <p:txBody>
          <a:bodyPr anchor="ctr">
            <a:normAutofit/>
          </a:bodyPr>
          <a:lstStyle/>
          <a:p>
            <a:pPr marL="0" indent="0">
              <a:buNone/>
            </a:pPr>
            <a:r>
              <a:rPr lang="en-US" sz="3000" b="1" dirty="0">
                <a:solidFill>
                  <a:srgbClr val="FFFFFF"/>
                </a:solidFill>
                <a:effectLst>
                  <a:outerShdw blurRad="50800" dist="38100" dir="2700000" algn="tl" rotWithShape="0">
                    <a:prstClr val="black">
                      <a:alpha val="40000"/>
                    </a:prstClr>
                  </a:outerShdw>
                </a:effectLst>
              </a:rPr>
              <a:t>Examples of radical love &amp; obedience:</a:t>
            </a:r>
          </a:p>
          <a:p>
            <a:r>
              <a:rPr lang="en-US" sz="3000" dirty="0">
                <a:solidFill>
                  <a:srgbClr val="FFFFFF"/>
                </a:solidFill>
                <a:effectLst>
                  <a:outerShdw blurRad="50800" dist="38100" dir="2700000" algn="tl" rotWithShape="0">
                    <a:prstClr val="black">
                      <a:alpha val="40000"/>
                    </a:prstClr>
                  </a:outerShdw>
                </a:effectLst>
                <a:latin typeface="+mj-lt"/>
              </a:rPr>
              <a:t>They welcomed everyone to the table, regardless of gender, social status, etc. </a:t>
            </a:r>
          </a:p>
          <a:p>
            <a:r>
              <a:rPr lang="en-US" sz="3000" dirty="0">
                <a:solidFill>
                  <a:srgbClr val="FFFFFF"/>
                </a:solidFill>
                <a:effectLst>
                  <a:outerShdw blurRad="50800" dist="38100" dir="2700000" algn="tl" rotWithShape="0">
                    <a:prstClr val="black">
                      <a:alpha val="40000"/>
                    </a:prstClr>
                  </a:outerShdw>
                </a:effectLst>
                <a:latin typeface="+mj-lt"/>
              </a:rPr>
              <a:t>They took up regular collections for widows, the poor, &amp; prisoners</a:t>
            </a:r>
          </a:p>
          <a:p>
            <a:r>
              <a:rPr lang="en-US" sz="3000" dirty="0">
                <a:solidFill>
                  <a:srgbClr val="FFFFFF"/>
                </a:solidFill>
                <a:effectLst>
                  <a:outerShdw blurRad="50800" dist="38100" dir="2700000" algn="tl" rotWithShape="0">
                    <a:prstClr val="black">
                      <a:alpha val="40000"/>
                    </a:prstClr>
                  </a:outerShdw>
                </a:effectLst>
                <a:latin typeface="+mj-lt"/>
              </a:rPr>
              <a:t>They took in abandoned babies, orphans, &amp; unwanted children</a:t>
            </a:r>
          </a:p>
          <a:p>
            <a:r>
              <a:rPr lang="en-US" sz="3000" dirty="0">
                <a:solidFill>
                  <a:srgbClr val="FFFFFF"/>
                </a:solidFill>
                <a:effectLst>
                  <a:outerShdw blurRad="50800" dist="38100" dir="2700000" algn="tl" rotWithShape="0">
                    <a:prstClr val="black">
                      <a:alpha val="40000"/>
                    </a:prstClr>
                  </a:outerShdw>
                </a:effectLst>
                <a:latin typeface="+mj-lt"/>
              </a:rPr>
              <a:t>They loved those who opposed their faith &amp; values—to the point of death!</a:t>
            </a:r>
          </a:p>
          <a:p>
            <a:r>
              <a:rPr lang="en-US" sz="3000" dirty="0">
                <a:solidFill>
                  <a:srgbClr val="FFFFFF"/>
                </a:solidFill>
                <a:effectLst>
                  <a:outerShdw blurRad="50800" dist="38100" dir="2700000" algn="tl" rotWithShape="0">
                    <a:prstClr val="black">
                      <a:alpha val="40000"/>
                    </a:prstClr>
                  </a:outerShdw>
                </a:effectLst>
                <a:latin typeface="+mj-lt"/>
              </a:rPr>
              <a:t>They cared for the sick during the 15-year “Plague of Cyprian” (c. AD 250)</a:t>
            </a:r>
          </a:p>
        </p:txBody>
      </p:sp>
    </p:spTree>
    <p:extLst>
      <p:ext uri="{BB962C8B-B14F-4D97-AF65-F5344CB8AC3E}">
        <p14:creationId xmlns:p14="http://schemas.microsoft.com/office/powerpoint/2010/main" val="32165889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5ED406-1DD5-6746-A999-544CD96AF1EB}"/>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165DC342-1A5B-424B-9920-BBFAB9F895B1}"/>
              </a:ext>
            </a:extLst>
          </p:cNvPr>
          <p:cNvSpPr>
            <a:spLocks noGrp="1"/>
          </p:cNvSpPr>
          <p:nvPr>
            <p:ph idx="1"/>
          </p:nvPr>
        </p:nvSpPr>
        <p:spPr>
          <a:xfrm>
            <a:off x="1270254" y="1241612"/>
            <a:ext cx="9651492" cy="4374776"/>
          </a:xfrm>
        </p:spPr>
        <p:txBody>
          <a:bodyPr>
            <a:normAutofit/>
          </a:bodyPr>
          <a:lstStyle/>
          <a:p>
            <a:pPr marL="0" indent="0">
              <a:buNone/>
            </a:pPr>
            <a:r>
              <a:rPr lang="en-US" sz="3200" b="1" dirty="0">
                <a:solidFill>
                  <a:schemeClr val="bg1"/>
                </a:solidFill>
              </a:rPr>
              <a:t>Romans 12:9-21 NLT</a:t>
            </a:r>
          </a:p>
          <a:p>
            <a:pPr marL="0" indent="0">
              <a:buNone/>
            </a:pPr>
            <a:r>
              <a:rPr lang="en-US" sz="3200" b="1" baseline="30000" dirty="0">
                <a:solidFill>
                  <a:schemeClr val="bg1"/>
                </a:solidFill>
              </a:rPr>
              <a:t>9</a:t>
            </a:r>
            <a:r>
              <a:rPr lang="en-US" sz="3200" b="1" dirty="0">
                <a:solidFill>
                  <a:schemeClr val="bg1"/>
                </a:solidFill>
              </a:rPr>
              <a:t> </a:t>
            </a:r>
            <a:r>
              <a:rPr lang="en-US" sz="3200" dirty="0">
                <a:solidFill>
                  <a:srgbClr val="FFFF00"/>
                </a:solidFill>
              </a:rPr>
              <a:t>Don’t just pretend to love others</a:t>
            </a:r>
            <a:r>
              <a:rPr lang="en-US" sz="3200" dirty="0">
                <a:solidFill>
                  <a:schemeClr val="bg1"/>
                </a:solidFill>
              </a:rPr>
              <a:t>. </a:t>
            </a:r>
            <a:r>
              <a:rPr lang="en-US" sz="3200" dirty="0">
                <a:solidFill>
                  <a:srgbClr val="FFFF00"/>
                </a:solidFill>
              </a:rPr>
              <a:t>Really love them. </a:t>
            </a:r>
            <a:r>
              <a:rPr lang="en-US" sz="3200" dirty="0">
                <a:solidFill>
                  <a:schemeClr val="bg1"/>
                </a:solidFill>
              </a:rPr>
              <a:t>Hate what is wrong. Hold tightly to what is good. </a:t>
            </a:r>
            <a:r>
              <a:rPr lang="en-US" sz="3200" b="1" baseline="30000" dirty="0">
                <a:solidFill>
                  <a:schemeClr val="bg1"/>
                </a:solidFill>
              </a:rPr>
              <a:t>10 </a:t>
            </a:r>
            <a:r>
              <a:rPr lang="en-US" sz="3200" dirty="0">
                <a:solidFill>
                  <a:schemeClr val="bg1"/>
                </a:solidFill>
              </a:rPr>
              <a:t>Love each other with genuine affection,</a:t>
            </a:r>
            <a:r>
              <a:rPr lang="en-US" sz="3200" baseline="30000" dirty="0">
                <a:solidFill>
                  <a:schemeClr val="bg1"/>
                </a:solidFill>
              </a:rPr>
              <a:t> </a:t>
            </a:r>
            <a:r>
              <a:rPr lang="en-US" sz="3200" dirty="0">
                <a:solidFill>
                  <a:schemeClr val="bg1"/>
                </a:solidFill>
              </a:rPr>
              <a:t>and take delight in honoring each other. </a:t>
            </a:r>
            <a:r>
              <a:rPr lang="en-US" sz="3200" b="1" baseline="30000" dirty="0">
                <a:solidFill>
                  <a:schemeClr val="bg1"/>
                </a:solidFill>
              </a:rPr>
              <a:t>11 </a:t>
            </a:r>
            <a:r>
              <a:rPr lang="en-US" sz="3200" dirty="0">
                <a:solidFill>
                  <a:schemeClr val="bg1"/>
                </a:solidFill>
              </a:rPr>
              <a:t>Never be lazy, but work hard and serve the Lord enthusiastically. </a:t>
            </a:r>
            <a:r>
              <a:rPr lang="en-US" sz="3200" b="1" baseline="30000" dirty="0">
                <a:solidFill>
                  <a:schemeClr val="bg1"/>
                </a:solidFill>
              </a:rPr>
              <a:t>12 </a:t>
            </a:r>
            <a:r>
              <a:rPr lang="en-US" sz="3200" dirty="0">
                <a:solidFill>
                  <a:schemeClr val="bg1"/>
                </a:solidFill>
              </a:rPr>
              <a:t>Rejoice in our confident hope. </a:t>
            </a:r>
            <a:r>
              <a:rPr lang="en-US" sz="3200" dirty="0">
                <a:solidFill>
                  <a:srgbClr val="FFFF00"/>
                </a:solidFill>
              </a:rPr>
              <a:t>Be patient in trouble</a:t>
            </a:r>
            <a:r>
              <a:rPr lang="en-US" sz="3200" dirty="0">
                <a:solidFill>
                  <a:schemeClr val="bg1"/>
                </a:solidFill>
              </a:rPr>
              <a:t>, and keep on praying.</a:t>
            </a:r>
            <a:r>
              <a:rPr lang="en-US" sz="3200" b="1" baseline="30000" dirty="0">
                <a:solidFill>
                  <a:schemeClr val="bg1"/>
                </a:solidFill>
              </a:rPr>
              <a:t>13 </a:t>
            </a:r>
            <a:r>
              <a:rPr lang="en-US" sz="3200" dirty="0">
                <a:solidFill>
                  <a:schemeClr val="bg1"/>
                </a:solidFill>
              </a:rPr>
              <a:t>When God’s people are in need, be ready to help them. Always be eager to practice hospitality.</a:t>
            </a:r>
          </a:p>
        </p:txBody>
      </p:sp>
    </p:spTree>
    <p:extLst>
      <p:ext uri="{BB962C8B-B14F-4D97-AF65-F5344CB8AC3E}">
        <p14:creationId xmlns:p14="http://schemas.microsoft.com/office/powerpoint/2010/main" val="138868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5ED406-1DD5-6746-A999-544CD96AF1EB}"/>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165DC342-1A5B-424B-9920-BBFAB9F895B1}"/>
              </a:ext>
            </a:extLst>
          </p:cNvPr>
          <p:cNvSpPr>
            <a:spLocks noGrp="1"/>
          </p:cNvSpPr>
          <p:nvPr>
            <p:ph idx="1"/>
          </p:nvPr>
        </p:nvSpPr>
        <p:spPr>
          <a:xfrm>
            <a:off x="1153287" y="1223324"/>
            <a:ext cx="9885426" cy="4921444"/>
          </a:xfrm>
        </p:spPr>
        <p:txBody>
          <a:bodyPr>
            <a:normAutofit/>
          </a:bodyPr>
          <a:lstStyle/>
          <a:p>
            <a:pPr marL="0" indent="0">
              <a:buNone/>
            </a:pPr>
            <a:r>
              <a:rPr lang="en-US" sz="3200" b="1" dirty="0">
                <a:solidFill>
                  <a:schemeClr val="bg1"/>
                </a:solidFill>
              </a:rPr>
              <a:t>Romans 12:9-21 NLT</a:t>
            </a:r>
            <a:r>
              <a:rPr lang="en-US" b="1" baseline="30000" dirty="0"/>
              <a:t> </a:t>
            </a:r>
          </a:p>
          <a:p>
            <a:pPr marL="0" indent="0">
              <a:buNone/>
            </a:pPr>
            <a:r>
              <a:rPr lang="en-US" sz="3200" b="1" baseline="30000" dirty="0">
                <a:solidFill>
                  <a:schemeClr val="bg1"/>
                </a:solidFill>
              </a:rPr>
              <a:t>14 </a:t>
            </a:r>
            <a:r>
              <a:rPr lang="en-US" sz="3200" dirty="0">
                <a:solidFill>
                  <a:srgbClr val="FFFF00"/>
                </a:solidFill>
              </a:rPr>
              <a:t>Bless </a:t>
            </a:r>
            <a:r>
              <a:rPr lang="en-US" sz="3200" dirty="0">
                <a:solidFill>
                  <a:schemeClr val="bg1"/>
                </a:solidFill>
              </a:rPr>
              <a:t>those who persecute you. </a:t>
            </a:r>
            <a:r>
              <a:rPr lang="en-US" sz="3200" dirty="0">
                <a:solidFill>
                  <a:srgbClr val="FFFF00"/>
                </a:solidFill>
              </a:rPr>
              <a:t>Don’t curse </a:t>
            </a:r>
            <a:r>
              <a:rPr lang="en-US" sz="3200" dirty="0">
                <a:solidFill>
                  <a:schemeClr val="bg1"/>
                </a:solidFill>
              </a:rPr>
              <a:t>them; pray that God will bless them. </a:t>
            </a:r>
            <a:r>
              <a:rPr lang="en-US" sz="3200" b="1" baseline="30000" dirty="0">
                <a:solidFill>
                  <a:schemeClr val="bg1"/>
                </a:solidFill>
              </a:rPr>
              <a:t>15 </a:t>
            </a:r>
            <a:r>
              <a:rPr lang="en-US" sz="3200" dirty="0">
                <a:solidFill>
                  <a:schemeClr val="bg1"/>
                </a:solidFill>
              </a:rPr>
              <a:t>Be happy with those who are happy, and weep with those who weep. </a:t>
            </a:r>
            <a:r>
              <a:rPr lang="en-US" sz="3200" b="1" baseline="30000" dirty="0">
                <a:solidFill>
                  <a:schemeClr val="bg1"/>
                </a:solidFill>
              </a:rPr>
              <a:t>16 </a:t>
            </a:r>
            <a:r>
              <a:rPr lang="en-US" sz="3200" dirty="0">
                <a:solidFill>
                  <a:srgbClr val="FFFF00"/>
                </a:solidFill>
              </a:rPr>
              <a:t>Live in harmony with each other.</a:t>
            </a:r>
            <a:r>
              <a:rPr lang="en-US" sz="3200" dirty="0">
                <a:solidFill>
                  <a:schemeClr val="bg1"/>
                </a:solidFill>
              </a:rPr>
              <a:t> Don’t be too proud to enjoy the company of ordinary people. And </a:t>
            </a:r>
            <a:r>
              <a:rPr lang="en-US" sz="3200" dirty="0">
                <a:solidFill>
                  <a:srgbClr val="FFFF00"/>
                </a:solidFill>
              </a:rPr>
              <a:t>don’t think you know it all!</a:t>
            </a:r>
          </a:p>
          <a:p>
            <a:pPr marL="0" indent="0">
              <a:buNone/>
            </a:pPr>
            <a:r>
              <a:rPr lang="en-US" sz="3200" b="1" baseline="30000" dirty="0">
                <a:solidFill>
                  <a:schemeClr val="bg1"/>
                </a:solidFill>
              </a:rPr>
              <a:t>17 </a:t>
            </a:r>
            <a:r>
              <a:rPr lang="en-US" sz="3200" dirty="0">
                <a:solidFill>
                  <a:srgbClr val="FFFF00"/>
                </a:solidFill>
              </a:rPr>
              <a:t>Never pay back evil with more evil. </a:t>
            </a:r>
            <a:r>
              <a:rPr lang="en-US" sz="3200" dirty="0">
                <a:solidFill>
                  <a:schemeClr val="bg1"/>
                </a:solidFill>
              </a:rPr>
              <a:t>Do things in such a way that everyone can see you are honorable. </a:t>
            </a:r>
            <a:r>
              <a:rPr lang="en-US" sz="3200" b="1" baseline="30000" dirty="0">
                <a:solidFill>
                  <a:schemeClr val="bg1"/>
                </a:solidFill>
              </a:rPr>
              <a:t>18 </a:t>
            </a:r>
            <a:r>
              <a:rPr lang="en-US" sz="3200" dirty="0">
                <a:solidFill>
                  <a:schemeClr val="bg1"/>
                </a:solidFill>
              </a:rPr>
              <a:t>Do all that you can to </a:t>
            </a:r>
            <a:r>
              <a:rPr lang="en-US" sz="3200" dirty="0">
                <a:solidFill>
                  <a:srgbClr val="FFFF00"/>
                </a:solidFill>
              </a:rPr>
              <a:t>live in peace with everyone.</a:t>
            </a:r>
          </a:p>
        </p:txBody>
      </p:sp>
    </p:spTree>
    <p:extLst>
      <p:ext uri="{BB962C8B-B14F-4D97-AF65-F5344CB8AC3E}">
        <p14:creationId xmlns:p14="http://schemas.microsoft.com/office/powerpoint/2010/main" val="391540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5ED406-1DD5-6746-A999-544CD96AF1EB}"/>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165DC342-1A5B-424B-9920-BBFAB9F895B1}"/>
              </a:ext>
            </a:extLst>
          </p:cNvPr>
          <p:cNvSpPr>
            <a:spLocks noGrp="1"/>
          </p:cNvSpPr>
          <p:nvPr>
            <p:ph idx="1"/>
          </p:nvPr>
        </p:nvSpPr>
        <p:spPr>
          <a:xfrm>
            <a:off x="1153287" y="1810512"/>
            <a:ext cx="9885426" cy="3236976"/>
          </a:xfrm>
        </p:spPr>
        <p:txBody>
          <a:bodyPr>
            <a:noAutofit/>
          </a:bodyPr>
          <a:lstStyle/>
          <a:p>
            <a:pPr marL="0" indent="0">
              <a:buNone/>
            </a:pPr>
            <a:r>
              <a:rPr lang="en-US" sz="3200" b="1" dirty="0">
                <a:solidFill>
                  <a:schemeClr val="bg1"/>
                </a:solidFill>
              </a:rPr>
              <a:t>Romans 12:9-21 NLT</a:t>
            </a:r>
            <a:r>
              <a:rPr lang="en-US" sz="3200" b="1" baseline="30000" dirty="0"/>
              <a:t> </a:t>
            </a:r>
          </a:p>
          <a:p>
            <a:pPr marL="0" indent="0">
              <a:buNone/>
            </a:pPr>
            <a:r>
              <a:rPr lang="en-US" sz="3200" b="1" baseline="30000" dirty="0">
                <a:solidFill>
                  <a:schemeClr val="bg1"/>
                </a:solidFill>
              </a:rPr>
              <a:t>19 </a:t>
            </a:r>
            <a:r>
              <a:rPr lang="en-US" sz="3200" dirty="0">
                <a:solidFill>
                  <a:schemeClr val="bg1"/>
                </a:solidFill>
              </a:rPr>
              <a:t>Dear friends, </a:t>
            </a:r>
            <a:r>
              <a:rPr lang="en-US" sz="3200" dirty="0">
                <a:solidFill>
                  <a:srgbClr val="FFFF00"/>
                </a:solidFill>
              </a:rPr>
              <a:t>never take revenge. </a:t>
            </a:r>
            <a:r>
              <a:rPr lang="en-US" sz="3200" dirty="0">
                <a:solidFill>
                  <a:schemeClr val="bg1"/>
                </a:solidFill>
              </a:rPr>
              <a:t>Leave that to the righteous anger of God. For the Scriptures say,</a:t>
            </a:r>
          </a:p>
          <a:p>
            <a:pPr marL="0" indent="0">
              <a:buNone/>
            </a:pPr>
            <a:r>
              <a:rPr lang="en-US" sz="3200" dirty="0">
                <a:solidFill>
                  <a:schemeClr val="bg1"/>
                </a:solidFill>
              </a:rPr>
              <a:t>“I will take revenge;</a:t>
            </a:r>
            <a:br>
              <a:rPr lang="en-US" sz="3200" dirty="0">
                <a:solidFill>
                  <a:schemeClr val="bg1"/>
                </a:solidFill>
              </a:rPr>
            </a:br>
            <a:r>
              <a:rPr lang="en-US" sz="3200" dirty="0">
                <a:solidFill>
                  <a:schemeClr val="bg1"/>
                </a:solidFill>
              </a:rPr>
              <a:t>    I will pay them back,”</a:t>
            </a:r>
            <a:br>
              <a:rPr lang="en-US" sz="3200" dirty="0">
                <a:solidFill>
                  <a:schemeClr val="bg1"/>
                </a:solidFill>
              </a:rPr>
            </a:br>
            <a:r>
              <a:rPr lang="en-US" sz="3200" dirty="0">
                <a:solidFill>
                  <a:schemeClr val="bg1"/>
                </a:solidFill>
              </a:rPr>
              <a:t>    says the Lord.</a:t>
            </a:r>
          </a:p>
        </p:txBody>
      </p:sp>
    </p:spTree>
    <p:extLst>
      <p:ext uri="{BB962C8B-B14F-4D97-AF65-F5344CB8AC3E}">
        <p14:creationId xmlns:p14="http://schemas.microsoft.com/office/powerpoint/2010/main" val="107564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5ED406-1DD5-6746-A999-544CD96AF1EB}"/>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165DC342-1A5B-424B-9920-BBFAB9F895B1}"/>
              </a:ext>
            </a:extLst>
          </p:cNvPr>
          <p:cNvSpPr>
            <a:spLocks noGrp="1"/>
          </p:cNvSpPr>
          <p:nvPr>
            <p:ph idx="1"/>
          </p:nvPr>
        </p:nvSpPr>
        <p:spPr>
          <a:xfrm>
            <a:off x="975931" y="1408176"/>
            <a:ext cx="10240137" cy="4736592"/>
          </a:xfrm>
        </p:spPr>
        <p:txBody>
          <a:bodyPr>
            <a:noAutofit/>
          </a:bodyPr>
          <a:lstStyle/>
          <a:p>
            <a:pPr marL="0" indent="0">
              <a:buNone/>
            </a:pPr>
            <a:r>
              <a:rPr lang="en-US" sz="3200" b="1" dirty="0">
                <a:solidFill>
                  <a:schemeClr val="bg1"/>
                </a:solidFill>
              </a:rPr>
              <a:t>Romans 12:9-21 NLT</a:t>
            </a:r>
            <a:r>
              <a:rPr lang="en-US" sz="3200" b="1" baseline="30000" dirty="0"/>
              <a:t> </a:t>
            </a:r>
          </a:p>
          <a:p>
            <a:pPr marL="0" indent="0">
              <a:buNone/>
            </a:pPr>
            <a:r>
              <a:rPr lang="en-US" sz="3200" b="1" baseline="30000" dirty="0">
                <a:solidFill>
                  <a:schemeClr val="bg1"/>
                </a:solidFill>
              </a:rPr>
              <a:t>20 </a:t>
            </a:r>
            <a:r>
              <a:rPr lang="en-US" sz="3200" dirty="0">
                <a:solidFill>
                  <a:schemeClr val="bg1"/>
                </a:solidFill>
              </a:rPr>
              <a:t>Instead, </a:t>
            </a:r>
          </a:p>
          <a:p>
            <a:pPr marL="0" indent="0">
              <a:buNone/>
            </a:pPr>
            <a:r>
              <a:rPr lang="en-US" sz="3200" dirty="0">
                <a:solidFill>
                  <a:schemeClr val="bg1"/>
                </a:solidFill>
              </a:rPr>
              <a:t>“If your enemies are hungry, feed them.</a:t>
            </a:r>
            <a:br>
              <a:rPr lang="en-US" sz="3200" dirty="0">
                <a:solidFill>
                  <a:schemeClr val="bg1"/>
                </a:solidFill>
              </a:rPr>
            </a:br>
            <a:r>
              <a:rPr lang="en-US" sz="3200" dirty="0">
                <a:solidFill>
                  <a:schemeClr val="bg1"/>
                </a:solidFill>
              </a:rPr>
              <a:t>    If they are thirsty, give them something to drink.</a:t>
            </a:r>
            <a:br>
              <a:rPr lang="en-US" sz="3200" dirty="0">
                <a:solidFill>
                  <a:schemeClr val="bg1"/>
                </a:solidFill>
              </a:rPr>
            </a:br>
            <a:r>
              <a:rPr lang="en-US" sz="3200" dirty="0">
                <a:solidFill>
                  <a:schemeClr val="bg1"/>
                </a:solidFill>
              </a:rPr>
              <a:t>In doing this, you will heap</a:t>
            </a:r>
            <a:br>
              <a:rPr lang="en-US" sz="3200" dirty="0">
                <a:solidFill>
                  <a:schemeClr val="bg1"/>
                </a:solidFill>
              </a:rPr>
            </a:br>
            <a:r>
              <a:rPr lang="en-US" sz="3200" dirty="0">
                <a:solidFill>
                  <a:schemeClr val="bg1"/>
                </a:solidFill>
              </a:rPr>
              <a:t>    </a:t>
            </a:r>
            <a:r>
              <a:rPr lang="en-US" sz="3200" dirty="0">
                <a:solidFill>
                  <a:srgbClr val="FFFF00"/>
                </a:solidFill>
              </a:rPr>
              <a:t>burning coals of shame on their heads</a:t>
            </a:r>
            <a:r>
              <a:rPr lang="en-US" sz="3200" dirty="0">
                <a:solidFill>
                  <a:schemeClr val="bg1"/>
                </a:solidFill>
              </a:rPr>
              <a:t>.”</a:t>
            </a:r>
          </a:p>
          <a:p>
            <a:pPr marL="0" indent="0">
              <a:buNone/>
            </a:pPr>
            <a:r>
              <a:rPr lang="en-US" sz="3200" b="1" baseline="30000" dirty="0">
                <a:solidFill>
                  <a:schemeClr val="bg1"/>
                </a:solidFill>
              </a:rPr>
              <a:t>21 </a:t>
            </a:r>
            <a:r>
              <a:rPr lang="en-US" sz="3200" dirty="0">
                <a:solidFill>
                  <a:schemeClr val="bg1"/>
                </a:solidFill>
              </a:rPr>
              <a:t>Don’t let evil conquer you, but </a:t>
            </a:r>
            <a:r>
              <a:rPr lang="en-US" sz="3200" dirty="0">
                <a:solidFill>
                  <a:srgbClr val="FFFF00"/>
                </a:solidFill>
              </a:rPr>
              <a:t>conquer evil by doing good</a:t>
            </a:r>
            <a:r>
              <a:rPr lang="en-US" sz="3200" dirty="0">
                <a:solidFill>
                  <a:schemeClr val="bg1"/>
                </a:solidFill>
              </a:rPr>
              <a:t>.</a:t>
            </a:r>
          </a:p>
          <a:p>
            <a:pPr marL="0" indent="0">
              <a:buNone/>
            </a:pPr>
            <a:endParaRPr lang="en-US" sz="3200" b="1" baseline="30000" dirty="0"/>
          </a:p>
        </p:txBody>
      </p:sp>
    </p:spTree>
    <p:extLst>
      <p:ext uri="{BB962C8B-B14F-4D97-AF65-F5344CB8AC3E}">
        <p14:creationId xmlns:p14="http://schemas.microsoft.com/office/powerpoint/2010/main" val="131576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posing for the camera&#10;&#10;Description automatically generated">
            <a:extLst>
              <a:ext uri="{FF2B5EF4-FFF2-40B4-BE49-F238E27FC236}">
                <a16:creationId xmlns:a16="http://schemas.microsoft.com/office/drawing/2014/main" id="{62F84D1E-E127-2E47-B336-C74EB9E76899}"/>
              </a:ext>
            </a:extLst>
          </p:cNvPr>
          <p:cNvPicPr>
            <a:picLocks noChangeAspect="1"/>
          </p:cNvPicPr>
          <p:nvPr/>
        </p:nvPicPr>
        <p:blipFill rotWithShape="1">
          <a:blip r:embed="rId3">
            <a:alphaModFix amt="40000"/>
          </a:blip>
          <a:srcRect l="8445" r="-1" b="-1"/>
          <a:stretch/>
        </p:blipFill>
        <p:spPr>
          <a:xfrm>
            <a:off x="0" y="10"/>
            <a:ext cx="12191979" cy="6857990"/>
          </a:xfrm>
          <a:prstGeom prst="rect">
            <a:avLst/>
          </a:prstGeom>
        </p:spPr>
      </p:pic>
      <p:sp>
        <p:nvSpPr>
          <p:cNvPr id="6" name="Title 5">
            <a:extLst>
              <a:ext uri="{FF2B5EF4-FFF2-40B4-BE49-F238E27FC236}">
                <a16:creationId xmlns:a16="http://schemas.microsoft.com/office/drawing/2014/main" id="{2C9CC381-317F-004A-90A0-6B2487E17CC2}"/>
              </a:ext>
            </a:extLst>
          </p:cNvPr>
          <p:cNvSpPr>
            <a:spLocks noGrp="1"/>
          </p:cNvSpPr>
          <p:nvPr>
            <p:ph type="title"/>
          </p:nvPr>
        </p:nvSpPr>
        <p:spPr>
          <a:xfrm>
            <a:off x="841249" y="941832"/>
            <a:ext cx="10506456" cy="2057400"/>
          </a:xfrm>
        </p:spPr>
        <p:txBody>
          <a:bodyPr anchor="b">
            <a:normAutofit/>
          </a:bodyPr>
          <a:lstStyle/>
          <a:p>
            <a:r>
              <a:rPr lang="en-US" sz="5000" dirty="0">
                <a:effectLst>
                  <a:outerShdw blurRad="50800" dist="38100" dir="2700000" algn="tl" rotWithShape="0">
                    <a:prstClr val="black">
                      <a:alpha val="40000"/>
                    </a:prstClr>
                  </a:outerShdw>
                </a:effectLst>
              </a:rPr>
              <a:t>Tertullian Quotes the Church’s Enemies</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0D05189-0106-F74F-995E-FA877B14AF1D}"/>
              </a:ext>
            </a:extLst>
          </p:cNvPr>
          <p:cNvSpPr>
            <a:spLocks noGrp="1"/>
          </p:cNvSpPr>
          <p:nvPr>
            <p:ph idx="1"/>
          </p:nvPr>
        </p:nvSpPr>
        <p:spPr>
          <a:xfrm>
            <a:off x="841248" y="3502152"/>
            <a:ext cx="10661904" cy="2670048"/>
          </a:xfrm>
        </p:spPr>
        <p:txBody>
          <a:bodyPr>
            <a:normAutofit/>
          </a:bodyPr>
          <a:lstStyle/>
          <a:p>
            <a:pPr marL="0" indent="0">
              <a:buNone/>
            </a:pPr>
            <a:r>
              <a:rPr lang="en-US" sz="3500" dirty="0">
                <a:effectLst>
                  <a:outerShdw blurRad="50800" dist="38100" dir="2700000" algn="tl" rotWithShape="0">
                    <a:prstClr val="black">
                      <a:alpha val="40000"/>
                    </a:prstClr>
                  </a:outerShdw>
                </a:effectLst>
                <a:latin typeface="+mj-lt"/>
              </a:rPr>
              <a:t>“Look,” they say, “how these Christians love one another.”</a:t>
            </a:r>
          </a:p>
          <a:p>
            <a:pPr marL="0" indent="0">
              <a:buNone/>
            </a:pPr>
            <a:r>
              <a:rPr lang="en-US" sz="3200" b="1" dirty="0">
                <a:effectLst>
                  <a:outerShdw blurRad="50800" dist="38100" dir="2700000" algn="tl" rotWithShape="0">
                    <a:prstClr val="black">
                      <a:alpha val="40000"/>
                    </a:prstClr>
                  </a:outerShdw>
                </a:effectLst>
              </a:rPr>
              <a:t>Tertullian</a:t>
            </a:r>
            <a:r>
              <a:rPr lang="en-US" sz="3200" i="1" dirty="0">
                <a:effectLst>
                  <a:outerShdw blurRad="50800" dist="38100" dir="2700000" algn="tl" rotWithShape="0">
                    <a:prstClr val="black">
                      <a:alpha val="40000"/>
                    </a:prstClr>
                  </a:outerShdw>
                </a:effectLst>
              </a:rPr>
              <a:t> (c. AD 160-225), </a:t>
            </a:r>
            <a:r>
              <a:rPr lang="en-US" sz="3200" i="1" dirty="0" err="1">
                <a:effectLst>
                  <a:outerShdw blurRad="50800" dist="38100" dir="2700000" algn="tl" rotWithShape="0">
                    <a:prstClr val="black">
                      <a:alpha val="40000"/>
                    </a:prstClr>
                  </a:outerShdw>
                </a:effectLst>
              </a:rPr>
              <a:t>Apologeticus</a:t>
            </a:r>
            <a:r>
              <a:rPr lang="en-US" sz="3200" dirty="0">
                <a:effectLst>
                  <a:outerShdw blurRad="50800" dist="38100" dir="2700000" algn="tl" rotWithShape="0">
                    <a:prstClr val="black">
                      <a:alpha val="40000"/>
                    </a:prstClr>
                  </a:outerShdw>
                </a:effectLst>
              </a:rPr>
              <a:t> </a:t>
            </a:r>
            <a:r>
              <a:rPr lang="en-US" sz="3200" dirty="0" err="1">
                <a:effectLst>
                  <a:outerShdw blurRad="50800" dist="38100" dir="2700000" algn="tl" rotWithShape="0">
                    <a:prstClr val="black">
                      <a:alpha val="40000"/>
                    </a:prstClr>
                  </a:outerShdw>
                </a:effectLst>
              </a:rPr>
              <a:t>ch.</a:t>
            </a:r>
            <a:r>
              <a:rPr lang="en-US" sz="3200" dirty="0">
                <a:effectLst>
                  <a:outerShdw blurRad="50800" dist="38100" dir="2700000" algn="tl" rotWithShape="0">
                    <a:prstClr val="black">
                      <a:alpha val="40000"/>
                    </a:prstClr>
                  </a:outerShdw>
                </a:effectLst>
              </a:rPr>
              <a:t> 39</a:t>
            </a:r>
          </a:p>
        </p:txBody>
      </p:sp>
    </p:spTree>
    <p:extLst>
      <p:ext uri="{BB962C8B-B14F-4D97-AF65-F5344CB8AC3E}">
        <p14:creationId xmlns:p14="http://schemas.microsoft.com/office/powerpoint/2010/main" val="13594991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F237DD-E125-3845-83D7-1EF9A3BC32E1}"/>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C0789DB2-84C3-504C-9111-D95E039B3F1C}"/>
              </a:ext>
            </a:extLst>
          </p:cNvPr>
          <p:cNvSpPr>
            <a:spLocks noGrp="1"/>
          </p:cNvSpPr>
          <p:nvPr>
            <p:ph idx="1"/>
          </p:nvPr>
        </p:nvSpPr>
        <p:spPr>
          <a:xfrm>
            <a:off x="1559052" y="2348420"/>
            <a:ext cx="9073896" cy="2161159"/>
          </a:xfrm>
        </p:spPr>
        <p:txBody>
          <a:bodyPr>
            <a:normAutofit/>
          </a:bodyPr>
          <a:lstStyle/>
          <a:p>
            <a:pPr marL="0" indent="0">
              <a:buNone/>
            </a:pPr>
            <a:r>
              <a:rPr lang="en-US" sz="3200" dirty="0">
                <a:solidFill>
                  <a:schemeClr val="bg1"/>
                </a:solidFill>
              </a:rPr>
              <a:t>“Therefore, as God’s chosen people, holy and dearly loved, clothe yourselves with </a:t>
            </a:r>
            <a:r>
              <a:rPr lang="en-US" sz="3200" dirty="0">
                <a:solidFill>
                  <a:srgbClr val="FFFF00"/>
                </a:solidFill>
              </a:rPr>
              <a:t>compassion, kindness, humility, gentleness and patience</a:t>
            </a:r>
            <a:r>
              <a:rPr lang="en-US" sz="3200" dirty="0">
                <a:solidFill>
                  <a:schemeClr val="bg1"/>
                </a:solidFill>
              </a:rPr>
              <a:t>.”</a:t>
            </a:r>
          </a:p>
          <a:p>
            <a:pPr marL="0" indent="0">
              <a:buNone/>
            </a:pPr>
            <a:r>
              <a:rPr lang="en-US" sz="3200" b="1" dirty="0">
                <a:solidFill>
                  <a:schemeClr val="bg1"/>
                </a:solidFill>
              </a:rPr>
              <a:t>					Paul, Colossians 3:12 NIV</a:t>
            </a:r>
          </a:p>
        </p:txBody>
      </p:sp>
    </p:spTree>
    <p:extLst>
      <p:ext uri="{BB962C8B-B14F-4D97-AF65-F5344CB8AC3E}">
        <p14:creationId xmlns:p14="http://schemas.microsoft.com/office/powerpoint/2010/main" val="191069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Diagram, text&#10;&#10;Description automatically generated">
            <a:extLst>
              <a:ext uri="{FF2B5EF4-FFF2-40B4-BE49-F238E27FC236}">
                <a16:creationId xmlns:a16="http://schemas.microsoft.com/office/drawing/2014/main" id="{CFF6F518-7F24-4B4F-B8A0-EC5D17FEF021}"/>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198631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5ED406-1DD5-6746-A999-544CD96AF1EB}"/>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165DC342-1A5B-424B-9920-BBFAB9F895B1}"/>
              </a:ext>
            </a:extLst>
          </p:cNvPr>
          <p:cNvSpPr>
            <a:spLocks noGrp="1"/>
          </p:cNvSpPr>
          <p:nvPr>
            <p:ph idx="1"/>
          </p:nvPr>
        </p:nvSpPr>
        <p:spPr>
          <a:xfrm>
            <a:off x="1046988" y="1316736"/>
            <a:ext cx="10098024" cy="4700016"/>
          </a:xfrm>
        </p:spPr>
        <p:txBody>
          <a:bodyPr>
            <a:noAutofit/>
          </a:bodyPr>
          <a:lstStyle/>
          <a:p>
            <a:pPr marL="0" indent="0">
              <a:buNone/>
            </a:pPr>
            <a:r>
              <a:rPr lang="en-US" sz="3200" b="1" dirty="0">
                <a:solidFill>
                  <a:schemeClr val="bg1"/>
                </a:solidFill>
              </a:rPr>
              <a:t>1 Peter 2:9-12 NRSV</a:t>
            </a:r>
            <a:endParaRPr lang="en-US" sz="3200" b="1" baseline="30000" dirty="0"/>
          </a:p>
          <a:p>
            <a:pPr marL="0" indent="0">
              <a:buNone/>
            </a:pPr>
            <a:r>
              <a:rPr lang="en-US" sz="3200" b="1" baseline="30000" dirty="0">
                <a:solidFill>
                  <a:schemeClr val="bg1"/>
                </a:solidFill>
              </a:rPr>
              <a:t>9 </a:t>
            </a:r>
            <a:r>
              <a:rPr lang="en-US" sz="3200" dirty="0">
                <a:solidFill>
                  <a:schemeClr val="bg1"/>
                </a:solidFill>
              </a:rPr>
              <a:t>But </a:t>
            </a:r>
            <a:r>
              <a:rPr lang="en-US" sz="3200" dirty="0">
                <a:solidFill>
                  <a:srgbClr val="FFFF00"/>
                </a:solidFill>
              </a:rPr>
              <a:t>you</a:t>
            </a:r>
            <a:r>
              <a:rPr lang="en-US" sz="3200" dirty="0">
                <a:solidFill>
                  <a:schemeClr val="bg1"/>
                </a:solidFill>
              </a:rPr>
              <a:t> [the Church] are a chosen race, a royal priesthood, a holy nation, God’s own people,</a:t>
            </a:r>
            <a:r>
              <a:rPr lang="en-US" sz="3200" baseline="30000" dirty="0">
                <a:solidFill>
                  <a:schemeClr val="bg1"/>
                </a:solidFill>
              </a:rPr>
              <a:t> </a:t>
            </a:r>
            <a:r>
              <a:rPr lang="en-US" sz="3200" dirty="0">
                <a:solidFill>
                  <a:schemeClr val="bg1"/>
                </a:solidFill>
              </a:rPr>
              <a:t>in order that you may proclaim the mighty acts of him who </a:t>
            </a:r>
            <a:r>
              <a:rPr lang="en-US" sz="3200" dirty="0">
                <a:solidFill>
                  <a:srgbClr val="FFFF00"/>
                </a:solidFill>
              </a:rPr>
              <a:t>called you out of darkness</a:t>
            </a:r>
            <a:r>
              <a:rPr lang="en-US" sz="3200" dirty="0">
                <a:solidFill>
                  <a:schemeClr val="bg1"/>
                </a:solidFill>
              </a:rPr>
              <a:t> into his marvelous light.</a:t>
            </a:r>
          </a:p>
          <a:p>
            <a:pPr marL="0" indent="0">
              <a:buNone/>
            </a:pPr>
            <a:r>
              <a:rPr lang="en-US" sz="3200" b="1" baseline="30000" dirty="0">
                <a:solidFill>
                  <a:schemeClr val="bg1"/>
                </a:solidFill>
              </a:rPr>
              <a:t>10 </a:t>
            </a:r>
            <a:r>
              <a:rPr lang="en-US" sz="3200" dirty="0">
                <a:solidFill>
                  <a:schemeClr val="bg1"/>
                </a:solidFill>
              </a:rPr>
              <a:t>Once you were not a people,</a:t>
            </a:r>
            <a:br>
              <a:rPr lang="en-US" sz="3200" dirty="0">
                <a:solidFill>
                  <a:schemeClr val="bg1"/>
                </a:solidFill>
              </a:rPr>
            </a:br>
            <a:r>
              <a:rPr lang="en-US" sz="3200" dirty="0">
                <a:solidFill>
                  <a:schemeClr val="bg1"/>
                </a:solidFill>
              </a:rPr>
              <a:t>    but now you are God’s people;</a:t>
            </a:r>
            <a:br>
              <a:rPr lang="en-US" sz="3200" dirty="0">
                <a:solidFill>
                  <a:schemeClr val="bg1"/>
                </a:solidFill>
              </a:rPr>
            </a:br>
            <a:r>
              <a:rPr lang="en-US" sz="3200" dirty="0">
                <a:solidFill>
                  <a:schemeClr val="bg1"/>
                </a:solidFill>
              </a:rPr>
              <a:t>once you had not received mercy,</a:t>
            </a:r>
            <a:br>
              <a:rPr lang="en-US" sz="3200" dirty="0">
                <a:solidFill>
                  <a:schemeClr val="bg1"/>
                </a:solidFill>
              </a:rPr>
            </a:br>
            <a:r>
              <a:rPr lang="en-US" sz="3200" dirty="0">
                <a:solidFill>
                  <a:schemeClr val="bg1"/>
                </a:solidFill>
              </a:rPr>
              <a:t>    but now you have received mercy.</a:t>
            </a:r>
            <a:endParaRPr lang="en-US" sz="3200" b="1" dirty="0">
              <a:solidFill>
                <a:schemeClr val="bg1"/>
              </a:solidFill>
            </a:endParaRPr>
          </a:p>
        </p:txBody>
      </p:sp>
    </p:spTree>
    <p:extLst>
      <p:ext uri="{BB962C8B-B14F-4D97-AF65-F5344CB8AC3E}">
        <p14:creationId xmlns:p14="http://schemas.microsoft.com/office/powerpoint/2010/main" val="54462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5ED406-1DD5-6746-A999-544CD96AF1EB}"/>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165DC342-1A5B-424B-9920-BBFAB9F895B1}"/>
              </a:ext>
            </a:extLst>
          </p:cNvPr>
          <p:cNvSpPr>
            <a:spLocks noGrp="1"/>
          </p:cNvSpPr>
          <p:nvPr>
            <p:ph idx="1"/>
          </p:nvPr>
        </p:nvSpPr>
        <p:spPr>
          <a:xfrm>
            <a:off x="1498854" y="1572768"/>
            <a:ext cx="9194292" cy="4700016"/>
          </a:xfrm>
        </p:spPr>
        <p:txBody>
          <a:bodyPr>
            <a:noAutofit/>
          </a:bodyPr>
          <a:lstStyle/>
          <a:p>
            <a:pPr marL="0" indent="0">
              <a:buNone/>
            </a:pPr>
            <a:r>
              <a:rPr lang="en-US" sz="3200" b="1" dirty="0">
                <a:solidFill>
                  <a:schemeClr val="bg1"/>
                </a:solidFill>
              </a:rPr>
              <a:t>1 Peter 2:9-12 NRSV</a:t>
            </a:r>
          </a:p>
          <a:p>
            <a:pPr marL="0" indent="0">
              <a:buNone/>
            </a:pPr>
            <a:r>
              <a:rPr lang="en-US" sz="3200" b="1" baseline="30000" dirty="0">
                <a:solidFill>
                  <a:schemeClr val="bg1"/>
                </a:solidFill>
              </a:rPr>
              <a:t>11 </a:t>
            </a:r>
            <a:r>
              <a:rPr lang="en-US" sz="3200" dirty="0">
                <a:solidFill>
                  <a:schemeClr val="bg1"/>
                </a:solidFill>
              </a:rPr>
              <a:t>Beloved, I urge you as </a:t>
            </a:r>
            <a:r>
              <a:rPr lang="en-US" sz="3200" dirty="0">
                <a:solidFill>
                  <a:srgbClr val="FFFF00"/>
                </a:solidFill>
              </a:rPr>
              <a:t>aliens and exiles </a:t>
            </a:r>
            <a:r>
              <a:rPr lang="en-US" sz="3200" dirty="0">
                <a:solidFill>
                  <a:schemeClr val="bg1"/>
                </a:solidFill>
              </a:rPr>
              <a:t>to abstain from the desires of the flesh that wage war against the soul. </a:t>
            </a:r>
            <a:r>
              <a:rPr lang="en-US" sz="3200" b="1" baseline="30000" dirty="0">
                <a:solidFill>
                  <a:schemeClr val="bg1"/>
                </a:solidFill>
              </a:rPr>
              <a:t>12 </a:t>
            </a:r>
            <a:r>
              <a:rPr lang="en-US" sz="3200" dirty="0">
                <a:solidFill>
                  <a:srgbClr val="FFFF00"/>
                </a:solidFill>
              </a:rPr>
              <a:t>Conduct yourselves honorably </a:t>
            </a:r>
            <a:r>
              <a:rPr lang="en-US" sz="3200" dirty="0">
                <a:solidFill>
                  <a:schemeClr val="bg1"/>
                </a:solidFill>
              </a:rPr>
              <a:t>among the [unbelievers], so that, though they malign you as evildoers, they </a:t>
            </a:r>
            <a:r>
              <a:rPr lang="en-US" sz="3200" dirty="0">
                <a:solidFill>
                  <a:srgbClr val="FFFF00"/>
                </a:solidFill>
              </a:rPr>
              <a:t>may see your honorable deeds </a:t>
            </a:r>
            <a:r>
              <a:rPr lang="en-US" sz="3200" dirty="0">
                <a:solidFill>
                  <a:schemeClr val="bg1"/>
                </a:solidFill>
              </a:rPr>
              <a:t>and glorify God when he comes to judge.</a:t>
            </a:r>
            <a:endParaRPr lang="en-US" sz="3200" b="1" baseline="30000" dirty="0">
              <a:solidFill>
                <a:schemeClr val="bg1"/>
              </a:solidFill>
            </a:endParaRPr>
          </a:p>
        </p:txBody>
      </p:sp>
    </p:spTree>
    <p:extLst>
      <p:ext uri="{BB962C8B-B14F-4D97-AF65-F5344CB8AC3E}">
        <p14:creationId xmlns:p14="http://schemas.microsoft.com/office/powerpoint/2010/main" val="177264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earing a suit and tie&#10;&#10;Description automatically generated">
            <a:extLst>
              <a:ext uri="{FF2B5EF4-FFF2-40B4-BE49-F238E27FC236}">
                <a16:creationId xmlns:a16="http://schemas.microsoft.com/office/drawing/2014/main" id="{88E04775-5B4F-B54C-AF03-4D8D69749242}"/>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257803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holding, old, food&#10;&#10;Description automatically generated">
            <a:extLst>
              <a:ext uri="{FF2B5EF4-FFF2-40B4-BE49-F238E27FC236}">
                <a16:creationId xmlns:a16="http://schemas.microsoft.com/office/drawing/2014/main" id="{291C5765-008A-FB49-B795-67E9543F29EE}"/>
              </a:ext>
            </a:extLst>
          </p:cNvPr>
          <p:cNvPicPr>
            <a:picLocks noChangeAspect="1"/>
          </p:cNvPicPr>
          <p:nvPr/>
        </p:nvPicPr>
        <p:blipFill rotWithShape="1">
          <a:blip r:embed="rId3"/>
          <a:srcRect t="19"/>
          <a:stretch/>
        </p:blipFill>
        <p:spPr>
          <a:xfrm>
            <a:off x="0" y="0"/>
            <a:ext cx="12192000" cy="6858000"/>
          </a:xfrm>
          <a:prstGeom prst="rect">
            <a:avLst/>
          </a:prstGeom>
        </p:spPr>
      </p:pic>
      <p:sp>
        <p:nvSpPr>
          <p:cNvPr id="6" name="Title 5">
            <a:extLst>
              <a:ext uri="{FF2B5EF4-FFF2-40B4-BE49-F238E27FC236}">
                <a16:creationId xmlns:a16="http://schemas.microsoft.com/office/drawing/2014/main" id="{3C3D705F-1E4D-984A-A7A8-CCE248969631}"/>
              </a:ext>
            </a:extLst>
          </p:cNvPr>
          <p:cNvSpPr>
            <a:spLocks noGrp="1"/>
          </p:cNvSpPr>
          <p:nvPr>
            <p:ph type="title"/>
          </p:nvPr>
        </p:nvSpPr>
        <p:spPr>
          <a:xfrm>
            <a:off x="527304" y="171481"/>
            <a:ext cx="10515600" cy="1325563"/>
          </a:xfrm>
        </p:spPr>
        <p:txBody>
          <a:bodyPr/>
          <a:lstStyle/>
          <a:p>
            <a:r>
              <a:rPr lang="en-US" b="1" dirty="0">
                <a:effectLst>
                  <a:outerShdw blurRad="50800" dist="38100" dir="2700000" algn="tl" rotWithShape="0">
                    <a:schemeClr val="bg1">
                      <a:alpha val="40000"/>
                    </a:schemeClr>
                  </a:outerShdw>
                </a:effectLst>
                <a:latin typeface="+mn-lt"/>
              </a:rPr>
              <a:t>Invitation &amp; Response</a:t>
            </a:r>
          </a:p>
        </p:txBody>
      </p:sp>
      <p:sp>
        <p:nvSpPr>
          <p:cNvPr id="7" name="Content Placeholder 6">
            <a:extLst>
              <a:ext uri="{FF2B5EF4-FFF2-40B4-BE49-F238E27FC236}">
                <a16:creationId xmlns:a16="http://schemas.microsoft.com/office/drawing/2014/main" id="{15046A6A-5272-464C-8045-52ADC9516947}"/>
              </a:ext>
            </a:extLst>
          </p:cNvPr>
          <p:cNvSpPr>
            <a:spLocks noGrp="1"/>
          </p:cNvSpPr>
          <p:nvPr>
            <p:ph idx="1"/>
          </p:nvPr>
        </p:nvSpPr>
        <p:spPr>
          <a:xfrm>
            <a:off x="527304" y="1168768"/>
            <a:ext cx="10515600" cy="5408023"/>
          </a:xfrm>
        </p:spPr>
        <p:txBody>
          <a:bodyPr>
            <a:noAutofit/>
          </a:bodyPr>
          <a:lstStyle/>
          <a:p>
            <a:pPr marL="0" indent="0">
              <a:buNone/>
            </a:pPr>
            <a:r>
              <a:rPr lang="en-US" sz="3700" dirty="0">
                <a:effectLst>
                  <a:outerShdw blurRad="50800" dist="38100" dir="2700000" algn="tl" rotWithShape="0">
                    <a:schemeClr val="bg1">
                      <a:alpha val="40000"/>
                    </a:schemeClr>
                  </a:outerShdw>
                </a:effectLst>
              </a:rPr>
              <a:t>Questions for reflection and response:</a:t>
            </a:r>
          </a:p>
          <a:p>
            <a:pPr marL="0" indent="0">
              <a:buNone/>
            </a:pPr>
            <a:br>
              <a:rPr lang="en-US" sz="3700" i="1" dirty="0">
                <a:effectLst>
                  <a:outerShdw blurRad="50800" dist="38100" dir="2700000" algn="tl" rotWithShape="0">
                    <a:schemeClr val="bg1">
                      <a:alpha val="40000"/>
                    </a:schemeClr>
                  </a:outerShdw>
                </a:effectLst>
              </a:rPr>
            </a:br>
            <a:endParaRPr lang="en-US" sz="3700" i="1" dirty="0">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137630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holding, old, food&#10;&#10;Description automatically generated">
            <a:extLst>
              <a:ext uri="{FF2B5EF4-FFF2-40B4-BE49-F238E27FC236}">
                <a16:creationId xmlns:a16="http://schemas.microsoft.com/office/drawing/2014/main" id="{291C5765-008A-FB49-B795-67E9543F29EE}"/>
              </a:ext>
            </a:extLst>
          </p:cNvPr>
          <p:cNvPicPr>
            <a:picLocks noChangeAspect="1"/>
          </p:cNvPicPr>
          <p:nvPr/>
        </p:nvPicPr>
        <p:blipFill rotWithShape="1">
          <a:blip r:embed="rId3"/>
          <a:srcRect t="19"/>
          <a:stretch/>
        </p:blipFill>
        <p:spPr>
          <a:xfrm>
            <a:off x="0" y="0"/>
            <a:ext cx="12192000" cy="6858000"/>
          </a:xfrm>
          <a:prstGeom prst="rect">
            <a:avLst/>
          </a:prstGeom>
        </p:spPr>
      </p:pic>
      <p:sp>
        <p:nvSpPr>
          <p:cNvPr id="6" name="Title 5">
            <a:extLst>
              <a:ext uri="{FF2B5EF4-FFF2-40B4-BE49-F238E27FC236}">
                <a16:creationId xmlns:a16="http://schemas.microsoft.com/office/drawing/2014/main" id="{3C3D705F-1E4D-984A-A7A8-CCE248969631}"/>
              </a:ext>
            </a:extLst>
          </p:cNvPr>
          <p:cNvSpPr>
            <a:spLocks noGrp="1"/>
          </p:cNvSpPr>
          <p:nvPr>
            <p:ph type="title"/>
          </p:nvPr>
        </p:nvSpPr>
        <p:spPr>
          <a:xfrm>
            <a:off x="527304" y="171481"/>
            <a:ext cx="10515600" cy="1325563"/>
          </a:xfrm>
        </p:spPr>
        <p:txBody>
          <a:bodyPr/>
          <a:lstStyle/>
          <a:p>
            <a:r>
              <a:rPr lang="en-US" b="1" dirty="0">
                <a:effectLst>
                  <a:outerShdw blurRad="50800" dist="38100" dir="2700000" algn="tl" rotWithShape="0">
                    <a:schemeClr val="bg1">
                      <a:alpha val="40000"/>
                    </a:schemeClr>
                  </a:outerShdw>
                </a:effectLst>
                <a:latin typeface="+mn-lt"/>
              </a:rPr>
              <a:t>Invitation &amp; Response</a:t>
            </a:r>
          </a:p>
        </p:txBody>
      </p:sp>
      <p:sp>
        <p:nvSpPr>
          <p:cNvPr id="7" name="Content Placeholder 6">
            <a:extLst>
              <a:ext uri="{FF2B5EF4-FFF2-40B4-BE49-F238E27FC236}">
                <a16:creationId xmlns:a16="http://schemas.microsoft.com/office/drawing/2014/main" id="{15046A6A-5272-464C-8045-52ADC9516947}"/>
              </a:ext>
            </a:extLst>
          </p:cNvPr>
          <p:cNvSpPr>
            <a:spLocks noGrp="1"/>
          </p:cNvSpPr>
          <p:nvPr>
            <p:ph idx="1"/>
          </p:nvPr>
        </p:nvSpPr>
        <p:spPr>
          <a:xfrm>
            <a:off x="527304" y="1168768"/>
            <a:ext cx="10515600" cy="5408023"/>
          </a:xfrm>
        </p:spPr>
        <p:txBody>
          <a:bodyPr>
            <a:noAutofit/>
          </a:bodyPr>
          <a:lstStyle/>
          <a:p>
            <a:pPr marL="0" indent="0">
              <a:buNone/>
            </a:pPr>
            <a:r>
              <a:rPr lang="en-US" sz="3700" dirty="0">
                <a:effectLst>
                  <a:outerShdw blurRad="50800" dist="38100" dir="2700000" algn="tl" rotWithShape="0">
                    <a:schemeClr val="bg1">
                      <a:alpha val="40000"/>
                    </a:schemeClr>
                  </a:outerShdw>
                </a:effectLst>
              </a:rPr>
              <a:t>Questions for reflection and response:</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Reflect on why the early church was despised in the Roman world. </a:t>
            </a:r>
            <a:r>
              <a:rPr lang="en-US" sz="3700" b="1" i="1" dirty="0">
                <a:effectLst>
                  <a:outerShdw blurRad="50800" dist="38100" dir="2700000" algn="tl" rotWithShape="0">
                    <a:schemeClr val="bg1">
                      <a:alpha val="40000"/>
                    </a:schemeClr>
                  </a:outerShdw>
                </a:effectLst>
              </a:rPr>
              <a:t>How does our faith compare?</a:t>
            </a:r>
            <a:br>
              <a:rPr lang="en-US" sz="3700" i="1" dirty="0">
                <a:effectLst>
                  <a:outerShdw blurRad="50800" dist="38100" dir="2700000" algn="tl" rotWithShape="0">
                    <a:schemeClr val="bg1">
                      <a:alpha val="40000"/>
                    </a:schemeClr>
                  </a:outerShdw>
                </a:effectLst>
              </a:rPr>
            </a:br>
            <a:endParaRPr lang="en-US" sz="3700" i="1" dirty="0">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2250033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holding, old, food&#10;&#10;Description automatically generated">
            <a:extLst>
              <a:ext uri="{FF2B5EF4-FFF2-40B4-BE49-F238E27FC236}">
                <a16:creationId xmlns:a16="http://schemas.microsoft.com/office/drawing/2014/main" id="{291C5765-008A-FB49-B795-67E9543F29EE}"/>
              </a:ext>
            </a:extLst>
          </p:cNvPr>
          <p:cNvPicPr>
            <a:picLocks noChangeAspect="1"/>
          </p:cNvPicPr>
          <p:nvPr/>
        </p:nvPicPr>
        <p:blipFill rotWithShape="1">
          <a:blip r:embed="rId3"/>
          <a:srcRect t="19"/>
          <a:stretch/>
        </p:blipFill>
        <p:spPr>
          <a:xfrm>
            <a:off x="0" y="0"/>
            <a:ext cx="12192000" cy="6858000"/>
          </a:xfrm>
          <a:prstGeom prst="rect">
            <a:avLst/>
          </a:prstGeom>
        </p:spPr>
      </p:pic>
      <p:sp>
        <p:nvSpPr>
          <p:cNvPr id="6" name="Title 5">
            <a:extLst>
              <a:ext uri="{FF2B5EF4-FFF2-40B4-BE49-F238E27FC236}">
                <a16:creationId xmlns:a16="http://schemas.microsoft.com/office/drawing/2014/main" id="{3C3D705F-1E4D-984A-A7A8-CCE248969631}"/>
              </a:ext>
            </a:extLst>
          </p:cNvPr>
          <p:cNvSpPr>
            <a:spLocks noGrp="1"/>
          </p:cNvSpPr>
          <p:nvPr>
            <p:ph type="title"/>
          </p:nvPr>
        </p:nvSpPr>
        <p:spPr>
          <a:xfrm>
            <a:off x="527304" y="171481"/>
            <a:ext cx="10515600" cy="1325563"/>
          </a:xfrm>
        </p:spPr>
        <p:txBody>
          <a:bodyPr/>
          <a:lstStyle/>
          <a:p>
            <a:r>
              <a:rPr lang="en-US" b="1" dirty="0">
                <a:effectLst>
                  <a:outerShdw blurRad="50800" dist="38100" dir="2700000" algn="tl" rotWithShape="0">
                    <a:schemeClr val="bg1">
                      <a:alpha val="40000"/>
                    </a:schemeClr>
                  </a:outerShdw>
                </a:effectLst>
                <a:latin typeface="+mn-lt"/>
              </a:rPr>
              <a:t>Invitation &amp; Response</a:t>
            </a:r>
          </a:p>
        </p:txBody>
      </p:sp>
      <p:sp>
        <p:nvSpPr>
          <p:cNvPr id="7" name="Content Placeholder 6">
            <a:extLst>
              <a:ext uri="{FF2B5EF4-FFF2-40B4-BE49-F238E27FC236}">
                <a16:creationId xmlns:a16="http://schemas.microsoft.com/office/drawing/2014/main" id="{15046A6A-5272-464C-8045-52ADC9516947}"/>
              </a:ext>
            </a:extLst>
          </p:cNvPr>
          <p:cNvSpPr>
            <a:spLocks noGrp="1"/>
          </p:cNvSpPr>
          <p:nvPr>
            <p:ph idx="1"/>
          </p:nvPr>
        </p:nvSpPr>
        <p:spPr>
          <a:xfrm>
            <a:off x="527304" y="1168768"/>
            <a:ext cx="10515600" cy="5408023"/>
          </a:xfrm>
        </p:spPr>
        <p:txBody>
          <a:bodyPr>
            <a:noAutofit/>
          </a:bodyPr>
          <a:lstStyle/>
          <a:p>
            <a:pPr marL="0" indent="0">
              <a:buNone/>
            </a:pPr>
            <a:r>
              <a:rPr lang="en-US" sz="3700" dirty="0">
                <a:effectLst>
                  <a:outerShdw blurRad="50800" dist="38100" dir="2700000" algn="tl" rotWithShape="0">
                    <a:schemeClr val="bg1">
                      <a:alpha val="40000"/>
                    </a:schemeClr>
                  </a:outerShdw>
                </a:effectLst>
              </a:rPr>
              <a:t>Questions for reflection and response:</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Reflect on why the early church was despised in the Roman world. </a:t>
            </a:r>
            <a:r>
              <a:rPr lang="en-US" sz="3700" b="1" i="1" dirty="0">
                <a:effectLst>
                  <a:outerShdw blurRad="50800" dist="38100" dir="2700000" algn="tl" rotWithShape="0">
                    <a:schemeClr val="bg1">
                      <a:alpha val="40000"/>
                    </a:schemeClr>
                  </a:outerShdw>
                </a:effectLst>
              </a:rPr>
              <a:t>How does our faith compare?</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Reflect on the radical love of the early church. </a:t>
            </a:r>
            <a:r>
              <a:rPr lang="en-US" sz="3700" b="1" i="1" dirty="0">
                <a:effectLst>
                  <a:outerShdw blurRad="50800" dist="38100" dir="2700000" algn="tl" rotWithShape="0">
                    <a:schemeClr val="bg1">
                      <a:alpha val="40000"/>
                    </a:schemeClr>
                  </a:outerShdw>
                </a:effectLst>
              </a:rPr>
              <a:t>What challenges you? What inspires you?</a:t>
            </a:r>
            <a:br>
              <a:rPr lang="en-US" sz="3700" i="1" dirty="0">
                <a:effectLst>
                  <a:outerShdw blurRad="50800" dist="38100" dir="2700000" algn="tl" rotWithShape="0">
                    <a:schemeClr val="bg1">
                      <a:alpha val="40000"/>
                    </a:schemeClr>
                  </a:outerShdw>
                </a:effectLst>
              </a:rPr>
            </a:br>
            <a:endParaRPr lang="en-US" sz="3700" i="1" dirty="0">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41315112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holding, old, food&#10;&#10;Description automatically generated">
            <a:extLst>
              <a:ext uri="{FF2B5EF4-FFF2-40B4-BE49-F238E27FC236}">
                <a16:creationId xmlns:a16="http://schemas.microsoft.com/office/drawing/2014/main" id="{291C5765-008A-FB49-B795-67E9543F29EE}"/>
              </a:ext>
            </a:extLst>
          </p:cNvPr>
          <p:cNvPicPr>
            <a:picLocks noChangeAspect="1"/>
          </p:cNvPicPr>
          <p:nvPr/>
        </p:nvPicPr>
        <p:blipFill rotWithShape="1">
          <a:blip r:embed="rId3"/>
          <a:srcRect t="19"/>
          <a:stretch/>
        </p:blipFill>
        <p:spPr>
          <a:xfrm>
            <a:off x="0" y="0"/>
            <a:ext cx="12192000" cy="6858000"/>
          </a:xfrm>
          <a:prstGeom prst="rect">
            <a:avLst/>
          </a:prstGeom>
        </p:spPr>
      </p:pic>
      <p:sp>
        <p:nvSpPr>
          <p:cNvPr id="6" name="Title 5">
            <a:extLst>
              <a:ext uri="{FF2B5EF4-FFF2-40B4-BE49-F238E27FC236}">
                <a16:creationId xmlns:a16="http://schemas.microsoft.com/office/drawing/2014/main" id="{3C3D705F-1E4D-984A-A7A8-CCE248969631}"/>
              </a:ext>
            </a:extLst>
          </p:cNvPr>
          <p:cNvSpPr>
            <a:spLocks noGrp="1"/>
          </p:cNvSpPr>
          <p:nvPr>
            <p:ph type="title"/>
          </p:nvPr>
        </p:nvSpPr>
        <p:spPr>
          <a:xfrm>
            <a:off x="527304" y="171481"/>
            <a:ext cx="10515600" cy="1325563"/>
          </a:xfrm>
        </p:spPr>
        <p:txBody>
          <a:bodyPr/>
          <a:lstStyle/>
          <a:p>
            <a:r>
              <a:rPr lang="en-US" b="1" dirty="0">
                <a:effectLst>
                  <a:outerShdw blurRad="50800" dist="38100" dir="2700000" algn="tl" rotWithShape="0">
                    <a:schemeClr val="bg1">
                      <a:alpha val="40000"/>
                    </a:schemeClr>
                  </a:outerShdw>
                </a:effectLst>
                <a:latin typeface="+mn-lt"/>
              </a:rPr>
              <a:t>Invitation &amp; Response</a:t>
            </a:r>
          </a:p>
        </p:txBody>
      </p:sp>
      <p:sp>
        <p:nvSpPr>
          <p:cNvPr id="7" name="Content Placeholder 6">
            <a:extLst>
              <a:ext uri="{FF2B5EF4-FFF2-40B4-BE49-F238E27FC236}">
                <a16:creationId xmlns:a16="http://schemas.microsoft.com/office/drawing/2014/main" id="{15046A6A-5272-464C-8045-52ADC9516947}"/>
              </a:ext>
            </a:extLst>
          </p:cNvPr>
          <p:cNvSpPr>
            <a:spLocks noGrp="1"/>
          </p:cNvSpPr>
          <p:nvPr>
            <p:ph idx="1"/>
          </p:nvPr>
        </p:nvSpPr>
        <p:spPr>
          <a:xfrm>
            <a:off x="527304" y="1168768"/>
            <a:ext cx="10515600" cy="5408023"/>
          </a:xfrm>
        </p:spPr>
        <p:txBody>
          <a:bodyPr>
            <a:noAutofit/>
          </a:bodyPr>
          <a:lstStyle/>
          <a:p>
            <a:pPr marL="0" indent="0">
              <a:buNone/>
            </a:pPr>
            <a:r>
              <a:rPr lang="en-US" sz="3700" dirty="0">
                <a:effectLst>
                  <a:outerShdw blurRad="50800" dist="38100" dir="2700000" algn="tl" rotWithShape="0">
                    <a:schemeClr val="bg1">
                      <a:alpha val="40000"/>
                    </a:schemeClr>
                  </a:outerShdw>
                </a:effectLst>
              </a:rPr>
              <a:t>Questions for reflection and response:</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Reflect on why the early church was despised in the Roman world. </a:t>
            </a:r>
            <a:r>
              <a:rPr lang="en-US" sz="3700" b="1" i="1" dirty="0">
                <a:effectLst>
                  <a:outerShdw blurRad="50800" dist="38100" dir="2700000" algn="tl" rotWithShape="0">
                    <a:schemeClr val="bg1">
                      <a:alpha val="40000"/>
                    </a:schemeClr>
                  </a:outerShdw>
                </a:effectLst>
              </a:rPr>
              <a:t>How does our faith compare?</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Reflect on the radical love of the early church. </a:t>
            </a:r>
            <a:r>
              <a:rPr lang="en-US" sz="3700" b="1" i="1" dirty="0">
                <a:effectLst>
                  <a:outerShdw blurRad="50800" dist="38100" dir="2700000" algn="tl" rotWithShape="0">
                    <a:schemeClr val="bg1">
                      <a:alpha val="40000"/>
                    </a:schemeClr>
                  </a:outerShdw>
                </a:effectLst>
              </a:rPr>
              <a:t>What challenges you? What inspires you?</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Reflect on how the early church impacted society at a grassroots level? </a:t>
            </a:r>
            <a:br>
              <a:rPr lang="en-US" sz="3700" b="1" dirty="0">
                <a:effectLst>
                  <a:outerShdw blurRad="50800" dist="38100" dir="2700000" algn="tl" rotWithShape="0">
                    <a:schemeClr val="bg1">
                      <a:alpha val="40000"/>
                    </a:schemeClr>
                  </a:outerShdw>
                </a:effectLst>
              </a:rPr>
            </a:br>
            <a:r>
              <a:rPr lang="en-US" sz="3700" b="1" i="1" dirty="0">
                <a:effectLst>
                  <a:outerShdw blurRad="50800" dist="38100" dir="2700000" algn="tl" rotWithShape="0">
                    <a:schemeClr val="bg1">
                      <a:alpha val="40000"/>
                    </a:schemeClr>
                  </a:outerShdw>
                </a:effectLst>
              </a:rPr>
              <a:t>How might God be calling you and </a:t>
            </a:r>
            <a:br>
              <a:rPr lang="en-US" sz="3700" b="1" i="1" dirty="0">
                <a:effectLst>
                  <a:outerShdw blurRad="50800" dist="38100" dir="2700000" algn="tl" rotWithShape="0">
                    <a:schemeClr val="bg1">
                      <a:alpha val="40000"/>
                    </a:schemeClr>
                  </a:outerShdw>
                </a:effectLst>
              </a:rPr>
            </a:br>
            <a:r>
              <a:rPr lang="en-US" sz="3700" b="1" i="1" dirty="0">
                <a:effectLst>
                  <a:outerShdw blurRad="50800" dist="38100" dir="2700000" algn="tl" rotWithShape="0">
                    <a:schemeClr val="bg1">
                      <a:alpha val="40000"/>
                    </a:schemeClr>
                  </a:outerShdw>
                </a:effectLst>
              </a:rPr>
              <a:t>our church to do the same?</a:t>
            </a:r>
            <a:br>
              <a:rPr lang="en-US" sz="3700" i="1" dirty="0">
                <a:effectLst>
                  <a:outerShdw blurRad="50800" dist="38100" dir="2700000" algn="tl" rotWithShape="0">
                    <a:schemeClr val="bg1">
                      <a:alpha val="40000"/>
                    </a:schemeClr>
                  </a:outerShdw>
                </a:effectLst>
              </a:rPr>
            </a:br>
            <a:endParaRPr lang="en-US" sz="3700" i="1" dirty="0">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6189613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person&#10;&#10;Description automatically generated">
            <a:extLst>
              <a:ext uri="{FF2B5EF4-FFF2-40B4-BE49-F238E27FC236}">
                <a16:creationId xmlns:a16="http://schemas.microsoft.com/office/drawing/2014/main" id="{FAE8928C-F941-8847-9B94-A18A3F49196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5352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icture containing graphical user interface&#10;&#10;Description automatically generated">
            <a:extLst>
              <a:ext uri="{FF2B5EF4-FFF2-40B4-BE49-F238E27FC236}">
                <a16:creationId xmlns:a16="http://schemas.microsoft.com/office/drawing/2014/main" id="{3B7B3FBC-154A-6A47-84BC-1F6AD8C029F8}"/>
              </a:ext>
            </a:extLst>
          </p:cNvPr>
          <p:cNvPicPr>
            <a:picLocks noChangeAspect="1"/>
          </p:cNvPicPr>
          <p:nvPr/>
        </p:nvPicPr>
        <p:blipFill rotWithShape="1">
          <a:blip r:embed="rId3"/>
          <a:srcRect b="6268"/>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DB406E3-57A8-2948-BD54-3C84D5BF8622}"/>
              </a:ext>
            </a:extLst>
          </p:cNvPr>
          <p:cNvSpPr txBox="1"/>
          <p:nvPr/>
        </p:nvSpPr>
        <p:spPr>
          <a:xfrm>
            <a:off x="310896" y="5870448"/>
            <a:ext cx="8650224" cy="523220"/>
          </a:xfrm>
          <a:prstGeom prst="rect">
            <a:avLst/>
          </a:prstGeom>
          <a:noFill/>
        </p:spPr>
        <p:txBody>
          <a:bodyPr wrap="square" rtlCol="0">
            <a:spAutoFit/>
          </a:bodyPr>
          <a:lstStyle/>
          <a:p>
            <a:r>
              <a:rPr lang="en-US" sz="2800" dirty="0">
                <a:solidFill>
                  <a:schemeClr val="bg1"/>
                </a:solidFill>
                <a:latin typeface="+mj-lt"/>
              </a:rPr>
              <a:t>Movie Clip: Argument at Priscilla &amp; Aquila’s house in Rome</a:t>
            </a:r>
          </a:p>
        </p:txBody>
      </p:sp>
    </p:spTree>
    <p:extLst>
      <p:ext uri="{BB962C8B-B14F-4D97-AF65-F5344CB8AC3E}">
        <p14:creationId xmlns:p14="http://schemas.microsoft.com/office/powerpoint/2010/main" val="277927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5ED406-1DD5-6746-A999-544CD96AF1EB}"/>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165DC342-1A5B-424B-9920-BBFAB9F895B1}"/>
              </a:ext>
            </a:extLst>
          </p:cNvPr>
          <p:cNvSpPr>
            <a:spLocks noGrp="1"/>
          </p:cNvSpPr>
          <p:nvPr>
            <p:ph idx="1"/>
          </p:nvPr>
        </p:nvSpPr>
        <p:spPr>
          <a:xfrm>
            <a:off x="947547" y="2724194"/>
            <a:ext cx="10296906" cy="1409611"/>
          </a:xfrm>
        </p:spPr>
        <p:txBody>
          <a:bodyPr>
            <a:normAutofit/>
          </a:bodyPr>
          <a:lstStyle/>
          <a:p>
            <a:pPr marL="0" indent="0">
              <a:buNone/>
            </a:pPr>
            <a:r>
              <a:rPr lang="en-US" sz="3600" dirty="0">
                <a:solidFill>
                  <a:schemeClr val="bg1"/>
                </a:solidFill>
              </a:rPr>
              <a:t>“Whoever claims to live in him must </a:t>
            </a:r>
            <a:r>
              <a:rPr lang="en-US" sz="3600" dirty="0">
                <a:solidFill>
                  <a:srgbClr val="FFFF00"/>
                </a:solidFill>
              </a:rPr>
              <a:t>live as Jesus did</a:t>
            </a:r>
            <a:r>
              <a:rPr lang="en-US" sz="3600" dirty="0">
                <a:solidFill>
                  <a:schemeClr val="bg1"/>
                </a:solidFill>
              </a:rPr>
              <a:t>.”</a:t>
            </a:r>
          </a:p>
          <a:p>
            <a:pPr marL="0" indent="0">
              <a:buNone/>
            </a:pPr>
            <a:r>
              <a:rPr lang="en-US" sz="3600" b="1" dirty="0">
                <a:solidFill>
                  <a:schemeClr val="bg1"/>
                </a:solidFill>
              </a:rPr>
              <a:t>							1 John 2:6 NIV</a:t>
            </a:r>
            <a:endParaRPr lang="en-US" sz="3600" b="1" dirty="0"/>
          </a:p>
          <a:p>
            <a:pPr marL="0" indent="0">
              <a:buNone/>
            </a:pPr>
            <a:endParaRPr lang="en-US" sz="3200" b="1" dirty="0">
              <a:solidFill>
                <a:schemeClr val="bg1"/>
              </a:solidFill>
            </a:endParaRPr>
          </a:p>
        </p:txBody>
      </p:sp>
    </p:spTree>
    <p:extLst>
      <p:ext uri="{BB962C8B-B14F-4D97-AF65-F5344CB8AC3E}">
        <p14:creationId xmlns:p14="http://schemas.microsoft.com/office/powerpoint/2010/main" val="86487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icture containing text, newspaper, shirt&#10;&#10;Description automatically generated">
            <a:extLst>
              <a:ext uri="{FF2B5EF4-FFF2-40B4-BE49-F238E27FC236}">
                <a16:creationId xmlns:a16="http://schemas.microsoft.com/office/drawing/2014/main" id="{3B096324-9D9C-7444-B894-E194A55EF0DF}"/>
              </a:ext>
            </a:extLst>
          </p:cNvPr>
          <p:cNvPicPr>
            <a:picLocks noChangeAspect="1"/>
          </p:cNvPicPr>
          <p:nvPr/>
        </p:nvPicPr>
        <p:blipFill>
          <a:blip r:embed="rId3"/>
          <a:stretch>
            <a:fillRect/>
          </a:stretch>
        </p:blipFill>
        <p:spPr>
          <a:xfrm>
            <a:off x="-1524" y="0"/>
            <a:ext cx="12192000" cy="6858000"/>
          </a:xfrm>
          <a:prstGeom prst="rect">
            <a:avLst/>
          </a:prstGeom>
        </p:spPr>
      </p:pic>
    </p:spTree>
    <p:extLst>
      <p:ext uri="{BB962C8B-B14F-4D97-AF65-F5344CB8AC3E}">
        <p14:creationId xmlns:p14="http://schemas.microsoft.com/office/powerpoint/2010/main" val="413707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building, dog, front&#10;&#10;Description automatically generated">
            <a:extLst>
              <a:ext uri="{FF2B5EF4-FFF2-40B4-BE49-F238E27FC236}">
                <a16:creationId xmlns:a16="http://schemas.microsoft.com/office/drawing/2014/main" id="{C3782379-D5CA-F540-9181-F24F5C434104}"/>
              </a:ext>
            </a:extLst>
          </p:cNvPr>
          <p:cNvPicPr>
            <a:picLocks noChangeAspect="1"/>
          </p:cNvPicPr>
          <p:nvPr/>
        </p:nvPicPr>
        <p:blipFill rotWithShape="1">
          <a:blip r:embed="rId3">
            <a:alphaModFix amt="35000"/>
          </a:blip>
          <a:srcRect t="3433"/>
          <a:stretch/>
        </p:blipFill>
        <p:spPr>
          <a:xfrm>
            <a:off x="0" y="1"/>
            <a:ext cx="12191980" cy="6857999"/>
          </a:xfrm>
          <a:prstGeom prst="rect">
            <a:avLst/>
          </a:prstGeom>
        </p:spPr>
      </p:pic>
      <p:sp>
        <p:nvSpPr>
          <p:cNvPr id="2" name="Title 1">
            <a:extLst>
              <a:ext uri="{FF2B5EF4-FFF2-40B4-BE49-F238E27FC236}">
                <a16:creationId xmlns:a16="http://schemas.microsoft.com/office/drawing/2014/main" id="{EF05A94B-F185-9A4C-AD6D-C80539627995}"/>
              </a:ext>
            </a:extLst>
          </p:cNvPr>
          <p:cNvSpPr>
            <a:spLocks noGrp="1"/>
          </p:cNvSpPr>
          <p:nvPr>
            <p:ph type="title"/>
          </p:nvPr>
        </p:nvSpPr>
        <p:spPr>
          <a:xfrm>
            <a:off x="838201" y="1065862"/>
            <a:ext cx="3313164" cy="4726276"/>
          </a:xfrm>
        </p:spPr>
        <p:txBody>
          <a:bodyPr vert="horz" lIns="91440" tIns="45720" rIns="91440" bIns="45720" rtlCol="0">
            <a:normAutofit/>
          </a:bodyPr>
          <a:lstStyle/>
          <a:p>
            <a:pPr algn="r"/>
            <a:r>
              <a:rPr lang="en-US" sz="4000" b="1" dirty="0">
                <a:solidFill>
                  <a:srgbClr val="FFFFFF"/>
                </a:solidFill>
              </a:rPr>
              <a:t>Roman Imperial Opposition</a:t>
            </a:r>
            <a:br>
              <a:rPr lang="en-US" sz="4000" b="1" dirty="0">
                <a:solidFill>
                  <a:srgbClr val="FFFFFF"/>
                </a:solidFill>
              </a:rPr>
            </a:br>
            <a:r>
              <a:rPr lang="en-US" sz="4000" b="1" dirty="0">
                <a:solidFill>
                  <a:srgbClr val="FFFFFF"/>
                </a:solidFill>
              </a:rPr>
              <a:t>to the Early Christians</a:t>
            </a:r>
          </a:p>
        </p:txBody>
      </p:sp>
      <p:cxnSp>
        <p:nvCxnSpPr>
          <p:cNvPr id="28" name="Straight Connector 2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9D7B41F-C7B7-7E47-A180-4C60B8F12F90}"/>
              </a:ext>
            </a:extLst>
          </p:cNvPr>
          <p:cNvSpPr>
            <a:spLocks noGrp="1"/>
          </p:cNvSpPr>
          <p:nvPr>
            <p:ph idx="1"/>
          </p:nvPr>
        </p:nvSpPr>
        <p:spPr>
          <a:xfrm>
            <a:off x="5155378" y="365760"/>
            <a:ext cx="6567221" cy="6272784"/>
          </a:xfrm>
        </p:spPr>
        <p:txBody>
          <a:bodyPr vert="horz" lIns="91440" tIns="45720" rIns="91440" bIns="45720" rtlCol="0" anchor="ctr">
            <a:normAutofit/>
          </a:bodyPr>
          <a:lstStyle/>
          <a:p>
            <a:pPr marL="0" indent="0">
              <a:buNone/>
            </a:pPr>
            <a:r>
              <a:rPr lang="en-US" sz="3000" b="1" dirty="0">
                <a:solidFill>
                  <a:srgbClr val="FFFFFF"/>
                </a:solidFill>
                <a:effectLst>
                  <a:outerShdw blurRad="50800" dist="38100" dir="2700000" algn="tl" rotWithShape="0">
                    <a:prstClr val="black">
                      <a:alpha val="40000"/>
                    </a:prstClr>
                  </a:outerShdw>
                </a:effectLst>
              </a:rPr>
              <a:t>Christians were despised for…</a:t>
            </a:r>
          </a:p>
          <a:p>
            <a:r>
              <a:rPr lang="en-US" sz="3000" dirty="0">
                <a:solidFill>
                  <a:srgbClr val="FFFFFF"/>
                </a:solidFill>
                <a:effectLst>
                  <a:outerShdw blurRad="50800" dist="38100" dir="2700000" algn="tl" rotWithShape="0">
                    <a:prstClr val="black">
                      <a:alpha val="40000"/>
                    </a:prstClr>
                  </a:outerShdw>
                </a:effectLst>
                <a:latin typeface="+mj-lt"/>
              </a:rPr>
              <a:t>Not swearing &amp; pledging to Caesar</a:t>
            </a:r>
          </a:p>
          <a:p>
            <a:r>
              <a:rPr lang="en-US" sz="3000" dirty="0">
                <a:solidFill>
                  <a:srgbClr val="FFFFFF"/>
                </a:solidFill>
                <a:effectLst>
                  <a:outerShdw blurRad="50800" dist="38100" dir="2700000" algn="tl" rotWithShape="0">
                    <a:prstClr val="black">
                      <a:alpha val="40000"/>
                    </a:prstClr>
                  </a:outerShdw>
                </a:effectLst>
                <a:latin typeface="+mj-lt"/>
              </a:rPr>
              <a:t>Refusing to glorify violence &amp; war</a:t>
            </a:r>
          </a:p>
          <a:p>
            <a:r>
              <a:rPr lang="en-US" sz="3000" dirty="0">
                <a:solidFill>
                  <a:srgbClr val="FFFFFF"/>
                </a:solidFill>
                <a:effectLst>
                  <a:outerShdw blurRad="50800" dist="38100" dir="2700000" algn="tl" rotWithShape="0">
                    <a:prstClr val="black">
                      <a:alpha val="40000"/>
                    </a:prstClr>
                  </a:outerShdw>
                </a:effectLst>
                <a:latin typeface="+mj-lt"/>
              </a:rPr>
              <a:t>Having high ethical &amp; moral standards</a:t>
            </a:r>
          </a:p>
          <a:p>
            <a:r>
              <a:rPr lang="en-US" sz="3000" dirty="0">
                <a:solidFill>
                  <a:srgbClr val="FFFFFF"/>
                </a:solidFill>
                <a:effectLst>
                  <a:outerShdw blurRad="50800" dist="38100" dir="2700000" algn="tl" rotWithShape="0">
                    <a:prstClr val="black">
                      <a:alpha val="40000"/>
                    </a:prstClr>
                  </a:outerShdw>
                </a:effectLst>
                <a:latin typeface="+mj-lt"/>
              </a:rPr>
              <a:t>Denouncing lust, greed &amp; materialism</a:t>
            </a:r>
          </a:p>
          <a:p>
            <a:r>
              <a:rPr lang="en-US" sz="3000" dirty="0">
                <a:solidFill>
                  <a:srgbClr val="FFFFFF"/>
                </a:solidFill>
                <a:effectLst>
                  <a:outerShdw blurRad="50800" dist="38100" dir="2700000" algn="tl" rotWithShape="0">
                    <a:prstClr val="black">
                      <a:alpha val="40000"/>
                    </a:prstClr>
                  </a:outerShdw>
                </a:effectLst>
                <a:latin typeface="+mj-lt"/>
              </a:rPr>
              <a:t>Valuing all life (the unborn, the poor, women, widows, the elderly, etc.)</a:t>
            </a:r>
          </a:p>
          <a:p>
            <a:r>
              <a:rPr lang="en-US" sz="3000" dirty="0">
                <a:solidFill>
                  <a:srgbClr val="FFFFFF"/>
                </a:solidFill>
                <a:effectLst>
                  <a:outerShdw blurRad="50800" dist="38100" dir="2700000" algn="tl" rotWithShape="0">
                    <a:prstClr val="black">
                      <a:alpha val="40000"/>
                    </a:prstClr>
                  </a:outerShdw>
                </a:effectLst>
                <a:latin typeface="+mj-lt"/>
              </a:rPr>
              <a:t>Rejecting the gods of Rome to worship a crucified criminal as the one </a:t>
            </a:r>
            <a:r>
              <a:rPr lang="en-US" sz="3000" i="1" dirty="0">
                <a:solidFill>
                  <a:srgbClr val="FFFFFF"/>
                </a:solidFill>
                <a:effectLst>
                  <a:outerShdw blurRad="50800" dist="38100" dir="2700000" algn="tl" rotWithShape="0">
                    <a:prstClr val="black">
                      <a:alpha val="40000"/>
                    </a:prstClr>
                  </a:outerShdw>
                </a:effectLst>
                <a:latin typeface="+mj-lt"/>
              </a:rPr>
              <a:t>true</a:t>
            </a:r>
            <a:r>
              <a:rPr lang="en-US" sz="3000" dirty="0">
                <a:solidFill>
                  <a:srgbClr val="FFFFFF"/>
                </a:solidFill>
                <a:effectLst>
                  <a:outerShdw blurRad="50800" dist="38100" dir="2700000" algn="tl" rotWithShape="0">
                    <a:prstClr val="black">
                      <a:alpha val="40000"/>
                    </a:prstClr>
                  </a:outerShdw>
                </a:effectLst>
                <a:latin typeface="+mj-lt"/>
              </a:rPr>
              <a:t> God</a:t>
            </a:r>
          </a:p>
          <a:p>
            <a:r>
              <a:rPr lang="en-US" sz="3000" dirty="0">
                <a:solidFill>
                  <a:srgbClr val="FFFFFF"/>
                </a:solidFill>
                <a:effectLst>
                  <a:outerShdw blurRad="50800" dist="38100" dir="2700000" algn="tl" rotWithShape="0">
                    <a:prstClr val="black">
                      <a:alpha val="40000"/>
                    </a:prstClr>
                  </a:outerShdw>
                </a:effectLst>
                <a:latin typeface="+mj-lt"/>
              </a:rPr>
              <a:t>Rumors due to novelty &amp; secrecy</a:t>
            </a:r>
          </a:p>
        </p:txBody>
      </p:sp>
    </p:spTree>
    <p:extLst>
      <p:ext uri="{BB962C8B-B14F-4D97-AF65-F5344CB8AC3E}">
        <p14:creationId xmlns:p14="http://schemas.microsoft.com/office/powerpoint/2010/main" val="5052551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looking at the camera&#10;&#10;Description automatically generated">
            <a:extLst>
              <a:ext uri="{FF2B5EF4-FFF2-40B4-BE49-F238E27FC236}">
                <a16:creationId xmlns:a16="http://schemas.microsoft.com/office/drawing/2014/main" id="{217FD9A2-8212-BB40-8036-021F12253C15}"/>
              </a:ext>
            </a:extLst>
          </p:cNvPr>
          <p:cNvPicPr>
            <a:picLocks noChangeAspect="1"/>
          </p:cNvPicPr>
          <p:nvPr/>
        </p:nvPicPr>
        <p:blipFill rotWithShape="1">
          <a:blip r:embed="rId3">
            <a:alphaModFix amt="40000"/>
          </a:blip>
          <a:srcRect t="14069" r="-1" b="41268"/>
          <a:stretch/>
        </p:blipFill>
        <p:spPr>
          <a:xfrm>
            <a:off x="20" y="10"/>
            <a:ext cx="12191979" cy="6857990"/>
          </a:xfrm>
          <a:prstGeom prst="rect">
            <a:avLst/>
          </a:prstGeom>
        </p:spPr>
      </p:pic>
      <p:sp>
        <p:nvSpPr>
          <p:cNvPr id="4" name="Title 3">
            <a:extLst>
              <a:ext uri="{FF2B5EF4-FFF2-40B4-BE49-F238E27FC236}">
                <a16:creationId xmlns:a16="http://schemas.microsoft.com/office/drawing/2014/main" id="{53AC4ADF-623F-0044-BB07-2EBC30C2970E}"/>
              </a:ext>
            </a:extLst>
          </p:cNvPr>
          <p:cNvSpPr>
            <a:spLocks noGrp="1"/>
          </p:cNvSpPr>
          <p:nvPr>
            <p:ph type="title"/>
          </p:nvPr>
        </p:nvSpPr>
        <p:spPr>
          <a:xfrm>
            <a:off x="841249" y="941832"/>
            <a:ext cx="10506456" cy="2057400"/>
          </a:xfrm>
        </p:spPr>
        <p:txBody>
          <a:bodyPr vert="horz" lIns="91440" tIns="45720" rIns="91440" bIns="45720" rtlCol="0" anchor="b">
            <a:normAutofit/>
          </a:bodyPr>
          <a:lstStyle/>
          <a:p>
            <a:r>
              <a:rPr lang="en-US" sz="5000" dirty="0">
                <a:effectLst>
                  <a:outerShdw blurRad="50800" dist="38100" dir="2700000" algn="tl" rotWithShape="0">
                    <a:prstClr val="black">
                      <a:alpha val="40000"/>
                    </a:prstClr>
                  </a:outerShdw>
                </a:effectLst>
              </a:rPr>
              <a:t>Pliny the Younger to Emperor Trajan</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75FDDEAC-2C95-464F-8839-EC7D27CF3A57}"/>
              </a:ext>
            </a:extLst>
          </p:cNvPr>
          <p:cNvSpPr>
            <a:spLocks noGrp="1"/>
          </p:cNvSpPr>
          <p:nvPr>
            <p:ph idx="1"/>
          </p:nvPr>
        </p:nvSpPr>
        <p:spPr>
          <a:xfrm>
            <a:off x="841248" y="3502152"/>
            <a:ext cx="10506456" cy="2990088"/>
          </a:xfrm>
        </p:spPr>
        <p:txBody>
          <a:bodyPr vert="horz" lIns="91440" tIns="45720" rIns="91440" bIns="45720" rtlCol="0">
            <a:noAutofit/>
          </a:bodyPr>
          <a:lstStyle/>
          <a:p>
            <a:pPr marL="0" indent="0">
              <a:buNone/>
            </a:pPr>
            <a:r>
              <a:rPr lang="en-US" sz="3800" dirty="0">
                <a:effectLst>
                  <a:outerShdw blurRad="50800" dist="38100" dir="2700000" algn="tl" rotWithShape="0">
                    <a:prstClr val="black">
                      <a:alpha val="40000"/>
                    </a:prstClr>
                  </a:outerShdw>
                </a:effectLst>
              </a:rPr>
              <a:t>“…the sum of their </a:t>
            </a:r>
            <a:r>
              <a:rPr lang="en-US" sz="3800" dirty="0">
                <a:solidFill>
                  <a:srgbClr val="FFFF00"/>
                </a:solidFill>
                <a:effectLst>
                  <a:outerShdw blurRad="50800" dist="38100" dir="2700000" algn="tl" rotWithShape="0">
                    <a:prstClr val="black">
                      <a:alpha val="40000"/>
                    </a:prstClr>
                  </a:outerShdw>
                </a:effectLst>
              </a:rPr>
              <a:t>guilt </a:t>
            </a:r>
            <a:r>
              <a:rPr lang="en-US" sz="3800" dirty="0">
                <a:effectLst>
                  <a:outerShdw blurRad="50800" dist="38100" dir="2700000" algn="tl" rotWithShape="0">
                    <a:prstClr val="black">
                      <a:alpha val="40000"/>
                    </a:prstClr>
                  </a:outerShdw>
                </a:effectLst>
              </a:rPr>
              <a:t>or </a:t>
            </a:r>
            <a:r>
              <a:rPr lang="en-US" sz="3800" dirty="0">
                <a:solidFill>
                  <a:srgbClr val="FFFF00"/>
                </a:solidFill>
                <a:effectLst>
                  <a:outerShdw blurRad="50800" dist="38100" dir="2700000" algn="tl" rotWithShape="0">
                    <a:prstClr val="black">
                      <a:alpha val="40000"/>
                    </a:prstClr>
                  </a:outerShdw>
                </a:effectLst>
              </a:rPr>
              <a:t>error</a:t>
            </a:r>
            <a:r>
              <a:rPr lang="en-US" sz="3800" dirty="0">
                <a:effectLst>
                  <a:outerShdw blurRad="50800" dist="38100" dir="2700000" algn="tl" rotWithShape="0">
                    <a:prstClr val="black">
                      <a:alpha val="40000"/>
                    </a:prstClr>
                  </a:outerShdw>
                </a:effectLst>
              </a:rPr>
              <a:t> only amounted to this, that on a </a:t>
            </a:r>
            <a:r>
              <a:rPr lang="en-US" sz="3800" dirty="0">
                <a:solidFill>
                  <a:srgbClr val="FFFF00"/>
                </a:solidFill>
                <a:effectLst>
                  <a:outerShdw blurRad="50800" dist="38100" dir="2700000" algn="tl" rotWithShape="0">
                    <a:prstClr val="black">
                      <a:alpha val="40000"/>
                    </a:prstClr>
                  </a:outerShdw>
                </a:effectLst>
              </a:rPr>
              <a:t>fixed day </a:t>
            </a:r>
            <a:r>
              <a:rPr lang="en-US" sz="3800" dirty="0">
                <a:effectLst>
                  <a:outerShdw blurRad="50800" dist="38100" dir="2700000" algn="tl" rotWithShape="0">
                    <a:prstClr val="black">
                      <a:alpha val="40000"/>
                    </a:prstClr>
                  </a:outerShdw>
                </a:effectLst>
              </a:rPr>
              <a:t>they had been accustomed to meet before dawn...</a:t>
            </a:r>
          </a:p>
        </p:txBody>
      </p:sp>
    </p:spTree>
    <p:extLst>
      <p:ext uri="{BB962C8B-B14F-4D97-AF65-F5344CB8AC3E}">
        <p14:creationId xmlns:p14="http://schemas.microsoft.com/office/powerpoint/2010/main" val="10038818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looking at the camera&#10;&#10;Description automatically generated">
            <a:extLst>
              <a:ext uri="{FF2B5EF4-FFF2-40B4-BE49-F238E27FC236}">
                <a16:creationId xmlns:a16="http://schemas.microsoft.com/office/drawing/2014/main" id="{217FD9A2-8212-BB40-8036-021F12253C15}"/>
              </a:ext>
            </a:extLst>
          </p:cNvPr>
          <p:cNvPicPr>
            <a:picLocks noChangeAspect="1"/>
          </p:cNvPicPr>
          <p:nvPr/>
        </p:nvPicPr>
        <p:blipFill rotWithShape="1">
          <a:blip r:embed="rId3">
            <a:alphaModFix amt="40000"/>
          </a:blip>
          <a:srcRect t="14069" r="-1" b="41268"/>
          <a:stretch/>
        </p:blipFill>
        <p:spPr>
          <a:xfrm>
            <a:off x="20" y="10"/>
            <a:ext cx="12191979" cy="6857990"/>
          </a:xfrm>
          <a:prstGeom prst="rect">
            <a:avLst/>
          </a:prstGeom>
        </p:spPr>
      </p:pic>
      <p:sp>
        <p:nvSpPr>
          <p:cNvPr id="4" name="Title 3">
            <a:extLst>
              <a:ext uri="{FF2B5EF4-FFF2-40B4-BE49-F238E27FC236}">
                <a16:creationId xmlns:a16="http://schemas.microsoft.com/office/drawing/2014/main" id="{53AC4ADF-623F-0044-BB07-2EBC30C2970E}"/>
              </a:ext>
            </a:extLst>
          </p:cNvPr>
          <p:cNvSpPr>
            <a:spLocks noGrp="1"/>
          </p:cNvSpPr>
          <p:nvPr>
            <p:ph type="title"/>
          </p:nvPr>
        </p:nvSpPr>
        <p:spPr>
          <a:xfrm>
            <a:off x="841249" y="941832"/>
            <a:ext cx="10506456" cy="2057400"/>
          </a:xfrm>
        </p:spPr>
        <p:txBody>
          <a:bodyPr vert="horz" lIns="91440" tIns="45720" rIns="91440" bIns="45720" rtlCol="0" anchor="b">
            <a:normAutofit/>
          </a:bodyPr>
          <a:lstStyle/>
          <a:p>
            <a:r>
              <a:rPr lang="en-US" sz="5000" dirty="0">
                <a:effectLst>
                  <a:outerShdw blurRad="50800" dist="38100" dir="2700000" algn="tl" rotWithShape="0">
                    <a:prstClr val="black">
                      <a:alpha val="40000"/>
                    </a:prstClr>
                  </a:outerShdw>
                </a:effectLst>
              </a:rPr>
              <a:t>Pliny the Younger to Emperor Trajan</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75FDDEAC-2C95-464F-8839-EC7D27CF3A57}"/>
              </a:ext>
            </a:extLst>
          </p:cNvPr>
          <p:cNvSpPr>
            <a:spLocks noGrp="1"/>
          </p:cNvSpPr>
          <p:nvPr>
            <p:ph idx="1"/>
          </p:nvPr>
        </p:nvSpPr>
        <p:spPr>
          <a:xfrm>
            <a:off x="841248" y="3502152"/>
            <a:ext cx="10506456" cy="2990088"/>
          </a:xfrm>
        </p:spPr>
        <p:txBody>
          <a:bodyPr vert="horz" lIns="91440" tIns="45720" rIns="91440" bIns="45720" rtlCol="0">
            <a:noAutofit/>
          </a:bodyPr>
          <a:lstStyle/>
          <a:p>
            <a:pPr marL="0" indent="0">
              <a:buNone/>
            </a:pPr>
            <a:r>
              <a:rPr lang="en-US" sz="3800" dirty="0">
                <a:effectLst>
                  <a:outerShdw blurRad="50800" dist="38100" dir="2700000" algn="tl" rotWithShape="0">
                    <a:prstClr val="black">
                      <a:alpha val="40000"/>
                    </a:prstClr>
                  </a:outerShdw>
                </a:effectLst>
              </a:rPr>
              <a:t>“and to </a:t>
            </a:r>
            <a:r>
              <a:rPr lang="en-US" sz="3800" dirty="0">
                <a:solidFill>
                  <a:srgbClr val="FFFF00"/>
                </a:solidFill>
                <a:effectLst>
                  <a:outerShdw blurRad="50800" dist="38100" dir="2700000" algn="tl" rotWithShape="0">
                    <a:prstClr val="black">
                      <a:alpha val="40000"/>
                    </a:prstClr>
                  </a:outerShdw>
                </a:effectLst>
              </a:rPr>
              <a:t>sing a hymn</a:t>
            </a:r>
            <a:r>
              <a:rPr lang="en-US" sz="3800" dirty="0">
                <a:effectLst>
                  <a:outerShdw blurRad="50800" dist="38100" dir="2700000" algn="tl" rotWithShape="0">
                    <a:prstClr val="black">
                      <a:alpha val="40000"/>
                    </a:prstClr>
                  </a:outerShdw>
                </a:effectLst>
              </a:rPr>
              <a:t> among themselves to Christ, as though he were </a:t>
            </a:r>
            <a:r>
              <a:rPr lang="en-US" sz="3800" dirty="0">
                <a:solidFill>
                  <a:srgbClr val="FFFF00"/>
                </a:solidFill>
                <a:effectLst>
                  <a:outerShdw blurRad="50800" dist="38100" dir="2700000" algn="tl" rotWithShape="0">
                    <a:prstClr val="black">
                      <a:alpha val="40000"/>
                    </a:prstClr>
                  </a:outerShdw>
                </a:effectLst>
              </a:rPr>
              <a:t>a god</a:t>
            </a:r>
            <a:r>
              <a:rPr lang="en-US" sz="3800" dirty="0">
                <a:effectLst>
                  <a:outerShdw blurRad="50800" dist="38100" dir="2700000" algn="tl" rotWithShape="0">
                    <a:prstClr val="black">
                      <a:alpha val="40000"/>
                    </a:prstClr>
                  </a:outerShdw>
                </a:effectLst>
              </a:rPr>
              <a:t>…</a:t>
            </a:r>
          </a:p>
        </p:txBody>
      </p:sp>
    </p:spTree>
    <p:extLst>
      <p:ext uri="{BB962C8B-B14F-4D97-AF65-F5344CB8AC3E}">
        <p14:creationId xmlns:p14="http://schemas.microsoft.com/office/powerpoint/2010/main" val="7219652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looking at the camera&#10;&#10;Description automatically generated">
            <a:extLst>
              <a:ext uri="{FF2B5EF4-FFF2-40B4-BE49-F238E27FC236}">
                <a16:creationId xmlns:a16="http://schemas.microsoft.com/office/drawing/2014/main" id="{217FD9A2-8212-BB40-8036-021F12253C15}"/>
              </a:ext>
            </a:extLst>
          </p:cNvPr>
          <p:cNvPicPr>
            <a:picLocks noChangeAspect="1"/>
          </p:cNvPicPr>
          <p:nvPr/>
        </p:nvPicPr>
        <p:blipFill rotWithShape="1">
          <a:blip r:embed="rId3">
            <a:alphaModFix amt="40000"/>
          </a:blip>
          <a:srcRect t="14069" r="-1" b="41268"/>
          <a:stretch/>
        </p:blipFill>
        <p:spPr>
          <a:xfrm>
            <a:off x="20" y="10"/>
            <a:ext cx="12191979" cy="6857990"/>
          </a:xfrm>
          <a:prstGeom prst="rect">
            <a:avLst/>
          </a:prstGeom>
        </p:spPr>
      </p:pic>
      <p:sp>
        <p:nvSpPr>
          <p:cNvPr id="4" name="Title 3">
            <a:extLst>
              <a:ext uri="{FF2B5EF4-FFF2-40B4-BE49-F238E27FC236}">
                <a16:creationId xmlns:a16="http://schemas.microsoft.com/office/drawing/2014/main" id="{53AC4ADF-623F-0044-BB07-2EBC30C2970E}"/>
              </a:ext>
            </a:extLst>
          </p:cNvPr>
          <p:cNvSpPr>
            <a:spLocks noGrp="1"/>
          </p:cNvSpPr>
          <p:nvPr>
            <p:ph type="title"/>
          </p:nvPr>
        </p:nvSpPr>
        <p:spPr>
          <a:xfrm>
            <a:off x="841249" y="941832"/>
            <a:ext cx="10506456" cy="2057400"/>
          </a:xfrm>
        </p:spPr>
        <p:txBody>
          <a:bodyPr vert="horz" lIns="91440" tIns="45720" rIns="91440" bIns="45720" rtlCol="0" anchor="b">
            <a:normAutofit/>
          </a:bodyPr>
          <a:lstStyle/>
          <a:p>
            <a:r>
              <a:rPr lang="en-US" sz="5000" dirty="0">
                <a:effectLst>
                  <a:outerShdw blurRad="50800" dist="38100" dir="2700000" algn="tl" rotWithShape="0">
                    <a:prstClr val="black">
                      <a:alpha val="40000"/>
                    </a:prstClr>
                  </a:outerShdw>
                </a:effectLst>
              </a:rPr>
              <a:t>Pliny the Younger to Emperor Trajan</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75FDDEAC-2C95-464F-8839-EC7D27CF3A57}"/>
              </a:ext>
            </a:extLst>
          </p:cNvPr>
          <p:cNvSpPr>
            <a:spLocks noGrp="1"/>
          </p:cNvSpPr>
          <p:nvPr>
            <p:ph idx="1"/>
          </p:nvPr>
        </p:nvSpPr>
        <p:spPr>
          <a:xfrm>
            <a:off x="841248" y="3502152"/>
            <a:ext cx="10506456" cy="2990088"/>
          </a:xfrm>
        </p:spPr>
        <p:txBody>
          <a:bodyPr vert="horz" lIns="91440" tIns="45720" rIns="91440" bIns="45720" rtlCol="0">
            <a:noAutofit/>
          </a:bodyPr>
          <a:lstStyle/>
          <a:p>
            <a:pPr marL="0" indent="0">
              <a:buNone/>
            </a:pPr>
            <a:r>
              <a:rPr lang="en-US" sz="3800" dirty="0">
                <a:effectLst>
                  <a:outerShdw blurRad="50800" dist="38100" dir="2700000" algn="tl" rotWithShape="0">
                    <a:prstClr val="black">
                      <a:alpha val="40000"/>
                    </a:prstClr>
                  </a:outerShdw>
                </a:effectLst>
              </a:rPr>
              <a:t>“and to bind themselves by oath, but </a:t>
            </a:r>
            <a:r>
              <a:rPr lang="en-US" sz="3800" dirty="0">
                <a:solidFill>
                  <a:srgbClr val="FFFF00"/>
                </a:solidFill>
                <a:effectLst>
                  <a:outerShdw blurRad="50800" dist="38100" dir="2700000" algn="tl" rotWithShape="0">
                    <a:prstClr val="black">
                      <a:alpha val="40000"/>
                    </a:prstClr>
                  </a:outerShdw>
                </a:effectLst>
              </a:rPr>
              <a:t>not to some crime</a:t>
            </a:r>
            <a:r>
              <a:rPr lang="en-US" sz="3800" dirty="0">
                <a:effectLst>
                  <a:outerShdw blurRad="50800" dist="38100" dir="2700000" algn="tl" rotWithShape="0">
                    <a:prstClr val="black">
                      <a:alpha val="40000"/>
                    </a:prstClr>
                  </a:outerShdw>
                </a:effectLst>
              </a:rPr>
              <a:t>, or to commit fraud, theft, adultery, or breach of faith, and not to deny trust money [i.e. rent, fees, alms, tithes, etc.] when called upon to deliver it. ”</a:t>
            </a:r>
          </a:p>
        </p:txBody>
      </p:sp>
    </p:spTree>
    <p:extLst>
      <p:ext uri="{BB962C8B-B14F-4D97-AF65-F5344CB8AC3E}">
        <p14:creationId xmlns:p14="http://schemas.microsoft.com/office/powerpoint/2010/main" val="27767243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1209</TotalTime>
  <Words>6874</Words>
  <Application>Microsoft Macintosh PowerPoint</Application>
  <PresentationFormat>Widescreen</PresentationFormat>
  <Paragraphs>235</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Roman Imperial Opposition to the Early Christians</vt:lpstr>
      <vt:lpstr>Pliny the Younger to Emperor Trajan</vt:lpstr>
      <vt:lpstr>Pliny the Younger to Emperor Trajan</vt:lpstr>
      <vt:lpstr>Pliny the Younger to Emperor Trajan</vt:lpstr>
      <vt:lpstr>The Faith  of the First Christians</vt:lpstr>
      <vt:lpstr>PowerPoint Presentation</vt:lpstr>
      <vt:lpstr>PowerPoint Presentation</vt:lpstr>
      <vt:lpstr>PowerPoint Presentation</vt:lpstr>
      <vt:lpstr>PowerPoint Presentation</vt:lpstr>
      <vt:lpstr>Tertullian Quotes the Church’s Enemies</vt:lpstr>
      <vt:lpstr>PowerPoint Presentation</vt:lpstr>
      <vt:lpstr>PowerPoint Presentation</vt:lpstr>
      <vt:lpstr>PowerPoint Presentation</vt:lpstr>
      <vt:lpstr>PowerPoint Presentation</vt:lpstr>
      <vt:lpstr>Invitation &amp; Response</vt:lpstr>
      <vt:lpstr>Invitation &amp; Response</vt:lpstr>
      <vt:lpstr>Invitation &amp; Response</vt:lpstr>
      <vt:lpstr>Invitation &amp; Response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130</cp:revision>
  <cp:lastPrinted>2020-10-17T01:30:12Z</cp:lastPrinted>
  <dcterms:created xsi:type="dcterms:W3CDTF">2020-10-16T03:24:43Z</dcterms:created>
  <dcterms:modified xsi:type="dcterms:W3CDTF">2020-10-17T04:01:08Z</dcterms:modified>
</cp:coreProperties>
</file>