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17" r:id="rId3"/>
    <p:sldId id="323" r:id="rId4"/>
    <p:sldId id="321" r:id="rId5"/>
    <p:sldId id="314" r:id="rId6"/>
    <p:sldId id="316" r:id="rId7"/>
    <p:sldId id="325" r:id="rId8"/>
    <p:sldId id="326" r:id="rId9"/>
    <p:sldId id="324" r:id="rId10"/>
    <p:sldId id="319" r:id="rId11"/>
    <p:sldId id="318" r:id="rId12"/>
    <p:sldId id="322" r:id="rId13"/>
    <p:sldId id="328" r:id="rId14"/>
    <p:sldId id="329" r:id="rId15"/>
    <p:sldId id="330" r:id="rId16"/>
    <p:sldId id="31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65586"/>
  </p:normalViewPr>
  <p:slideViewPr>
    <p:cSldViewPr snapToGrid="0" snapToObjects="1">
      <p:cViewPr varScale="1">
        <p:scale>
          <a:sx n="71" d="100"/>
          <a:sy n="71" d="100"/>
        </p:scale>
        <p:origin x="680" y="16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768E1-45FB-754C-A3D3-A11FAB42D1ED}" type="datetimeFigureOut">
              <a:rPr lang="en-US" smtClean="0"/>
              <a:t>7/22/21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07C9D-203C-E846-B174-FDE058A02B69}" type="slidenum">
              <a:rPr lang="en-US" smtClean="0"/>
              <a:t>‹#›</a:t>
            </a:fld>
            <a:endParaRPr lang="en-US"/>
          </a:p>
        </p:txBody>
      </p:sp>
    </p:spTree>
    <p:extLst>
      <p:ext uri="{BB962C8B-B14F-4D97-AF65-F5344CB8AC3E}">
        <p14:creationId xmlns:p14="http://schemas.microsoft.com/office/powerpoint/2010/main" val="7582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Taking a wrong turn in Baltimore—a child’s heart reflects the mercy and grace of God.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Luke 18:16-17 - “For the Kingdom of God belongs to those who are like these children. I tell you the truth, anyone who doesn’t receive the Kingdom of God like a child will never enter it.”</a:t>
            </a:r>
            <a:endParaRPr lang="en-US" dirty="0"/>
          </a:p>
          <a:p>
            <a:endParaRPr lang="en-US" dirty="0"/>
          </a:p>
          <a:p>
            <a:r>
              <a:rPr lang="en-US" dirty="0"/>
              <a:t>Over the next two weeks I’m sharing a two-part message on mercy and grace.</a:t>
            </a:r>
          </a:p>
          <a:p>
            <a:endParaRPr lang="en-US" dirty="0"/>
          </a:p>
          <a:p>
            <a:r>
              <a:rPr lang="en-US" dirty="0"/>
              <a:t>What is mercy and grace? You might be thinking… aren’t those basically the same thing?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a:t>
            </a:fld>
            <a:endParaRPr lang="en-US"/>
          </a:p>
        </p:txBody>
      </p:sp>
    </p:spTree>
    <p:extLst>
      <p:ext uri="{BB962C8B-B14F-4D97-AF65-F5344CB8AC3E}">
        <p14:creationId xmlns:p14="http://schemas.microsoft.com/office/powerpoint/2010/main" val="23522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PASSAGE &amp; COMMENT]</a:t>
            </a:r>
          </a:p>
          <a:p>
            <a:endParaRPr lang="en-US" dirty="0"/>
          </a:p>
          <a:p>
            <a:r>
              <a:rPr lang="en-US" dirty="0"/>
              <a:t>My friends, look how mercy opens the door…</a:t>
            </a:r>
          </a:p>
          <a:p>
            <a:pPr marL="171450" indent="-171450">
              <a:buFont typeface="Arial" panose="020B0604020202020204" pitchFamily="34" charset="0"/>
              <a:buChar char="•"/>
            </a:pPr>
            <a:r>
              <a:rPr lang="en-US" dirty="0"/>
              <a:t>to forgiveness</a:t>
            </a:r>
          </a:p>
          <a:p>
            <a:pPr marL="171450" indent="-171450">
              <a:buFont typeface="Arial" panose="020B0604020202020204" pitchFamily="34" charset="0"/>
              <a:buChar char="•"/>
            </a:pPr>
            <a:r>
              <a:rPr lang="en-US" dirty="0"/>
              <a:t>to reconciliation</a:t>
            </a:r>
          </a:p>
          <a:p>
            <a:pPr marL="171450" indent="-171450">
              <a:buFont typeface="Arial" panose="020B0604020202020204" pitchFamily="34" charset="0"/>
              <a:buChar char="•"/>
            </a:pPr>
            <a:r>
              <a:rPr lang="en-US" dirty="0"/>
              <a:t>to restored relationships</a:t>
            </a:r>
          </a:p>
          <a:p>
            <a:pPr marL="171450" indent="-171450">
              <a:buFont typeface="Arial" panose="020B0604020202020204" pitchFamily="34" charset="0"/>
              <a:buChar char="•"/>
            </a:pPr>
            <a:r>
              <a:rPr lang="en-US" dirty="0"/>
              <a:t>to reconnection to God and the community</a:t>
            </a:r>
          </a:p>
          <a:p>
            <a:pPr marL="171450" indent="-171450">
              <a:buFont typeface="Arial" panose="020B0604020202020204" pitchFamily="34" charset="0"/>
              <a:buChar char="•"/>
            </a:pPr>
            <a:r>
              <a:rPr lang="en-US" dirty="0"/>
              <a:t>to healing</a:t>
            </a:r>
          </a:p>
          <a:p>
            <a:pPr marL="171450" indent="-171450">
              <a:buFont typeface="Arial" panose="020B0604020202020204" pitchFamily="34" charset="0"/>
              <a:buChar char="•"/>
            </a:pPr>
            <a:r>
              <a:rPr lang="en-US" dirty="0"/>
              <a:t>to the release of burdens and debts</a:t>
            </a:r>
          </a:p>
          <a:p>
            <a:pPr marL="171450" indent="-171450">
              <a:buFont typeface="Arial" panose="020B0604020202020204" pitchFamily="34" charset="0"/>
              <a:buChar char="•"/>
            </a:pPr>
            <a:r>
              <a:rPr lang="en-US" dirty="0"/>
              <a:t>to new beginnings and seasons of life</a:t>
            </a:r>
          </a:p>
          <a:p>
            <a:pPr marL="171450" indent="-171450">
              <a:buFont typeface="Arial" panose="020B0604020202020204" pitchFamily="34" charset="0"/>
              <a:buChar char="•"/>
            </a:pPr>
            <a:r>
              <a:rPr lang="en-US" dirty="0"/>
              <a:t>and ultimately… to the Kingdom of God</a:t>
            </a:r>
          </a:p>
          <a:p>
            <a:endParaRPr lang="en-US" sz="1200" dirty="0">
              <a:solidFill>
                <a:srgbClr val="FF0000"/>
              </a:solidFill>
            </a:endParaRPr>
          </a:p>
          <a:p>
            <a:r>
              <a:rPr lang="en-US" sz="1200" dirty="0">
                <a:solidFill>
                  <a:schemeClr val="tx1"/>
                </a:solidFill>
              </a:rPr>
              <a:t>That is why, as James says in his epistle of wisdom…  [NEXT SLIDE]</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EE880143-8C4A-1344-8A89-BE96ECB90674}" type="slidenum">
              <a:rPr lang="en-US" smtClean="0"/>
              <a:t>10</a:t>
            </a:fld>
            <a:endParaRPr lang="en-US"/>
          </a:p>
        </p:txBody>
      </p:sp>
    </p:spTree>
    <p:extLst>
      <p:ext uri="{BB962C8B-B14F-4D97-AF65-F5344CB8AC3E}">
        <p14:creationId xmlns:p14="http://schemas.microsoft.com/office/powerpoint/2010/main" val="1379203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So which character are you in the story we read from Luke 7? Can I make a suggestion? Don’t be like Simon. See yourself in the sinful woman, and then let us be like Jesus who said this to the religious leaders in Matthew 9. He said, “It is not the healthy who need a doctor, but the sick. Go and learn what this means: ‘I desire mercy, not sacrifice.’</a:t>
            </a:r>
            <a:r>
              <a:rPr lang="en-US" sz="1200" baseline="30000" dirty="0">
                <a:solidFill>
                  <a:schemeClr val="tx1"/>
                </a:solidFill>
              </a:rPr>
              <a:t> </a:t>
            </a:r>
            <a:r>
              <a:rPr lang="en-US" sz="1200" dirty="0">
                <a:solidFill>
                  <a:schemeClr val="tx1"/>
                </a:solidFill>
              </a:rPr>
              <a:t>For I have not come to call the righteous, but sinners.”</a:t>
            </a:r>
          </a:p>
          <a:p>
            <a:endParaRPr lang="en-US" dirty="0">
              <a:solidFill>
                <a:schemeClr val="tx1"/>
              </a:solidFill>
            </a:endParaRPr>
          </a:p>
          <a:p>
            <a:r>
              <a:rPr lang="en-US" dirty="0">
                <a:solidFill>
                  <a:schemeClr val="tx1"/>
                </a:solidFill>
              </a:rPr>
              <a:t>Finally, let’s respond to this message in the following ways: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11</a:t>
            </a:fld>
            <a:endParaRPr lang="en-US"/>
          </a:p>
        </p:txBody>
      </p:sp>
    </p:spTree>
    <p:extLst>
      <p:ext uri="{BB962C8B-B14F-4D97-AF65-F5344CB8AC3E}">
        <p14:creationId xmlns:p14="http://schemas.microsoft.com/office/powerpoint/2010/main" val="3646645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D07C9D-203C-E846-B174-FDE058A02B69}" type="slidenum">
              <a:rPr lang="en-US" smtClean="0"/>
              <a:t>12</a:t>
            </a:fld>
            <a:endParaRPr lang="en-US"/>
          </a:p>
        </p:txBody>
      </p:sp>
    </p:spTree>
    <p:extLst>
      <p:ext uri="{BB962C8B-B14F-4D97-AF65-F5344CB8AC3E}">
        <p14:creationId xmlns:p14="http://schemas.microsoft.com/office/powerpoint/2010/main" val="1478488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 COMMENT]</a:t>
            </a:r>
          </a:p>
          <a:p>
            <a:pPr marL="171450" indent="-171450">
              <a:buFont typeface="Arial" panose="020B0604020202020204" pitchFamily="34" charset="0"/>
              <a:buChar char="•"/>
            </a:pPr>
            <a:r>
              <a:rPr lang="en-US" dirty="0"/>
              <a:t>The Lord of mercy invites us to come as we are and bring our burdens with us.</a:t>
            </a:r>
          </a:p>
          <a:p>
            <a:pPr marL="171450" indent="-171450">
              <a:buFont typeface="Arial" panose="020B0604020202020204" pitchFamily="34" charset="0"/>
              <a:buChar char="•"/>
            </a:pPr>
            <a:r>
              <a:rPr lang="en-US" dirty="0"/>
              <a:t>Revelation 4:2-3 – the emerald rainbow over the throne of God in heaven; a symbol of mercy!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Hebrews 4:16 “</a:t>
            </a:r>
            <a:r>
              <a:rPr lang="en-US" sz="1200" b="0" i="0" u="none" strike="noStrike" kern="1200" dirty="0">
                <a:solidFill>
                  <a:schemeClr val="tx1"/>
                </a:solidFill>
                <a:effectLst/>
                <a:latin typeface="+mn-lt"/>
                <a:ea typeface="+mn-ea"/>
                <a:cs typeface="+mn-cs"/>
              </a:rPr>
              <a:t>Let us then approach God’s throne of grace with confidence, so that we may receive mercy and find grace to help us in our time of need.”</a:t>
            </a:r>
          </a:p>
          <a:p>
            <a:endParaRPr lang="en-US" dirty="0"/>
          </a:p>
          <a:p>
            <a:r>
              <a:rPr lang="en-US" dirty="0"/>
              <a:t>Secondly…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13</a:t>
            </a:fld>
            <a:endParaRPr lang="en-US"/>
          </a:p>
        </p:txBody>
      </p:sp>
    </p:spTree>
    <p:extLst>
      <p:ext uri="{BB962C8B-B14F-4D97-AF65-F5344CB8AC3E}">
        <p14:creationId xmlns:p14="http://schemas.microsoft.com/office/powerpoint/2010/main" val="156343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[BRIEF COMMENT]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Stop comparing yourself to others and sit in the presence of a holy God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Isaiah 6:5 -  </a:t>
            </a:r>
            <a:r>
              <a:rPr lang="en-US" sz="1200" b="0" i="0" u="none" strike="noStrike" kern="1200" dirty="0">
                <a:solidFill>
                  <a:schemeClr val="tx1"/>
                </a:solidFill>
                <a:effectLst/>
                <a:latin typeface="+mn-lt"/>
                <a:ea typeface="+mn-ea"/>
                <a:cs typeface="+mn-cs"/>
              </a:rPr>
              <a:t>“Woe to me!” I cried. “I am ruined! For I am a man of unclean lips, and I live among a people of unclean lips, and my eyes have seen the King, the Lord Almighty.”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While we may mean well, our busyness is often used to avoid the silence and avoid looking in the mirror and being honest about who we are and where we’re at with God. And as long as we do that, we will not find rest for our souls—we won’t discover God’s mercy or have any to give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lastly…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14</a:t>
            </a:fld>
            <a:endParaRPr lang="en-US"/>
          </a:p>
        </p:txBody>
      </p:sp>
    </p:spTree>
    <p:extLst>
      <p:ext uri="{BB962C8B-B14F-4D97-AF65-F5344CB8AC3E}">
        <p14:creationId xmlns:p14="http://schemas.microsoft.com/office/powerpoint/2010/main" val="4079856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[BRIEF COMMENT]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you’ve acknowledged who you are standing alone before a holy God and you’ve experienced his mercy for yourself, let it inform the way you relate to others. Believe that mercy triumphs over judgment and trust in God’s power to change the world in this way. Exchange the gavels of your heart for the gospel of mercy.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Church, have only one opinion of yourself: “I’m the worst of sinners and yet Jesus died for me.” And one opinion for everyone else: “They are loved by God and worthy of Jesus dying for on the cross.” And in this way, we do as Paul commanded us in Romans 12:1 “in view of God’s mercy… offer your bodies as a living sacrifice.”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Brothers and sisters, if we will do that… we will truly live. And others who acknowledge they are also sinners in need of a merciful savior will join us in the Kingdom, just as Jesus desires.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r>
              <a:rPr lang="en-US" dirty="0"/>
              <a:t>[CLOSING PRAYER]</a:t>
            </a:r>
          </a:p>
          <a:p>
            <a:r>
              <a:rPr lang="en-US" dirty="0"/>
              <a:t>Lord, our sins are many, but your mercy is more.</a:t>
            </a:r>
          </a:p>
        </p:txBody>
      </p:sp>
      <p:sp>
        <p:nvSpPr>
          <p:cNvPr id="4" name="Slide Number Placeholder 3"/>
          <p:cNvSpPr>
            <a:spLocks noGrp="1"/>
          </p:cNvSpPr>
          <p:nvPr>
            <p:ph type="sldNum" sz="quarter" idx="5"/>
          </p:nvPr>
        </p:nvSpPr>
        <p:spPr/>
        <p:txBody>
          <a:bodyPr/>
          <a:lstStyle/>
          <a:p>
            <a:fld id="{EED07C9D-203C-E846-B174-FDE058A02B69}" type="slidenum">
              <a:rPr lang="en-US" smtClean="0"/>
              <a:t>15</a:t>
            </a:fld>
            <a:endParaRPr lang="en-US"/>
          </a:p>
        </p:txBody>
      </p:sp>
    </p:spTree>
    <p:extLst>
      <p:ext uri="{BB962C8B-B14F-4D97-AF65-F5344CB8AC3E}">
        <p14:creationId xmlns:p14="http://schemas.microsoft.com/office/powerpoint/2010/main" val="4272854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16</a:t>
            </a:fld>
            <a:endParaRPr lang="en-US"/>
          </a:p>
        </p:txBody>
      </p:sp>
    </p:spTree>
    <p:extLst>
      <p:ext uri="{BB962C8B-B14F-4D97-AF65-F5344CB8AC3E}">
        <p14:creationId xmlns:p14="http://schemas.microsoft.com/office/powerpoint/2010/main" val="176212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r>
              <a:rPr lang="en-US" dirty="0"/>
              <a:t>Think of it this way… picture a prison. </a:t>
            </a:r>
            <a:r>
              <a:rPr lang="en-US" b="1" dirty="0"/>
              <a:t>Mercy</a:t>
            </a:r>
            <a:r>
              <a:rPr lang="en-US" dirty="0"/>
              <a:t> is pardoning someone; charges are dropped, the cell door is opened—they’re free to go, record is cleared. They can begin again. </a:t>
            </a:r>
            <a:r>
              <a:rPr lang="en-US" b="1" dirty="0"/>
              <a:t>Grace</a:t>
            </a:r>
            <a:r>
              <a:rPr lang="en-US" dirty="0"/>
              <a:t> says… here is some food, clothes, a driver’s license (a new identity), some family/friends, and keys to a car &amp; house. Both are gifts that can be accepted or rejected. But make no mistake… this is God’s heart toward us. And he wants it to be our heart toward others. But unfortunately, it seems that our society is short on mercy and grace these days.</a:t>
            </a:r>
          </a:p>
          <a:p>
            <a:endParaRPr lang="en-US" dirty="0"/>
          </a:p>
          <a:p>
            <a:r>
              <a:rPr lang="en-US" dirty="0"/>
              <a:t>In fact, I’d say that America has a mercy and grace problem. Think about this:</a:t>
            </a:r>
          </a:p>
          <a:p>
            <a:pPr marL="171450" indent="-171450">
              <a:buFont typeface="Arial" panose="020B0604020202020204" pitchFamily="34" charset="0"/>
              <a:buChar char="•"/>
            </a:pPr>
            <a:r>
              <a:rPr lang="en-US" dirty="0"/>
              <a:t>The US was born in violent revolution – perpetuating the myth of redemptive violence, so we tend to think of “justice” as </a:t>
            </a:r>
            <a:r>
              <a:rPr lang="en-US" i="1" dirty="0"/>
              <a:t>retributive - </a:t>
            </a:r>
            <a:r>
              <a:rPr lang="en-US" dirty="0"/>
              <a:t>“eye for eye” (e.g., Rambo &amp; John Wick)</a:t>
            </a:r>
          </a:p>
          <a:p>
            <a:pPr marL="171450" indent="-171450">
              <a:buFont typeface="Arial" panose="020B0604020202020204" pitchFamily="34" charset="0"/>
              <a:buChar char="•"/>
            </a:pPr>
            <a:r>
              <a:rPr lang="en-US" dirty="0"/>
              <a:t>The US is the world leader in incarceration – over 2 million!</a:t>
            </a:r>
          </a:p>
          <a:p>
            <a:pPr marL="171450" indent="-171450">
              <a:buFont typeface="Arial" panose="020B0604020202020204" pitchFamily="34" charset="0"/>
              <a:buChar char="•"/>
            </a:pPr>
            <a:r>
              <a:rPr lang="en-US" dirty="0"/>
              <a:t>27 states in the US still practice capital punishment </a:t>
            </a:r>
          </a:p>
          <a:p>
            <a:pPr marL="171450" indent="-171450">
              <a:buFont typeface="Arial" panose="020B0604020202020204" pitchFamily="34" charset="0"/>
              <a:buChar char="•"/>
            </a:pPr>
            <a:r>
              <a:rPr lang="en-US" dirty="0"/>
              <a:t>Our country aborts over 3 quarters of a million babies each year</a:t>
            </a:r>
          </a:p>
          <a:p>
            <a:pPr marL="171450" indent="-171450">
              <a:buFont typeface="Arial" panose="020B0604020202020204" pitchFamily="34" charset="0"/>
              <a:buChar char="•"/>
            </a:pPr>
            <a:r>
              <a:rPr lang="en-US" dirty="0"/>
              <a:t>Almost 50% of marriages will end in divorce</a:t>
            </a:r>
          </a:p>
          <a:p>
            <a:pPr marL="171450" indent="-171450">
              <a:buFont typeface="Arial" panose="020B0604020202020204" pitchFamily="34" charset="0"/>
              <a:buChar char="•"/>
            </a:pPr>
            <a:r>
              <a:rPr lang="en-US" dirty="0"/>
              <a:t>Over 27 million Americans don’t have health insurance</a:t>
            </a:r>
          </a:p>
          <a:p>
            <a:pPr marL="171450" indent="-171450">
              <a:buFont typeface="Arial" panose="020B0604020202020204" pitchFamily="34" charset="0"/>
              <a:buChar char="•"/>
            </a:pPr>
            <a:r>
              <a:rPr lang="en-US" dirty="0"/>
              <a:t>Almost 34 million people live below the poverty line</a:t>
            </a:r>
          </a:p>
          <a:p>
            <a:pPr marL="171450" indent="-171450">
              <a:buFont typeface="Arial" panose="020B0604020202020204" pitchFamily="34" charset="0"/>
              <a:buChar char="•"/>
            </a:pPr>
            <a:r>
              <a:rPr lang="en-US" dirty="0"/>
              <a:t>Over the past several years, the number of refugees admitted to the US dropped by 86 percent</a:t>
            </a:r>
          </a:p>
          <a:p>
            <a:pPr marL="171450" indent="-171450">
              <a:buFont typeface="Arial" panose="020B0604020202020204" pitchFamily="34" charset="0"/>
              <a:buChar char="•"/>
            </a:pPr>
            <a:r>
              <a:rPr lang="en-US" dirty="0"/>
              <a:t>And as we’ve all seen, our political parties have thrown mercy and grace out the window</a:t>
            </a:r>
          </a:p>
          <a:p>
            <a:endParaRPr lang="en-US" dirty="0"/>
          </a:p>
          <a:p>
            <a:r>
              <a:rPr lang="en-US" dirty="0"/>
              <a:t>Of course, if you really want to see us at our worst today, look no further than social media.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2</a:t>
            </a:fld>
            <a:endParaRPr lang="en-US"/>
          </a:p>
        </p:txBody>
      </p:sp>
    </p:spTree>
    <p:extLst>
      <p:ext uri="{BB962C8B-B14F-4D97-AF65-F5344CB8AC3E}">
        <p14:creationId xmlns:p14="http://schemas.microsoft.com/office/powerpoint/2010/main" val="22919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SOCIAL MEDIA]</a:t>
            </a:r>
          </a:p>
          <a:p>
            <a:endParaRPr lang="en-US" dirty="0"/>
          </a:p>
          <a:p>
            <a:r>
              <a:rPr lang="en-US" dirty="0"/>
              <a:t>So, what’s happening here? Why are we lacking in mercy and grace today?</a:t>
            </a:r>
          </a:p>
          <a:p>
            <a:r>
              <a:rPr lang="en-US" dirty="0"/>
              <a:t>Well, this is a multifaceted problem – (1) we’ve lost the biblical concept of sin, particularly our own sinfulness; (2) we are polarized and trapped in our echo chambers and social media algorithms, so we tend to think we’re right and everyone else is wrong; (3) we live in a hyper-critical, judgmental culture that looks for scapegoats and people to transfer our sins and the blame; and (4) our hyper-individualistic, self-centered society has convinced us that we’re OK the way we are; we just need to accept ourselves and express our ”authentic” selves to the world. </a:t>
            </a:r>
          </a:p>
          <a:p>
            <a:endParaRPr lang="en-US" dirty="0"/>
          </a:p>
          <a:p>
            <a:r>
              <a:rPr lang="en-US" dirty="0"/>
              <a:t>And you know… our society isn’t all that different from ancient Rome and the time of the early church. Mercy was seen as weakness—it reflected a character defect because mercy involved pardoning the guilty and providing help or relief to those who haven’t earned it; it was seen as contrary to justice. Mercy was only given by children, the naïve, and the weak-minded. It reminds me of what Sensei Kreese taught his Cobra Kai students.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3</a:t>
            </a:fld>
            <a:endParaRPr lang="en-US"/>
          </a:p>
        </p:txBody>
      </p:sp>
    </p:spTree>
    <p:extLst>
      <p:ext uri="{BB962C8B-B14F-4D97-AF65-F5344CB8AC3E}">
        <p14:creationId xmlns:p14="http://schemas.microsoft.com/office/powerpoint/2010/main" val="73991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pPr marL="0" indent="0">
              <a:buNone/>
            </a:pPr>
            <a:r>
              <a:rPr lang="en-US" dirty="0"/>
              <a:t>But folks, the Bible teaches us that God is a God of mercy. And remember what Jesus said in Matthew 5:7, “</a:t>
            </a:r>
            <a:r>
              <a:rPr lang="en-US" sz="1200" dirty="0">
                <a:solidFill>
                  <a:srgbClr val="FF0000"/>
                </a:solidFill>
              </a:rPr>
              <a:t>Blessed are the merciful, for they will be shown mercy.”</a:t>
            </a:r>
            <a:r>
              <a:rPr lang="en-US" sz="1200" b="1" dirty="0">
                <a:solidFill>
                  <a:srgbClr val="FF0000"/>
                </a:solidFill>
              </a:rPr>
              <a:t> </a:t>
            </a:r>
            <a:r>
              <a:rPr lang="en-US" sz="1200" b="0" dirty="0">
                <a:solidFill>
                  <a:srgbClr val="FF0000"/>
                </a:solidFill>
              </a:rPr>
              <a:t>You see, the</a:t>
            </a:r>
            <a:r>
              <a:rPr lang="en-US" dirty="0"/>
              <a:t> gospel tells us that without his mercy, none of us can stand. According to the Scriptures, without God’s mercy and grace, both receiving it and extending it to other sinners like us, we (along with our world) are headed for hell. We will not be able to escape the wrath to come when the curtain of the cosmic stage finally drops and the show is over </a:t>
            </a:r>
            <a:r>
              <a:rPr lang="en-US" i="1" dirty="0"/>
              <a:t>if </a:t>
            </a:r>
            <a:r>
              <a:rPr lang="en-US" dirty="0"/>
              <a:t>we do not acknowledge our sin, see our need for God’s mercy, receive it, and give it away as we have so graciously been given it through the cross of Christ.</a:t>
            </a:r>
          </a:p>
          <a:p>
            <a:endParaRPr lang="en-US" dirty="0"/>
          </a:p>
          <a:p>
            <a:r>
              <a:rPr lang="en-US" dirty="0"/>
              <a:t>So, we need to reflect on this for our own salvation and for the salvation of others, especially if the church is going to be agents of mercy and grace (and true believers in the gospel) amidst a merciless and graceless world.  [NEXT SLIDE]</a:t>
            </a:r>
          </a:p>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4</a:t>
            </a:fld>
            <a:endParaRPr lang="en-US"/>
          </a:p>
        </p:txBody>
      </p:sp>
    </p:spTree>
    <p:extLst>
      <p:ext uri="{BB962C8B-B14F-4D97-AF65-F5344CB8AC3E}">
        <p14:creationId xmlns:p14="http://schemas.microsoft.com/office/powerpoint/2010/main" val="381172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endParaRPr lang="en-US" dirty="0"/>
          </a:p>
          <a:p>
            <a:r>
              <a:rPr lang="en-US" dirty="0"/>
              <a:t>Let’s look at a few of these together and then we will look at our main passage in Luke 7.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5</a:t>
            </a:fld>
            <a:endParaRPr lang="en-US"/>
          </a:p>
        </p:txBody>
      </p:sp>
    </p:spTree>
    <p:extLst>
      <p:ext uri="{BB962C8B-B14F-4D97-AF65-F5344CB8AC3E}">
        <p14:creationId xmlns:p14="http://schemas.microsoft.com/office/powerpoint/2010/main" val="3628001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endParaRPr lang="en-US" dirty="0"/>
          </a:p>
          <a:p>
            <a:r>
              <a:rPr lang="en-US" dirty="0"/>
              <a:t>King David said, don’t let me fall into human hands but rather into the hands of God—the One who is merciful and forgiving. Even when David had sinned greatly in committing adultery with Bathsheba, he prayed this in Psalm 51.</a:t>
            </a:r>
          </a:p>
          <a:p>
            <a:endParaRPr lang="en-US" dirty="0"/>
          </a:p>
          <a:p>
            <a:r>
              <a:rPr lang="en-US" dirty="0"/>
              <a:t>[READ PSALM 51 NLT &amp; COMMENT]</a:t>
            </a:r>
          </a:p>
          <a:p>
            <a:endParaRPr lang="en-US" dirty="0"/>
          </a:p>
          <a:p>
            <a:r>
              <a:rPr lang="en-US" dirty="0"/>
              <a:t>Listen as the mercy of God and our calling to be merciful comes through in another Old Testament passage…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6</a:t>
            </a:fld>
            <a:endParaRPr lang="en-US"/>
          </a:p>
        </p:txBody>
      </p:sp>
    </p:spTree>
    <p:extLst>
      <p:ext uri="{BB962C8B-B14F-4D97-AF65-F5344CB8AC3E}">
        <p14:creationId xmlns:p14="http://schemas.microsoft.com/office/powerpoint/2010/main" val="293732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r>
              <a:rPr lang="en-US" dirty="0"/>
              <a:t>Notice that holding justice and mercy together (in humility) creates a unique Kingdom approach. This justice is </a:t>
            </a:r>
            <a:r>
              <a:rPr lang="en-US" i="1" dirty="0"/>
              <a:t>restorative</a:t>
            </a:r>
            <a:r>
              <a:rPr lang="en-US" dirty="0"/>
              <a:t>, not retributive. It’s about healing and setting things right (which requires confession, forgiveness, and repentance). It’s</a:t>
            </a:r>
            <a:r>
              <a:rPr lang="en-US" i="1" dirty="0"/>
              <a:t> not </a:t>
            </a:r>
            <a:r>
              <a:rPr lang="en-US" dirty="0"/>
              <a:t>about vengeance, revenge, payback, and getting even! And it’s ultimately not about the law and order of human governments. Why? Because they do not operate according to restorative justice.</a:t>
            </a:r>
          </a:p>
          <a:p>
            <a:endParaRPr lang="en-US" dirty="0"/>
          </a:p>
          <a:p>
            <a:r>
              <a:rPr lang="en-US" dirty="0"/>
              <a:t>While there is certainly a divine purpose for government and laws to suppress evil, to ensure that people are treated fairly, and restrain those who have unregenerate hearts (as the apostle Paul will tell us in Romans 13), remember that it’s not the role of the state to follow the teachings of Jesus and model his radical upside-down Kingdom. Brothers and sisters, that is the church’s job. It is our calling. As Paul wrote about in Romans 12.</a:t>
            </a:r>
          </a:p>
          <a:p>
            <a:endParaRPr lang="en-US" dirty="0"/>
          </a:p>
          <a:p>
            <a:r>
              <a:rPr lang="en-US" dirty="0"/>
              <a:t>That’s why Jesus said this to his followers in the Sermon on the Mount…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7</a:t>
            </a:fld>
            <a:endParaRPr lang="en-US"/>
          </a:p>
        </p:txBody>
      </p:sp>
    </p:spTree>
    <p:extLst>
      <p:ext uri="{BB962C8B-B14F-4D97-AF65-F5344CB8AC3E}">
        <p14:creationId xmlns:p14="http://schemas.microsoft.com/office/powerpoint/2010/main" val="402767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pPr marL="171450" indent="-171450">
              <a:buFont typeface="Arial" panose="020B0604020202020204" pitchFamily="34" charset="0"/>
              <a:buChar char="•"/>
            </a:pPr>
            <a:r>
              <a:rPr lang="en-US" dirty="0"/>
              <a:t>Taking from The Tree of the Knowledge of Good &amp; Evil made us judges over others and condemned ourselves.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problem with judgment in our nature: (1) we have a distorted view of self; (2) we compare &amp; contrast</a:t>
            </a:r>
          </a:p>
          <a:p>
            <a:pPr marL="171450" indent="-171450">
              <a:buFont typeface="Arial" panose="020B0604020202020204" pitchFamily="34" charset="0"/>
              <a:buChar char="•"/>
            </a:pPr>
            <a:r>
              <a:rPr lang="en-US" dirty="0"/>
              <a:t>The problem with judgment in our society and politics – it will always reflect the broken, sinful people in them; only so much can and will be accomplished through worldly means.</a:t>
            </a:r>
          </a:p>
          <a:p>
            <a:endParaRPr lang="en-US" dirty="0"/>
          </a:p>
          <a:p>
            <a:r>
              <a:rPr lang="en-US" dirty="0"/>
              <a:t>That is why Jesus is calling the church to be his called-out community of mercy and grace (not of judgment; to carry our cross, not a sword; to love mercy not the gavel; to see a justice that restores everyone involved), which begins by being people who are honest about how </a:t>
            </a:r>
            <a:r>
              <a:rPr lang="en-US" i="1" dirty="0"/>
              <a:t>we </a:t>
            </a:r>
            <a:r>
              <a:rPr lang="en-US" dirty="0"/>
              <a:t>measure up to God’s standards (Rom. 3:23) and living in a way that says to others—we know that we are the worst of sinners and that God has lavished his mercy out upon us.</a:t>
            </a:r>
          </a:p>
          <a:p>
            <a:endParaRPr lang="en-US" dirty="0"/>
          </a:p>
          <a:p>
            <a:r>
              <a:rPr lang="en-US" dirty="0"/>
              <a:t>That is what Paul was getting at when he told his young padawan learner this in 1 Timothy 1:15-16.  [NEXT SLIDE]</a:t>
            </a:r>
          </a:p>
        </p:txBody>
      </p:sp>
      <p:sp>
        <p:nvSpPr>
          <p:cNvPr id="4" name="Slide Number Placeholder 3"/>
          <p:cNvSpPr>
            <a:spLocks noGrp="1"/>
          </p:cNvSpPr>
          <p:nvPr>
            <p:ph type="sldNum" sz="quarter" idx="5"/>
          </p:nvPr>
        </p:nvSpPr>
        <p:spPr/>
        <p:txBody>
          <a:bodyPr/>
          <a:lstStyle/>
          <a:p>
            <a:fld id="{EE880143-8C4A-1344-8A89-BE96ECB90674}" type="slidenum">
              <a:rPr lang="en-US" smtClean="0"/>
              <a:t>8</a:t>
            </a:fld>
            <a:endParaRPr lang="en-US"/>
          </a:p>
        </p:txBody>
      </p:sp>
    </p:spTree>
    <p:extLst>
      <p:ext uri="{BB962C8B-B14F-4D97-AF65-F5344CB8AC3E}">
        <p14:creationId xmlns:p14="http://schemas.microsoft.com/office/powerpoint/2010/main" val="2080951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r>
              <a:rPr lang="en-US" dirty="0"/>
              <a:t>Can you say that? “I am the worst of sinners.” Or do you think it’s fairly reasonable that God would love you? Maybe you’d say, “You know… I’m not </a:t>
            </a:r>
            <a:r>
              <a:rPr lang="en-US" i="1" dirty="0"/>
              <a:t>that</a:t>
            </a:r>
            <a:r>
              <a:rPr lang="en-US" dirty="0"/>
              <a:t> bad… at least not as bad as some others I know.”</a:t>
            </a:r>
          </a:p>
          <a:p>
            <a:endParaRPr lang="en-US" dirty="0"/>
          </a:p>
          <a:p>
            <a:r>
              <a:rPr lang="en-US" dirty="0"/>
              <a:t>You see… that’s the Pharisee in us. Remember them? </a:t>
            </a:r>
          </a:p>
          <a:p>
            <a:endParaRPr lang="en-US" dirty="0"/>
          </a:p>
          <a:p>
            <a:r>
              <a:rPr lang="en-US" dirty="0"/>
              <a:t>Let’s turn now to our main Scripture passage this morning in Luke 7:36-50.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9</a:t>
            </a:fld>
            <a:endParaRPr lang="en-US"/>
          </a:p>
        </p:txBody>
      </p:sp>
    </p:spTree>
    <p:extLst>
      <p:ext uri="{BB962C8B-B14F-4D97-AF65-F5344CB8AC3E}">
        <p14:creationId xmlns:p14="http://schemas.microsoft.com/office/powerpoint/2010/main" val="69485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AADC-CAC4-0F44-B159-72126CA048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C0B453-7CFA-9944-A2C9-D7D12B308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A7FB9-460D-B244-BCCA-676DF485C4EC}"/>
              </a:ext>
            </a:extLst>
          </p:cNvPr>
          <p:cNvSpPr>
            <a:spLocks noGrp="1"/>
          </p:cNvSpPr>
          <p:nvPr>
            <p:ph type="dt" sz="half" idx="10"/>
          </p:nvPr>
        </p:nvSpPr>
        <p:spPr/>
        <p:txBody>
          <a:bodyPr/>
          <a:lstStyle/>
          <a:p>
            <a:fld id="{DC6A59F9-8350-F148-A5E0-D19631FD9A0E}" type="datetimeFigureOut">
              <a:rPr lang="en-US" smtClean="0"/>
              <a:t>7/22/21</a:t>
            </a:fld>
            <a:endParaRPr lang="en-US"/>
          </a:p>
        </p:txBody>
      </p:sp>
      <p:sp>
        <p:nvSpPr>
          <p:cNvPr id="5" name="Footer Placeholder 4">
            <a:extLst>
              <a:ext uri="{FF2B5EF4-FFF2-40B4-BE49-F238E27FC236}">
                <a16:creationId xmlns:a16="http://schemas.microsoft.com/office/drawing/2014/main" id="{C9756BA3-1666-924B-BC60-D378B98B8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3815F-08B9-8245-BDB3-AB54FD13E744}"/>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04341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444E-4B39-B647-BC6D-D2A0B600B0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6C95C0-2F12-C743-8EB7-4C6A3935B0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C2824-B669-0B4C-B3CD-4368917CA99C}"/>
              </a:ext>
            </a:extLst>
          </p:cNvPr>
          <p:cNvSpPr>
            <a:spLocks noGrp="1"/>
          </p:cNvSpPr>
          <p:nvPr>
            <p:ph type="dt" sz="half" idx="10"/>
          </p:nvPr>
        </p:nvSpPr>
        <p:spPr/>
        <p:txBody>
          <a:bodyPr/>
          <a:lstStyle/>
          <a:p>
            <a:fld id="{DC6A59F9-8350-F148-A5E0-D19631FD9A0E}" type="datetimeFigureOut">
              <a:rPr lang="en-US" smtClean="0"/>
              <a:t>7/22/21</a:t>
            </a:fld>
            <a:endParaRPr lang="en-US"/>
          </a:p>
        </p:txBody>
      </p:sp>
      <p:sp>
        <p:nvSpPr>
          <p:cNvPr id="5" name="Footer Placeholder 4">
            <a:extLst>
              <a:ext uri="{FF2B5EF4-FFF2-40B4-BE49-F238E27FC236}">
                <a16:creationId xmlns:a16="http://schemas.microsoft.com/office/drawing/2014/main" id="{3D608CD1-FB49-4C40-A844-F2DD76F0B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2FE31-F520-9B42-BD06-D000F7076675}"/>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2906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23807D-8753-5A45-B842-EF715B682E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711DBE-8140-FC4E-AB60-5F4ED2307D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C92EC-FB7F-0048-A22A-672E7CCDCC18}"/>
              </a:ext>
            </a:extLst>
          </p:cNvPr>
          <p:cNvSpPr>
            <a:spLocks noGrp="1"/>
          </p:cNvSpPr>
          <p:nvPr>
            <p:ph type="dt" sz="half" idx="10"/>
          </p:nvPr>
        </p:nvSpPr>
        <p:spPr/>
        <p:txBody>
          <a:bodyPr/>
          <a:lstStyle/>
          <a:p>
            <a:fld id="{DC6A59F9-8350-F148-A5E0-D19631FD9A0E}" type="datetimeFigureOut">
              <a:rPr lang="en-US" smtClean="0"/>
              <a:t>7/22/21</a:t>
            </a:fld>
            <a:endParaRPr lang="en-US"/>
          </a:p>
        </p:txBody>
      </p:sp>
      <p:sp>
        <p:nvSpPr>
          <p:cNvPr id="5" name="Footer Placeholder 4">
            <a:extLst>
              <a:ext uri="{FF2B5EF4-FFF2-40B4-BE49-F238E27FC236}">
                <a16:creationId xmlns:a16="http://schemas.microsoft.com/office/drawing/2014/main" id="{CC9616BA-5804-6F4E-8E20-91DE7DE76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9F8A1-761A-424B-B509-03E56F7BAFBD}"/>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3525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B25C-7E5C-3749-B7F4-4DDBFE610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1376A-089C-AD44-829E-44E8990801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12F37-9740-214F-9DA5-D3FFB0FD1E08}"/>
              </a:ext>
            </a:extLst>
          </p:cNvPr>
          <p:cNvSpPr>
            <a:spLocks noGrp="1"/>
          </p:cNvSpPr>
          <p:nvPr>
            <p:ph type="dt" sz="half" idx="10"/>
          </p:nvPr>
        </p:nvSpPr>
        <p:spPr/>
        <p:txBody>
          <a:bodyPr/>
          <a:lstStyle/>
          <a:p>
            <a:fld id="{DC6A59F9-8350-F148-A5E0-D19631FD9A0E}" type="datetimeFigureOut">
              <a:rPr lang="en-US" smtClean="0"/>
              <a:t>7/22/21</a:t>
            </a:fld>
            <a:endParaRPr lang="en-US"/>
          </a:p>
        </p:txBody>
      </p:sp>
      <p:sp>
        <p:nvSpPr>
          <p:cNvPr id="5" name="Footer Placeholder 4">
            <a:extLst>
              <a:ext uri="{FF2B5EF4-FFF2-40B4-BE49-F238E27FC236}">
                <a16:creationId xmlns:a16="http://schemas.microsoft.com/office/drawing/2014/main" id="{FF5D9183-3DA6-B041-8B08-2A2CEB62B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D8B81-95B5-6C4E-8CC5-9D322116F0F2}"/>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368926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8BCB-9CE8-DE44-A028-6A9DA64B2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2CC672-4A60-A34C-BA1D-D6B9E9F456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6C765-2C2B-2C40-83F7-2FC680AC25BE}"/>
              </a:ext>
            </a:extLst>
          </p:cNvPr>
          <p:cNvSpPr>
            <a:spLocks noGrp="1"/>
          </p:cNvSpPr>
          <p:nvPr>
            <p:ph type="dt" sz="half" idx="10"/>
          </p:nvPr>
        </p:nvSpPr>
        <p:spPr/>
        <p:txBody>
          <a:bodyPr/>
          <a:lstStyle/>
          <a:p>
            <a:fld id="{DC6A59F9-8350-F148-A5E0-D19631FD9A0E}" type="datetimeFigureOut">
              <a:rPr lang="en-US" smtClean="0"/>
              <a:t>7/22/21</a:t>
            </a:fld>
            <a:endParaRPr lang="en-US"/>
          </a:p>
        </p:txBody>
      </p:sp>
      <p:sp>
        <p:nvSpPr>
          <p:cNvPr id="5" name="Footer Placeholder 4">
            <a:extLst>
              <a:ext uri="{FF2B5EF4-FFF2-40B4-BE49-F238E27FC236}">
                <a16:creationId xmlns:a16="http://schemas.microsoft.com/office/drawing/2014/main" id="{5629100C-4932-C64B-BFB7-A76C12B62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0CF09-1878-E347-9AD9-F25EEC5AB0DC}"/>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91779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C7F9-5C1D-8147-BE47-43E95A094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00F5B-CFCB-5C4E-A01E-6ECAE18554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3354EA-12CC-1748-9C54-9CEF60815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5AD87-E6DF-2540-93CE-B609EC3753AB}"/>
              </a:ext>
            </a:extLst>
          </p:cNvPr>
          <p:cNvSpPr>
            <a:spLocks noGrp="1"/>
          </p:cNvSpPr>
          <p:nvPr>
            <p:ph type="dt" sz="half" idx="10"/>
          </p:nvPr>
        </p:nvSpPr>
        <p:spPr/>
        <p:txBody>
          <a:bodyPr/>
          <a:lstStyle/>
          <a:p>
            <a:fld id="{DC6A59F9-8350-F148-A5E0-D19631FD9A0E}" type="datetimeFigureOut">
              <a:rPr lang="en-US" smtClean="0"/>
              <a:t>7/22/21</a:t>
            </a:fld>
            <a:endParaRPr lang="en-US"/>
          </a:p>
        </p:txBody>
      </p:sp>
      <p:sp>
        <p:nvSpPr>
          <p:cNvPr id="6" name="Footer Placeholder 5">
            <a:extLst>
              <a:ext uri="{FF2B5EF4-FFF2-40B4-BE49-F238E27FC236}">
                <a16:creationId xmlns:a16="http://schemas.microsoft.com/office/drawing/2014/main" id="{09C53747-931D-104A-8FAE-5587E2304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14B07-9828-A742-B64B-D81A3C74FB5B}"/>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0126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90A1-223C-A94E-91C3-2CFE558D4B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3902CC-2413-854E-8D24-3BFC6B865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E964D-183C-AF45-BE71-408057DB09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DD8047-07FD-594F-9FA9-816289041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F73409-931B-3D4E-BF99-2DD243A870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BCCC0D-DC58-FF43-8510-FF5EB756E1B7}"/>
              </a:ext>
            </a:extLst>
          </p:cNvPr>
          <p:cNvSpPr>
            <a:spLocks noGrp="1"/>
          </p:cNvSpPr>
          <p:nvPr>
            <p:ph type="dt" sz="half" idx="10"/>
          </p:nvPr>
        </p:nvSpPr>
        <p:spPr/>
        <p:txBody>
          <a:bodyPr/>
          <a:lstStyle/>
          <a:p>
            <a:fld id="{DC6A59F9-8350-F148-A5E0-D19631FD9A0E}" type="datetimeFigureOut">
              <a:rPr lang="en-US" smtClean="0"/>
              <a:t>7/22/21</a:t>
            </a:fld>
            <a:endParaRPr lang="en-US"/>
          </a:p>
        </p:txBody>
      </p:sp>
      <p:sp>
        <p:nvSpPr>
          <p:cNvPr id="8" name="Footer Placeholder 7">
            <a:extLst>
              <a:ext uri="{FF2B5EF4-FFF2-40B4-BE49-F238E27FC236}">
                <a16:creationId xmlns:a16="http://schemas.microsoft.com/office/drawing/2014/main" id="{702330DA-0066-1D45-8050-2A6A32DC2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F6490C-CFE2-3144-95CA-84035818241A}"/>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89995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59E3-8259-3241-ACB0-2C20FA680E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A453EB-3E5E-374E-AFA2-BE05F364610B}"/>
              </a:ext>
            </a:extLst>
          </p:cNvPr>
          <p:cNvSpPr>
            <a:spLocks noGrp="1"/>
          </p:cNvSpPr>
          <p:nvPr>
            <p:ph type="dt" sz="half" idx="10"/>
          </p:nvPr>
        </p:nvSpPr>
        <p:spPr/>
        <p:txBody>
          <a:bodyPr/>
          <a:lstStyle/>
          <a:p>
            <a:fld id="{DC6A59F9-8350-F148-A5E0-D19631FD9A0E}" type="datetimeFigureOut">
              <a:rPr lang="en-US" smtClean="0"/>
              <a:t>7/22/21</a:t>
            </a:fld>
            <a:endParaRPr lang="en-US"/>
          </a:p>
        </p:txBody>
      </p:sp>
      <p:sp>
        <p:nvSpPr>
          <p:cNvPr id="4" name="Footer Placeholder 3">
            <a:extLst>
              <a:ext uri="{FF2B5EF4-FFF2-40B4-BE49-F238E27FC236}">
                <a16:creationId xmlns:a16="http://schemas.microsoft.com/office/drawing/2014/main" id="{73256605-248D-764D-8645-64CFB4B576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D8A19B-2810-B24D-BE05-77F9EF49D411}"/>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50551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4CC74-AC0A-6E40-B429-D529787FD4CF}"/>
              </a:ext>
            </a:extLst>
          </p:cNvPr>
          <p:cNvSpPr>
            <a:spLocks noGrp="1"/>
          </p:cNvSpPr>
          <p:nvPr>
            <p:ph type="dt" sz="half" idx="10"/>
          </p:nvPr>
        </p:nvSpPr>
        <p:spPr/>
        <p:txBody>
          <a:bodyPr/>
          <a:lstStyle/>
          <a:p>
            <a:fld id="{DC6A59F9-8350-F148-A5E0-D19631FD9A0E}" type="datetimeFigureOut">
              <a:rPr lang="en-US" smtClean="0"/>
              <a:t>7/22/21</a:t>
            </a:fld>
            <a:endParaRPr lang="en-US"/>
          </a:p>
        </p:txBody>
      </p:sp>
      <p:sp>
        <p:nvSpPr>
          <p:cNvPr id="3" name="Footer Placeholder 2">
            <a:extLst>
              <a:ext uri="{FF2B5EF4-FFF2-40B4-BE49-F238E27FC236}">
                <a16:creationId xmlns:a16="http://schemas.microsoft.com/office/drawing/2014/main" id="{FC8ACB67-32F6-654A-A49F-FB8F649B6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495E6E-9DD4-AF40-9C98-B854BE97E888}"/>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10830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F754-EFEE-CA45-83B0-CA9ED1FF9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BAC75-EF74-4245-89DA-E7E30D41AC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983ACD-BD4A-7B44-BB61-02D9A5434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BA740E-382C-934E-A0E3-BA3BAE26C216}"/>
              </a:ext>
            </a:extLst>
          </p:cNvPr>
          <p:cNvSpPr>
            <a:spLocks noGrp="1"/>
          </p:cNvSpPr>
          <p:nvPr>
            <p:ph type="dt" sz="half" idx="10"/>
          </p:nvPr>
        </p:nvSpPr>
        <p:spPr/>
        <p:txBody>
          <a:bodyPr/>
          <a:lstStyle/>
          <a:p>
            <a:fld id="{DC6A59F9-8350-F148-A5E0-D19631FD9A0E}" type="datetimeFigureOut">
              <a:rPr lang="en-US" smtClean="0"/>
              <a:t>7/22/21</a:t>
            </a:fld>
            <a:endParaRPr lang="en-US"/>
          </a:p>
        </p:txBody>
      </p:sp>
      <p:sp>
        <p:nvSpPr>
          <p:cNvPr id="6" name="Footer Placeholder 5">
            <a:extLst>
              <a:ext uri="{FF2B5EF4-FFF2-40B4-BE49-F238E27FC236}">
                <a16:creationId xmlns:a16="http://schemas.microsoft.com/office/drawing/2014/main" id="{74F1C9A8-E94F-8F42-A263-CBCA94C0B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D8989-1A0D-3F4C-BAFC-A7F197D23C4E}"/>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95398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BD9E-30BD-054A-A80E-6C8E3084F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F04D28-819E-E74E-B8D5-06CEF8248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4E245D-A941-C147-A277-400BD4AEA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3F7044-CF9B-3F4E-BBF8-86DDC2ED6288}"/>
              </a:ext>
            </a:extLst>
          </p:cNvPr>
          <p:cNvSpPr>
            <a:spLocks noGrp="1"/>
          </p:cNvSpPr>
          <p:nvPr>
            <p:ph type="dt" sz="half" idx="10"/>
          </p:nvPr>
        </p:nvSpPr>
        <p:spPr/>
        <p:txBody>
          <a:bodyPr/>
          <a:lstStyle/>
          <a:p>
            <a:fld id="{DC6A59F9-8350-F148-A5E0-D19631FD9A0E}" type="datetimeFigureOut">
              <a:rPr lang="en-US" smtClean="0"/>
              <a:t>7/22/21</a:t>
            </a:fld>
            <a:endParaRPr lang="en-US"/>
          </a:p>
        </p:txBody>
      </p:sp>
      <p:sp>
        <p:nvSpPr>
          <p:cNvPr id="6" name="Footer Placeholder 5">
            <a:extLst>
              <a:ext uri="{FF2B5EF4-FFF2-40B4-BE49-F238E27FC236}">
                <a16:creationId xmlns:a16="http://schemas.microsoft.com/office/drawing/2014/main" id="{EAE88DF4-55BA-D54C-82A6-A00F6404C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6DF0B-2494-A34D-8826-13ED90C3A685}"/>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293815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F162E-3B96-AC4C-AD61-FF825E35A5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D0514E-46B4-5345-A20E-A0D816BD0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57565-D6EC-424F-8F41-70539668A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A59F9-8350-F148-A5E0-D19631FD9A0E}" type="datetimeFigureOut">
              <a:rPr lang="en-US" smtClean="0"/>
              <a:t>7/22/21</a:t>
            </a:fld>
            <a:endParaRPr lang="en-US"/>
          </a:p>
        </p:txBody>
      </p:sp>
      <p:sp>
        <p:nvSpPr>
          <p:cNvPr id="5" name="Footer Placeholder 4">
            <a:extLst>
              <a:ext uri="{FF2B5EF4-FFF2-40B4-BE49-F238E27FC236}">
                <a16:creationId xmlns:a16="http://schemas.microsoft.com/office/drawing/2014/main" id="{87D92D16-3C36-2449-8F0C-502DACFF5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148486-B399-824A-A314-68C1AF63A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4CE4B-9D81-4149-8FEB-F78F637622B9}" type="slidenum">
              <a:rPr lang="en-US" smtClean="0"/>
              <a:t>‹#›</a:t>
            </a:fld>
            <a:endParaRPr lang="en-US"/>
          </a:p>
        </p:txBody>
      </p:sp>
    </p:spTree>
    <p:extLst>
      <p:ext uri="{BB962C8B-B14F-4D97-AF65-F5344CB8AC3E}">
        <p14:creationId xmlns:p14="http://schemas.microsoft.com/office/powerpoint/2010/main" val="272040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video game&#10;&#10;Description automatically generated with medium confidence">
            <a:extLst>
              <a:ext uri="{FF2B5EF4-FFF2-40B4-BE49-F238E27FC236}">
                <a16:creationId xmlns:a16="http://schemas.microsoft.com/office/drawing/2014/main" id="{BACB117C-DF49-9646-8224-2C7B7582B047}"/>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148833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1">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 name="Picture 2" descr="A picture containing text, person, people, crowd&#10;&#10;Description automatically generated">
            <a:extLst>
              <a:ext uri="{FF2B5EF4-FFF2-40B4-BE49-F238E27FC236}">
                <a16:creationId xmlns:a16="http://schemas.microsoft.com/office/drawing/2014/main" id="{7BC050BA-EBE0-C342-A7AA-7B9F6848B128}"/>
              </a:ext>
            </a:extLst>
          </p:cNvPr>
          <p:cNvPicPr>
            <a:picLocks noChangeAspect="1"/>
          </p:cNvPicPr>
          <p:nvPr/>
        </p:nvPicPr>
        <p:blipFill rotWithShape="1">
          <a:blip r:embed="rId3">
            <a:alphaModFix amt="60000"/>
          </a:blip>
          <a:srcRect t="1439" b="23561"/>
          <a:stretch/>
        </p:blipFill>
        <p:spPr>
          <a:xfrm>
            <a:off x="-1" y="10"/>
            <a:ext cx="12192001" cy="6857990"/>
          </a:xfrm>
          <a:prstGeom prst="rect">
            <a:avLst/>
          </a:prstGeom>
        </p:spPr>
      </p:pic>
      <p:sp>
        <p:nvSpPr>
          <p:cNvPr id="5" name="Content Placeholder 4">
            <a:extLst>
              <a:ext uri="{FF2B5EF4-FFF2-40B4-BE49-F238E27FC236}">
                <a16:creationId xmlns:a16="http://schemas.microsoft.com/office/drawing/2014/main" id="{B8E8F0E4-6B36-CE4D-88B8-12B6C6A6E8F7}"/>
              </a:ext>
            </a:extLst>
          </p:cNvPr>
          <p:cNvSpPr>
            <a:spLocks noGrp="1"/>
          </p:cNvSpPr>
          <p:nvPr>
            <p:ph idx="1"/>
          </p:nvPr>
        </p:nvSpPr>
        <p:spPr>
          <a:xfrm>
            <a:off x="6828017" y="5521571"/>
            <a:ext cx="4700595" cy="753723"/>
          </a:xfrm>
        </p:spPr>
        <p:txBody>
          <a:bodyPr>
            <a:normAutofit/>
          </a:bodyPr>
          <a:lstStyle/>
          <a:p>
            <a:pPr marL="0" indent="0">
              <a:buNone/>
            </a:pPr>
            <a:r>
              <a:rPr lang="en-US" sz="4400" b="1" dirty="0">
                <a:solidFill>
                  <a:srgbClr val="FFFFFF"/>
                </a:solidFill>
                <a:effectLst>
                  <a:outerShdw blurRad="50800" dist="38100" dir="2700000" algn="tl" rotWithShape="0">
                    <a:prstClr val="black">
                      <a:alpha val="40000"/>
                    </a:prstClr>
                  </a:outerShdw>
                </a:effectLst>
              </a:rPr>
              <a:t>Luke 7:36-50 NLT</a:t>
            </a:r>
          </a:p>
        </p:txBody>
      </p:sp>
    </p:spTree>
    <p:extLst>
      <p:ext uri="{BB962C8B-B14F-4D97-AF65-F5344CB8AC3E}">
        <p14:creationId xmlns:p14="http://schemas.microsoft.com/office/powerpoint/2010/main" val="1650683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1577788" y="2599765"/>
            <a:ext cx="7398124" cy="1979753"/>
          </a:xfrm>
        </p:spPr>
        <p:txBody>
          <a:bodyPr>
            <a:normAutofit/>
          </a:bodyPr>
          <a:lstStyle/>
          <a:p>
            <a:pPr marL="0" indent="0" algn="r">
              <a:buNone/>
            </a:pPr>
            <a:r>
              <a:rPr lang="en-US" sz="3600" dirty="0">
                <a:solidFill>
                  <a:schemeClr val="bg1"/>
                </a:solidFill>
                <a:latin typeface="+mj-lt"/>
              </a:rPr>
              <a:t>“Mercy triumphs over judgment.”</a:t>
            </a:r>
          </a:p>
          <a:p>
            <a:pPr marL="0" indent="0" algn="r">
              <a:buNone/>
            </a:pPr>
            <a:r>
              <a:rPr lang="en-US" sz="3600" b="1" dirty="0">
                <a:solidFill>
                  <a:schemeClr val="bg1"/>
                </a:solidFill>
              </a:rPr>
              <a:t>				      James 2:13 NIV			</a:t>
            </a:r>
          </a:p>
        </p:txBody>
      </p:sp>
    </p:spTree>
    <p:extLst>
      <p:ext uri="{BB962C8B-B14F-4D97-AF65-F5344CB8AC3E}">
        <p14:creationId xmlns:p14="http://schemas.microsoft.com/office/powerpoint/2010/main" val="8382262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29E6-5CAF-0E4F-9E47-F724B2637316}"/>
              </a:ext>
            </a:extLst>
          </p:cNvPr>
          <p:cNvSpPr>
            <a:spLocks noGrp="1"/>
          </p:cNvSpPr>
          <p:nvPr>
            <p:ph type="title"/>
          </p:nvPr>
        </p:nvSpPr>
        <p:spPr>
          <a:xfrm>
            <a:off x="481013" y="3752849"/>
            <a:ext cx="3290887" cy="2452687"/>
          </a:xfrm>
        </p:spPr>
        <p:txBody>
          <a:bodyPr anchor="ctr">
            <a:normAutofit/>
          </a:bodyPr>
          <a:lstStyle/>
          <a:p>
            <a:r>
              <a:rPr lang="en-US" sz="4200" dirty="0">
                <a:latin typeface="+mn-lt"/>
              </a:rPr>
              <a:t>The Challenge </a:t>
            </a:r>
            <a:br>
              <a:rPr lang="en-US" sz="4200" dirty="0">
                <a:latin typeface="+mn-lt"/>
              </a:rPr>
            </a:br>
            <a:r>
              <a:rPr lang="en-US" sz="4200" dirty="0">
                <a:latin typeface="+mn-lt"/>
              </a:rPr>
              <a:t>&amp; Invitation</a:t>
            </a:r>
          </a:p>
        </p:txBody>
      </p:sp>
      <p:pic>
        <p:nvPicPr>
          <p:cNvPr id="7" name="Picture 6">
            <a:extLst>
              <a:ext uri="{FF2B5EF4-FFF2-40B4-BE49-F238E27FC236}">
                <a16:creationId xmlns:a16="http://schemas.microsoft.com/office/drawing/2014/main" id="{25483413-A29E-2943-AE74-CC64EC3BA90E}"/>
              </a:ext>
            </a:extLst>
          </p:cNvPr>
          <p:cNvPicPr>
            <a:picLocks noChangeAspect="1"/>
          </p:cNvPicPr>
          <p:nvPr/>
        </p:nvPicPr>
        <p:blipFill rotWithShape="1">
          <a:blip r:embed="rId3"/>
          <a:srcRect t="22866" b="2302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4225574" y="3752849"/>
            <a:ext cx="7822991" cy="2809315"/>
          </a:xfrm>
        </p:spPr>
        <p:txBody>
          <a:bodyPr anchor="t">
            <a:noAutofit/>
          </a:bodyPr>
          <a:lstStyle/>
          <a:p>
            <a:pPr marL="0" indent="0">
              <a:buNone/>
            </a:pPr>
            <a:r>
              <a:rPr lang="en-US" sz="3200" dirty="0"/>
              <a:t>How you can respond to the message:</a:t>
            </a:r>
          </a:p>
        </p:txBody>
      </p:sp>
    </p:spTree>
    <p:extLst>
      <p:ext uri="{BB962C8B-B14F-4D97-AF65-F5344CB8AC3E}">
        <p14:creationId xmlns:p14="http://schemas.microsoft.com/office/powerpoint/2010/main" val="2637442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29E6-5CAF-0E4F-9E47-F724B2637316}"/>
              </a:ext>
            </a:extLst>
          </p:cNvPr>
          <p:cNvSpPr>
            <a:spLocks noGrp="1"/>
          </p:cNvSpPr>
          <p:nvPr>
            <p:ph type="title"/>
          </p:nvPr>
        </p:nvSpPr>
        <p:spPr>
          <a:xfrm>
            <a:off x="481013" y="3752849"/>
            <a:ext cx="3290887" cy="2452687"/>
          </a:xfrm>
        </p:spPr>
        <p:txBody>
          <a:bodyPr anchor="ctr">
            <a:normAutofit/>
          </a:bodyPr>
          <a:lstStyle/>
          <a:p>
            <a:r>
              <a:rPr lang="en-US" sz="4200" dirty="0">
                <a:latin typeface="+mn-lt"/>
              </a:rPr>
              <a:t>The Challenge </a:t>
            </a:r>
            <a:br>
              <a:rPr lang="en-US" sz="4200" dirty="0">
                <a:latin typeface="+mn-lt"/>
              </a:rPr>
            </a:br>
            <a:r>
              <a:rPr lang="en-US" sz="4200" dirty="0">
                <a:latin typeface="+mn-lt"/>
              </a:rPr>
              <a:t>&amp; Invitation</a:t>
            </a:r>
          </a:p>
        </p:txBody>
      </p:sp>
      <p:pic>
        <p:nvPicPr>
          <p:cNvPr id="7" name="Picture 6">
            <a:extLst>
              <a:ext uri="{FF2B5EF4-FFF2-40B4-BE49-F238E27FC236}">
                <a16:creationId xmlns:a16="http://schemas.microsoft.com/office/drawing/2014/main" id="{25483413-A29E-2943-AE74-CC64EC3BA90E}"/>
              </a:ext>
            </a:extLst>
          </p:cNvPr>
          <p:cNvPicPr>
            <a:picLocks noChangeAspect="1"/>
          </p:cNvPicPr>
          <p:nvPr/>
        </p:nvPicPr>
        <p:blipFill rotWithShape="1">
          <a:blip r:embed="rId3"/>
          <a:srcRect t="22866" b="2302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4225574" y="3752849"/>
            <a:ext cx="7822991" cy="2809315"/>
          </a:xfrm>
        </p:spPr>
        <p:txBody>
          <a:bodyPr anchor="t">
            <a:noAutofit/>
          </a:bodyPr>
          <a:lstStyle/>
          <a:p>
            <a:pPr marL="0" indent="0">
              <a:buNone/>
            </a:pPr>
            <a:r>
              <a:rPr lang="en-US" sz="3200" dirty="0"/>
              <a:t>How you can respond to the message:</a:t>
            </a:r>
          </a:p>
          <a:p>
            <a:pPr marL="514350" indent="-514350">
              <a:buFont typeface="+mj-lt"/>
              <a:buAutoNum type="arabicPeriod"/>
            </a:pPr>
            <a:r>
              <a:rPr lang="en-US" sz="3200" dirty="0">
                <a:latin typeface="+mj-lt"/>
              </a:rPr>
              <a:t>Come as you are to the God of mercy.</a:t>
            </a:r>
          </a:p>
        </p:txBody>
      </p:sp>
    </p:spTree>
    <p:extLst>
      <p:ext uri="{BB962C8B-B14F-4D97-AF65-F5344CB8AC3E}">
        <p14:creationId xmlns:p14="http://schemas.microsoft.com/office/powerpoint/2010/main" val="728386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29E6-5CAF-0E4F-9E47-F724B2637316}"/>
              </a:ext>
            </a:extLst>
          </p:cNvPr>
          <p:cNvSpPr>
            <a:spLocks noGrp="1"/>
          </p:cNvSpPr>
          <p:nvPr>
            <p:ph type="title"/>
          </p:nvPr>
        </p:nvSpPr>
        <p:spPr>
          <a:xfrm>
            <a:off x="481013" y="3752849"/>
            <a:ext cx="3290887" cy="2452687"/>
          </a:xfrm>
        </p:spPr>
        <p:txBody>
          <a:bodyPr anchor="ctr">
            <a:normAutofit/>
          </a:bodyPr>
          <a:lstStyle/>
          <a:p>
            <a:r>
              <a:rPr lang="en-US" sz="4200" dirty="0">
                <a:latin typeface="+mn-lt"/>
              </a:rPr>
              <a:t>The Challenge </a:t>
            </a:r>
            <a:br>
              <a:rPr lang="en-US" sz="4200" dirty="0">
                <a:latin typeface="+mn-lt"/>
              </a:rPr>
            </a:br>
            <a:r>
              <a:rPr lang="en-US" sz="4200" dirty="0">
                <a:latin typeface="+mn-lt"/>
              </a:rPr>
              <a:t>&amp; Invitation</a:t>
            </a:r>
          </a:p>
        </p:txBody>
      </p:sp>
      <p:pic>
        <p:nvPicPr>
          <p:cNvPr id="7" name="Picture 6">
            <a:extLst>
              <a:ext uri="{FF2B5EF4-FFF2-40B4-BE49-F238E27FC236}">
                <a16:creationId xmlns:a16="http://schemas.microsoft.com/office/drawing/2014/main" id="{25483413-A29E-2943-AE74-CC64EC3BA90E}"/>
              </a:ext>
            </a:extLst>
          </p:cNvPr>
          <p:cNvPicPr>
            <a:picLocks noChangeAspect="1"/>
          </p:cNvPicPr>
          <p:nvPr/>
        </p:nvPicPr>
        <p:blipFill rotWithShape="1">
          <a:blip r:embed="rId3"/>
          <a:srcRect t="22866" b="2302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4225574" y="3752849"/>
            <a:ext cx="7822991" cy="2809315"/>
          </a:xfrm>
        </p:spPr>
        <p:txBody>
          <a:bodyPr anchor="t">
            <a:noAutofit/>
          </a:bodyPr>
          <a:lstStyle/>
          <a:p>
            <a:pPr marL="0" indent="0">
              <a:buNone/>
            </a:pPr>
            <a:r>
              <a:rPr lang="en-US" sz="3200" dirty="0"/>
              <a:t>How you can respond to the message:</a:t>
            </a:r>
          </a:p>
          <a:p>
            <a:pPr marL="514350" indent="-514350">
              <a:buFont typeface="+mj-lt"/>
              <a:buAutoNum type="arabicPeriod"/>
            </a:pPr>
            <a:r>
              <a:rPr lang="en-US" sz="3200" dirty="0">
                <a:latin typeface="+mj-lt"/>
              </a:rPr>
              <a:t>Come as you are to the God of mercy.</a:t>
            </a:r>
          </a:p>
          <a:p>
            <a:pPr marL="514350" indent="-514350">
              <a:buFont typeface="+mj-lt"/>
              <a:buAutoNum type="arabicPeriod"/>
            </a:pPr>
            <a:r>
              <a:rPr lang="en-US" sz="3200" dirty="0">
                <a:latin typeface="+mj-lt"/>
              </a:rPr>
              <a:t>Consider your own sinfulness in light of </a:t>
            </a:r>
            <a:br>
              <a:rPr lang="en-US" sz="3200" dirty="0">
                <a:latin typeface="+mj-lt"/>
              </a:rPr>
            </a:br>
            <a:r>
              <a:rPr lang="en-US" sz="3200" dirty="0">
                <a:latin typeface="+mj-lt"/>
              </a:rPr>
              <a:t>God’s holiness and the cross of Christ.</a:t>
            </a:r>
          </a:p>
        </p:txBody>
      </p:sp>
    </p:spTree>
    <p:extLst>
      <p:ext uri="{BB962C8B-B14F-4D97-AF65-F5344CB8AC3E}">
        <p14:creationId xmlns:p14="http://schemas.microsoft.com/office/powerpoint/2010/main" val="2478651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29E6-5CAF-0E4F-9E47-F724B2637316}"/>
              </a:ext>
            </a:extLst>
          </p:cNvPr>
          <p:cNvSpPr>
            <a:spLocks noGrp="1"/>
          </p:cNvSpPr>
          <p:nvPr>
            <p:ph type="title"/>
          </p:nvPr>
        </p:nvSpPr>
        <p:spPr>
          <a:xfrm>
            <a:off x="481013" y="3752849"/>
            <a:ext cx="3290887" cy="2452687"/>
          </a:xfrm>
        </p:spPr>
        <p:txBody>
          <a:bodyPr anchor="ctr">
            <a:normAutofit/>
          </a:bodyPr>
          <a:lstStyle/>
          <a:p>
            <a:r>
              <a:rPr lang="en-US" sz="4200" dirty="0">
                <a:latin typeface="+mn-lt"/>
              </a:rPr>
              <a:t>The Challenge </a:t>
            </a:r>
            <a:br>
              <a:rPr lang="en-US" sz="4200" dirty="0">
                <a:latin typeface="+mn-lt"/>
              </a:rPr>
            </a:br>
            <a:r>
              <a:rPr lang="en-US" sz="4200" dirty="0">
                <a:latin typeface="+mn-lt"/>
              </a:rPr>
              <a:t>&amp; Invitation</a:t>
            </a:r>
          </a:p>
        </p:txBody>
      </p:sp>
      <p:pic>
        <p:nvPicPr>
          <p:cNvPr id="7" name="Picture 6">
            <a:extLst>
              <a:ext uri="{FF2B5EF4-FFF2-40B4-BE49-F238E27FC236}">
                <a16:creationId xmlns:a16="http://schemas.microsoft.com/office/drawing/2014/main" id="{25483413-A29E-2943-AE74-CC64EC3BA90E}"/>
              </a:ext>
            </a:extLst>
          </p:cNvPr>
          <p:cNvPicPr>
            <a:picLocks noChangeAspect="1"/>
          </p:cNvPicPr>
          <p:nvPr/>
        </p:nvPicPr>
        <p:blipFill rotWithShape="1">
          <a:blip r:embed="rId3"/>
          <a:srcRect t="22866" b="2302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4225574" y="3752849"/>
            <a:ext cx="7966426" cy="2809315"/>
          </a:xfrm>
        </p:spPr>
        <p:txBody>
          <a:bodyPr anchor="t">
            <a:noAutofit/>
          </a:bodyPr>
          <a:lstStyle/>
          <a:p>
            <a:pPr marL="0" indent="0">
              <a:buNone/>
            </a:pPr>
            <a:r>
              <a:rPr lang="en-US" sz="3200" dirty="0"/>
              <a:t>How you can respond to the message:</a:t>
            </a:r>
          </a:p>
          <a:p>
            <a:pPr marL="514350" indent="-514350">
              <a:buFont typeface="+mj-lt"/>
              <a:buAutoNum type="arabicPeriod"/>
            </a:pPr>
            <a:r>
              <a:rPr lang="en-US" sz="3200" dirty="0">
                <a:latin typeface="+mj-lt"/>
              </a:rPr>
              <a:t>Come as you are to the God of mercy.</a:t>
            </a:r>
          </a:p>
          <a:p>
            <a:pPr marL="514350" indent="-514350">
              <a:buFont typeface="+mj-lt"/>
              <a:buAutoNum type="arabicPeriod"/>
            </a:pPr>
            <a:r>
              <a:rPr lang="en-US" sz="3200" dirty="0">
                <a:latin typeface="+mj-lt"/>
              </a:rPr>
              <a:t>Consider your own sinfulness in light of </a:t>
            </a:r>
            <a:br>
              <a:rPr lang="en-US" sz="3200" dirty="0">
                <a:latin typeface="+mj-lt"/>
              </a:rPr>
            </a:br>
            <a:r>
              <a:rPr lang="en-US" sz="3200" dirty="0">
                <a:latin typeface="+mj-lt"/>
              </a:rPr>
              <a:t>God’s holiness and the cross of Christ.</a:t>
            </a:r>
          </a:p>
          <a:p>
            <a:pPr marL="514350" indent="-514350">
              <a:buFont typeface="+mj-lt"/>
              <a:buAutoNum type="arabicPeriod"/>
            </a:pPr>
            <a:r>
              <a:rPr lang="en-US" sz="3200" dirty="0">
                <a:latin typeface="+mj-lt"/>
              </a:rPr>
              <a:t>Commit to loving mercy and blessing others.</a:t>
            </a:r>
          </a:p>
        </p:txBody>
      </p:sp>
    </p:spTree>
    <p:extLst>
      <p:ext uri="{BB962C8B-B14F-4D97-AF65-F5344CB8AC3E}">
        <p14:creationId xmlns:p14="http://schemas.microsoft.com/office/powerpoint/2010/main" val="1143024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video game&#10;&#10;Description automatically generated with medium confidence">
            <a:extLst>
              <a:ext uri="{FF2B5EF4-FFF2-40B4-BE49-F238E27FC236}">
                <a16:creationId xmlns:a16="http://schemas.microsoft.com/office/drawing/2014/main" id="{BACB117C-DF49-9646-8224-2C7B7582B047}"/>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3438577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hark swimming in the water&#10;&#10;Description automatically generated with low confidence">
            <a:extLst>
              <a:ext uri="{FF2B5EF4-FFF2-40B4-BE49-F238E27FC236}">
                <a16:creationId xmlns:a16="http://schemas.microsoft.com/office/drawing/2014/main" id="{C5C95EFD-E666-A647-BD5A-BDCBB0321462}"/>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829E6-5CAF-0E4F-9E47-F724B2637316}"/>
              </a:ext>
            </a:extLst>
          </p:cNvPr>
          <p:cNvSpPr>
            <a:spLocks noGrp="1"/>
          </p:cNvSpPr>
          <p:nvPr>
            <p:ph type="title"/>
          </p:nvPr>
        </p:nvSpPr>
        <p:spPr>
          <a:xfrm>
            <a:off x="838200" y="365125"/>
            <a:ext cx="10515600" cy="1325563"/>
          </a:xfrm>
        </p:spPr>
        <p:txBody>
          <a:bodyPr>
            <a:normAutofit/>
          </a:bodyPr>
          <a:lstStyle/>
          <a:p>
            <a:r>
              <a:rPr lang="en-US" sz="5000" dirty="0">
                <a:solidFill>
                  <a:srgbClr val="FFFFFF"/>
                </a:solidFill>
                <a:effectLst>
                  <a:outerShdw blurRad="50800" dist="38100" dir="2700000" algn="tl" rotWithShape="0">
                    <a:prstClr val="black">
                      <a:alpha val="40000"/>
                    </a:prstClr>
                  </a:outerShdw>
                </a:effectLst>
              </a:rPr>
              <a:t>Mercy &amp; Grace – Related But Different</a:t>
            </a:r>
          </a:p>
        </p:txBody>
      </p:sp>
      <p:sp>
        <p:nvSpPr>
          <p:cNvPr id="15"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838200" y="2004446"/>
            <a:ext cx="10515600" cy="4176897"/>
          </a:xfrm>
        </p:spPr>
        <p:txBody>
          <a:bodyPr>
            <a:normAutofit/>
          </a:bodyPr>
          <a:lstStyle/>
          <a:p>
            <a:pPr marL="0" indent="0">
              <a:buNone/>
            </a:pPr>
            <a:r>
              <a:rPr lang="en-US" sz="4000" dirty="0">
                <a:solidFill>
                  <a:srgbClr val="FFFFFF"/>
                </a:solidFill>
                <a:effectLst>
                  <a:outerShdw blurRad="50800" dist="38100" dir="2700000" algn="tl" rotWithShape="0">
                    <a:prstClr val="black">
                      <a:alpha val="40000"/>
                    </a:prstClr>
                  </a:outerShdw>
                </a:effectLst>
              </a:rPr>
              <a:t>Both mercy and grace are gifts from God.</a:t>
            </a:r>
            <a:br>
              <a:rPr lang="en-US" sz="4000" dirty="0">
                <a:solidFill>
                  <a:srgbClr val="FFFFFF"/>
                </a:solidFill>
                <a:effectLst>
                  <a:outerShdw blurRad="50800" dist="38100" dir="2700000" algn="tl" rotWithShape="0">
                    <a:prstClr val="black">
                      <a:alpha val="40000"/>
                    </a:prstClr>
                  </a:outerShdw>
                </a:effectLst>
              </a:rPr>
            </a:br>
            <a:endParaRPr lang="en-US" sz="4000" dirty="0">
              <a:solidFill>
                <a:srgbClr val="FFFFFF"/>
              </a:solidFill>
              <a:effectLst>
                <a:outerShdw blurRad="50800" dist="38100" dir="2700000" algn="tl" rotWithShape="0">
                  <a:prstClr val="black">
                    <a:alpha val="40000"/>
                  </a:prstClr>
                </a:outerShdw>
              </a:effectLst>
            </a:endParaRPr>
          </a:p>
          <a:p>
            <a:r>
              <a:rPr lang="en-US" sz="4000" b="1" dirty="0">
                <a:solidFill>
                  <a:srgbClr val="FFFFFF"/>
                </a:solidFill>
                <a:effectLst>
                  <a:outerShdw blurRad="50800" dist="38100" dir="2700000" algn="tl" rotWithShape="0">
                    <a:prstClr val="black">
                      <a:alpha val="40000"/>
                    </a:prstClr>
                  </a:outerShdw>
                </a:effectLst>
              </a:rPr>
              <a:t>Mercy</a:t>
            </a:r>
            <a:r>
              <a:rPr lang="en-US" sz="4000" dirty="0">
                <a:solidFill>
                  <a:srgbClr val="FFFFFF"/>
                </a:solidFill>
                <a:effectLst>
                  <a:outerShdw blurRad="50800" dist="38100" dir="2700000" algn="tl" rotWithShape="0">
                    <a:prstClr val="black">
                      <a:alpha val="40000"/>
                    </a:prstClr>
                  </a:outerShdw>
                </a:effectLst>
              </a:rPr>
              <a:t> is about forgiveness and pardon—</a:t>
            </a:r>
            <a:br>
              <a:rPr lang="en-US" sz="4000" dirty="0">
                <a:solidFill>
                  <a:srgbClr val="FFFFFF"/>
                </a:solidFill>
                <a:effectLst>
                  <a:outerShdw blurRad="50800" dist="38100" dir="2700000" algn="tl" rotWithShape="0">
                    <a:prstClr val="black">
                      <a:alpha val="40000"/>
                    </a:prstClr>
                  </a:outerShdw>
                </a:effectLst>
              </a:rPr>
            </a:br>
            <a:r>
              <a:rPr lang="en-US" sz="4000" i="1" dirty="0">
                <a:solidFill>
                  <a:srgbClr val="FFFFFF"/>
                </a:solidFill>
                <a:effectLst>
                  <a:outerShdw blurRad="50800" dist="38100" dir="2700000" algn="tl" rotWithShape="0">
                    <a:prstClr val="black">
                      <a:alpha val="40000"/>
                    </a:prstClr>
                  </a:outerShdw>
                </a:effectLst>
              </a:rPr>
              <a:t>not </a:t>
            </a:r>
            <a:r>
              <a:rPr lang="en-US" sz="4000" dirty="0">
                <a:solidFill>
                  <a:srgbClr val="FFFFFF"/>
                </a:solidFill>
                <a:effectLst>
                  <a:outerShdw blurRad="50800" dist="38100" dir="2700000" algn="tl" rotWithShape="0">
                    <a:prstClr val="black">
                      <a:alpha val="40000"/>
                    </a:prstClr>
                  </a:outerShdw>
                </a:effectLst>
              </a:rPr>
              <a:t>getting the punishment we deserve.</a:t>
            </a:r>
          </a:p>
          <a:p>
            <a:r>
              <a:rPr lang="en-US" sz="4000" b="1" dirty="0">
                <a:solidFill>
                  <a:srgbClr val="FFFFFF"/>
                </a:solidFill>
                <a:effectLst>
                  <a:outerShdw blurRad="50800" dist="38100" dir="2700000" algn="tl" rotWithShape="0">
                    <a:prstClr val="black">
                      <a:alpha val="40000"/>
                    </a:prstClr>
                  </a:outerShdw>
                </a:effectLst>
              </a:rPr>
              <a:t>Grace</a:t>
            </a:r>
            <a:r>
              <a:rPr lang="en-US" sz="4000" dirty="0">
                <a:solidFill>
                  <a:srgbClr val="FFFFFF"/>
                </a:solidFill>
                <a:effectLst>
                  <a:outerShdw blurRad="50800" dist="38100" dir="2700000" algn="tl" rotWithShape="0">
                    <a:prstClr val="black">
                      <a:alpha val="40000"/>
                    </a:prstClr>
                  </a:outerShdw>
                </a:effectLst>
              </a:rPr>
              <a:t> is about blessing and empowerment—</a:t>
            </a:r>
            <a:br>
              <a:rPr lang="en-US" sz="4000" dirty="0">
                <a:solidFill>
                  <a:srgbClr val="FFFFFF"/>
                </a:solidFill>
                <a:effectLst>
                  <a:outerShdw blurRad="50800" dist="38100" dir="2700000" algn="tl" rotWithShape="0">
                    <a:prstClr val="black">
                      <a:alpha val="40000"/>
                    </a:prstClr>
                  </a:outerShdw>
                </a:effectLst>
              </a:rPr>
            </a:br>
            <a:r>
              <a:rPr lang="en-US" sz="4000" dirty="0">
                <a:solidFill>
                  <a:srgbClr val="FFFFFF"/>
                </a:solidFill>
                <a:effectLst>
                  <a:outerShdw blurRad="50800" dist="38100" dir="2700000" algn="tl" rotWithShape="0">
                    <a:prstClr val="black">
                      <a:alpha val="40000"/>
                    </a:prstClr>
                  </a:outerShdw>
                </a:effectLst>
              </a:rPr>
              <a:t>getting good things we don’t deserve.</a:t>
            </a:r>
          </a:p>
        </p:txBody>
      </p:sp>
    </p:spTree>
    <p:extLst>
      <p:ext uri="{BB962C8B-B14F-4D97-AF65-F5344CB8AC3E}">
        <p14:creationId xmlns:p14="http://schemas.microsoft.com/office/powerpoint/2010/main" val="3333223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calendar&#10;&#10;Description automatically generated">
            <a:extLst>
              <a:ext uri="{FF2B5EF4-FFF2-40B4-BE49-F238E27FC236}">
                <a16:creationId xmlns:a16="http://schemas.microsoft.com/office/drawing/2014/main" id="{744CA5E4-B550-864C-9AB8-49ECD47E9CAF}"/>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480774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picture containing person, person, wall, standing&#10;&#10;Description automatically generated">
            <a:extLst>
              <a:ext uri="{FF2B5EF4-FFF2-40B4-BE49-F238E27FC236}">
                <a16:creationId xmlns:a16="http://schemas.microsoft.com/office/drawing/2014/main" id="{3211A942-1E2D-A949-AD01-4440CA815882}"/>
              </a:ext>
            </a:extLst>
          </p:cNvPr>
          <p:cNvPicPr>
            <a:picLocks noChangeAspect="1"/>
          </p:cNvPicPr>
          <p:nvPr/>
        </p:nvPicPr>
        <p:blipFill rotWithShape="1">
          <a:blip r:embed="rId3"/>
          <a:srcRect l="11239" r="10632" b="2"/>
          <a:stretch/>
        </p:blipFill>
        <p:spPr>
          <a:xfrm>
            <a:off x="187387" y="170014"/>
            <a:ext cx="3805676" cy="6516265"/>
          </a:xfrm>
          <a:prstGeom prst="rect">
            <a:avLst/>
          </a:prstGeom>
        </p:spPr>
      </p:pic>
      <p:pic>
        <p:nvPicPr>
          <p:cNvPr id="5" name="Picture 4" descr="Text&#10;&#10;Description automatically generated">
            <a:extLst>
              <a:ext uri="{FF2B5EF4-FFF2-40B4-BE49-F238E27FC236}">
                <a16:creationId xmlns:a16="http://schemas.microsoft.com/office/drawing/2014/main" id="{9B336869-7049-1846-8543-ECC9445018FC}"/>
              </a:ext>
            </a:extLst>
          </p:cNvPr>
          <p:cNvPicPr>
            <a:picLocks noChangeAspect="1"/>
          </p:cNvPicPr>
          <p:nvPr/>
        </p:nvPicPr>
        <p:blipFill rotWithShape="1">
          <a:blip r:embed="rId4"/>
          <a:srcRect t="7326" r="-2" b="9401"/>
          <a:stretch/>
        </p:blipFill>
        <p:spPr>
          <a:xfrm>
            <a:off x="4179224" y="170014"/>
            <a:ext cx="7825389" cy="6516263"/>
          </a:xfrm>
          <a:prstGeom prst="rect">
            <a:avLst/>
          </a:prstGeom>
        </p:spPr>
      </p:pic>
    </p:spTree>
    <p:extLst>
      <p:ext uri="{BB962C8B-B14F-4D97-AF65-F5344CB8AC3E}">
        <p14:creationId xmlns:p14="http://schemas.microsoft.com/office/powerpoint/2010/main" val="345718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shark swimming in the water&#10;&#10;Description automatically generated with low confidence">
            <a:extLst>
              <a:ext uri="{FF2B5EF4-FFF2-40B4-BE49-F238E27FC236}">
                <a16:creationId xmlns:a16="http://schemas.microsoft.com/office/drawing/2014/main" id="{D44D77D4-410A-7B40-8BAE-841A55839B07}"/>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82908FC-3483-4F41-9F1B-A9476F8797BA}"/>
              </a:ext>
            </a:extLst>
          </p:cNvPr>
          <p:cNvSpPr>
            <a:spLocks noGrp="1"/>
          </p:cNvSpPr>
          <p:nvPr>
            <p:ph type="title"/>
          </p:nvPr>
        </p:nvSpPr>
        <p:spPr/>
        <p:txBody>
          <a:bodyPr/>
          <a:lstStyle/>
          <a:p>
            <a:r>
              <a:rPr lang="en-US" b="1" dirty="0">
                <a:solidFill>
                  <a:schemeClr val="bg1"/>
                </a:solidFill>
                <a:effectLst>
                  <a:outerShdw blurRad="50800" dist="38100" dir="2700000" algn="tl" rotWithShape="0">
                    <a:prstClr val="black">
                      <a:alpha val="40000"/>
                    </a:prstClr>
                  </a:outerShdw>
                </a:effectLst>
                <a:latin typeface="+mn-lt"/>
              </a:rPr>
              <a:t>The Bible On God’s Mercy &amp; Our Calling</a:t>
            </a:r>
          </a:p>
        </p:txBody>
      </p:sp>
      <p:sp>
        <p:nvSpPr>
          <p:cNvPr id="3" name="Content Placeholder 2">
            <a:extLst>
              <a:ext uri="{FF2B5EF4-FFF2-40B4-BE49-F238E27FC236}">
                <a16:creationId xmlns:a16="http://schemas.microsoft.com/office/drawing/2014/main" id="{1F61976D-438A-0645-998B-D5B17A776320}"/>
              </a:ext>
            </a:extLst>
          </p:cNvPr>
          <p:cNvSpPr>
            <a:spLocks noGrp="1"/>
          </p:cNvSpPr>
          <p:nvPr>
            <p:ph sz="half" idx="1"/>
          </p:nvPr>
        </p:nvSpPr>
        <p:spPr>
          <a:xfrm>
            <a:off x="838200" y="1612900"/>
            <a:ext cx="5181600" cy="4879975"/>
          </a:xfrm>
        </p:spPr>
        <p:txBody>
          <a:bodyPr>
            <a:normAutofit lnSpcReduction="10000"/>
          </a:bodyPr>
          <a:lstStyle/>
          <a:p>
            <a:pPr marL="0" indent="0">
              <a:buNone/>
            </a:pPr>
            <a:r>
              <a:rPr lang="en-US" sz="3600" dirty="0">
                <a:solidFill>
                  <a:schemeClr val="bg1"/>
                </a:solidFill>
                <a:effectLst>
                  <a:outerShdw blurRad="50800" dist="38100" dir="2700000" algn="tl" rotWithShape="0">
                    <a:prstClr val="black">
                      <a:alpha val="40000"/>
                    </a:prstClr>
                  </a:outerShdw>
                </a:effectLst>
              </a:rPr>
              <a:t>Deuteronomy 4:31</a:t>
            </a:r>
          </a:p>
          <a:p>
            <a:pPr marL="0" indent="0">
              <a:buNone/>
            </a:pPr>
            <a:r>
              <a:rPr lang="en-US" sz="3600" dirty="0">
                <a:solidFill>
                  <a:schemeClr val="bg1"/>
                </a:solidFill>
                <a:effectLst>
                  <a:outerShdw blurRad="50800" dist="38100" dir="2700000" algn="tl" rotWithShape="0">
                    <a:prstClr val="black">
                      <a:alpha val="40000"/>
                    </a:prstClr>
                  </a:outerShdw>
                </a:effectLst>
              </a:rPr>
              <a:t>1 Chronicles 21:13</a:t>
            </a:r>
          </a:p>
          <a:p>
            <a:pPr marL="0" indent="0">
              <a:buNone/>
            </a:pPr>
            <a:r>
              <a:rPr lang="en-US" sz="3600" dirty="0">
                <a:solidFill>
                  <a:schemeClr val="bg1"/>
                </a:solidFill>
                <a:effectLst>
                  <a:outerShdw blurRad="50800" dist="38100" dir="2700000" algn="tl" rotWithShape="0">
                    <a:prstClr val="black">
                      <a:alpha val="40000"/>
                    </a:prstClr>
                  </a:outerShdw>
                </a:effectLst>
              </a:rPr>
              <a:t>Nehemiah 9:31</a:t>
            </a:r>
          </a:p>
          <a:p>
            <a:pPr marL="0" indent="0">
              <a:buNone/>
            </a:pPr>
            <a:r>
              <a:rPr lang="en-US" sz="3600" dirty="0">
                <a:solidFill>
                  <a:schemeClr val="bg1"/>
                </a:solidFill>
                <a:effectLst>
                  <a:outerShdw blurRad="50800" dist="38100" dir="2700000" algn="tl" rotWithShape="0">
                    <a:prstClr val="black">
                      <a:alpha val="40000"/>
                    </a:prstClr>
                  </a:outerShdw>
                </a:effectLst>
              </a:rPr>
              <a:t>Ps. 51:1-2, 16-17; 57:1-3</a:t>
            </a:r>
          </a:p>
          <a:p>
            <a:pPr marL="0" indent="0">
              <a:buNone/>
            </a:pPr>
            <a:r>
              <a:rPr lang="en-US" sz="3600" dirty="0">
                <a:solidFill>
                  <a:schemeClr val="bg1"/>
                </a:solidFill>
                <a:effectLst>
                  <a:outerShdw blurRad="50800" dist="38100" dir="2700000" algn="tl" rotWithShape="0">
                    <a:prstClr val="black">
                      <a:alpha val="40000"/>
                    </a:prstClr>
                  </a:outerShdw>
                </a:effectLst>
              </a:rPr>
              <a:t>Isaiah 55:6-7</a:t>
            </a:r>
          </a:p>
          <a:p>
            <a:pPr marL="0" indent="0">
              <a:buNone/>
            </a:pPr>
            <a:r>
              <a:rPr lang="en-US" sz="3600" dirty="0">
                <a:solidFill>
                  <a:schemeClr val="bg1"/>
                </a:solidFill>
                <a:effectLst>
                  <a:outerShdw blurRad="50800" dist="38100" dir="2700000" algn="tl" rotWithShape="0">
                    <a:prstClr val="black">
                      <a:alpha val="40000"/>
                    </a:prstClr>
                  </a:outerShdw>
                </a:effectLst>
              </a:rPr>
              <a:t>Hosea 6:6</a:t>
            </a:r>
          </a:p>
          <a:p>
            <a:pPr marL="0" indent="0">
              <a:buNone/>
            </a:pPr>
            <a:r>
              <a:rPr lang="en-US" sz="3600" dirty="0">
                <a:solidFill>
                  <a:schemeClr val="bg1"/>
                </a:solidFill>
                <a:effectLst>
                  <a:outerShdw blurRad="50800" dist="38100" dir="2700000" algn="tl" rotWithShape="0">
                    <a:prstClr val="black">
                      <a:alpha val="40000"/>
                    </a:prstClr>
                  </a:outerShdw>
                </a:effectLst>
              </a:rPr>
              <a:t>Micah 6:8, 7:18</a:t>
            </a:r>
          </a:p>
          <a:p>
            <a:pPr marL="0" indent="0">
              <a:buNone/>
            </a:pPr>
            <a:r>
              <a:rPr lang="en-US" sz="3600" dirty="0">
                <a:solidFill>
                  <a:schemeClr val="bg1"/>
                </a:solidFill>
                <a:effectLst>
                  <a:outerShdw blurRad="50800" dist="38100" dir="2700000" algn="tl" rotWithShape="0">
                    <a:prstClr val="black">
                      <a:alpha val="40000"/>
                    </a:prstClr>
                  </a:outerShdw>
                </a:effectLst>
              </a:rPr>
              <a:t>Jonah 4:2</a:t>
            </a:r>
          </a:p>
        </p:txBody>
      </p:sp>
      <p:sp>
        <p:nvSpPr>
          <p:cNvPr id="5" name="Content Placeholder 4">
            <a:extLst>
              <a:ext uri="{FF2B5EF4-FFF2-40B4-BE49-F238E27FC236}">
                <a16:creationId xmlns:a16="http://schemas.microsoft.com/office/drawing/2014/main" id="{CF79EB3B-D398-484B-9D0D-A72DB0949613}"/>
              </a:ext>
            </a:extLst>
          </p:cNvPr>
          <p:cNvSpPr>
            <a:spLocks noGrp="1"/>
          </p:cNvSpPr>
          <p:nvPr>
            <p:ph sz="half" idx="2"/>
          </p:nvPr>
        </p:nvSpPr>
        <p:spPr>
          <a:xfrm>
            <a:off x="6172200" y="1612900"/>
            <a:ext cx="5181600" cy="5092699"/>
          </a:xfrm>
        </p:spPr>
        <p:txBody>
          <a:bodyPr>
            <a:normAutofit lnSpcReduction="10000"/>
          </a:bodyPr>
          <a:lstStyle/>
          <a:p>
            <a:pPr marL="0" indent="0">
              <a:buNone/>
            </a:pPr>
            <a:r>
              <a:rPr lang="en-US" sz="3600" dirty="0">
                <a:solidFill>
                  <a:schemeClr val="bg1"/>
                </a:solidFill>
                <a:effectLst>
                  <a:outerShdw blurRad="50800" dist="38100" dir="2700000" algn="tl" rotWithShape="0">
                    <a:prstClr val="black">
                      <a:alpha val="40000"/>
                    </a:prstClr>
                  </a:outerShdw>
                </a:effectLst>
              </a:rPr>
              <a:t>Matthew 5:7; 7:1-3; 9:10-13; 23:23</a:t>
            </a:r>
          </a:p>
          <a:p>
            <a:pPr marL="0" indent="0">
              <a:buNone/>
            </a:pPr>
            <a:r>
              <a:rPr lang="en-US" sz="3600" dirty="0">
                <a:solidFill>
                  <a:srgbClr val="FFFF00"/>
                </a:solidFill>
                <a:effectLst>
                  <a:outerShdw blurRad="50800" dist="38100" dir="2700000" algn="tl" rotWithShape="0">
                    <a:prstClr val="black">
                      <a:alpha val="40000"/>
                    </a:prstClr>
                  </a:outerShdw>
                </a:effectLst>
              </a:rPr>
              <a:t>Luke 7:36-50</a:t>
            </a:r>
          </a:p>
          <a:p>
            <a:pPr marL="0" indent="0">
              <a:buNone/>
            </a:pPr>
            <a:r>
              <a:rPr lang="en-US" sz="3600" dirty="0">
                <a:solidFill>
                  <a:schemeClr val="bg1"/>
                </a:solidFill>
                <a:effectLst>
                  <a:outerShdw blurRad="50800" dist="38100" dir="2700000" algn="tl" rotWithShape="0">
                    <a:prstClr val="black">
                      <a:alpha val="40000"/>
                    </a:prstClr>
                  </a:outerShdw>
                </a:effectLst>
              </a:rPr>
              <a:t>Romans 9:16; 11:32; 12:1</a:t>
            </a:r>
          </a:p>
          <a:p>
            <a:pPr marL="0" indent="0">
              <a:buNone/>
            </a:pPr>
            <a:r>
              <a:rPr lang="en-US" sz="3600" dirty="0">
                <a:solidFill>
                  <a:schemeClr val="bg1"/>
                </a:solidFill>
                <a:effectLst>
                  <a:outerShdw blurRad="50800" dist="38100" dir="2700000" algn="tl" rotWithShape="0">
                    <a:prstClr val="black">
                      <a:alpha val="40000"/>
                    </a:prstClr>
                  </a:outerShdw>
                </a:effectLst>
              </a:rPr>
              <a:t>Ephesians 2:3-5</a:t>
            </a:r>
          </a:p>
          <a:p>
            <a:pPr marL="0" indent="0">
              <a:buNone/>
            </a:pPr>
            <a:r>
              <a:rPr lang="en-US" sz="3600" dirty="0">
                <a:solidFill>
                  <a:schemeClr val="bg1"/>
                </a:solidFill>
                <a:effectLst>
                  <a:outerShdw blurRad="50800" dist="38100" dir="2700000" algn="tl" rotWithShape="0">
                    <a:prstClr val="black">
                      <a:alpha val="40000"/>
                    </a:prstClr>
                  </a:outerShdw>
                </a:effectLst>
              </a:rPr>
              <a:t>Hebrews 4:16</a:t>
            </a:r>
          </a:p>
          <a:p>
            <a:pPr marL="0" indent="0">
              <a:buNone/>
            </a:pPr>
            <a:r>
              <a:rPr lang="en-US" sz="3600" dirty="0">
                <a:solidFill>
                  <a:schemeClr val="bg1"/>
                </a:solidFill>
                <a:effectLst>
                  <a:outerShdw blurRad="50800" dist="38100" dir="2700000" algn="tl" rotWithShape="0">
                    <a:prstClr val="black">
                      <a:alpha val="40000"/>
                    </a:prstClr>
                  </a:outerShdw>
                </a:effectLst>
              </a:rPr>
              <a:t>James 2:13</a:t>
            </a:r>
          </a:p>
          <a:p>
            <a:pPr marL="0" indent="0">
              <a:buNone/>
            </a:pPr>
            <a:r>
              <a:rPr lang="en-US" sz="3600" dirty="0">
                <a:solidFill>
                  <a:schemeClr val="bg1"/>
                </a:solidFill>
                <a:effectLst>
                  <a:outerShdw blurRad="50800" dist="38100" dir="2700000" algn="tl" rotWithShape="0">
                    <a:prstClr val="black">
                      <a:alpha val="40000"/>
                    </a:prstClr>
                  </a:outerShdw>
                </a:effectLst>
              </a:rPr>
              <a:t>1 Peter 1:3; 2:10</a:t>
            </a:r>
          </a:p>
          <a:p>
            <a:endParaRPr lang="en-US" dirty="0"/>
          </a:p>
        </p:txBody>
      </p:sp>
    </p:spTree>
    <p:extLst>
      <p:ext uri="{BB962C8B-B14F-4D97-AF65-F5344CB8AC3E}">
        <p14:creationId xmlns:p14="http://schemas.microsoft.com/office/powerpoint/2010/main" val="3173807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1082488" y="1481417"/>
            <a:ext cx="10027024" cy="3895165"/>
          </a:xfrm>
        </p:spPr>
        <p:txBody>
          <a:bodyPr>
            <a:normAutofit/>
          </a:bodyPr>
          <a:lstStyle/>
          <a:p>
            <a:pPr marL="0" indent="0">
              <a:buNone/>
            </a:pPr>
            <a:r>
              <a:rPr lang="en-US" sz="3600" b="1" dirty="0">
                <a:solidFill>
                  <a:schemeClr val="bg1"/>
                </a:solidFill>
              </a:rPr>
              <a:t>Isaiah 55:6-7 NIV </a:t>
            </a:r>
          </a:p>
          <a:p>
            <a:pPr marL="0" indent="0">
              <a:buNone/>
            </a:pPr>
            <a:r>
              <a:rPr lang="en-US" sz="3600" dirty="0">
                <a:solidFill>
                  <a:schemeClr val="bg1"/>
                </a:solidFill>
              </a:rPr>
              <a:t>Seek the Lord while he may be found;</a:t>
            </a:r>
            <a:br>
              <a:rPr lang="en-US" sz="3600" dirty="0">
                <a:solidFill>
                  <a:schemeClr val="bg1"/>
                </a:solidFill>
              </a:rPr>
            </a:br>
            <a:r>
              <a:rPr lang="en-US" dirty="0">
                <a:solidFill>
                  <a:schemeClr val="bg1"/>
                </a:solidFill>
              </a:rPr>
              <a:t>    </a:t>
            </a:r>
            <a:r>
              <a:rPr lang="en-US" sz="3600" dirty="0">
                <a:solidFill>
                  <a:schemeClr val="bg1"/>
                </a:solidFill>
              </a:rPr>
              <a:t>call on him while he is near.</a:t>
            </a:r>
            <a:br>
              <a:rPr lang="en-US" sz="3600" dirty="0">
                <a:solidFill>
                  <a:schemeClr val="bg1"/>
                </a:solidFill>
              </a:rPr>
            </a:br>
            <a:r>
              <a:rPr lang="en-US" sz="3600" dirty="0">
                <a:solidFill>
                  <a:schemeClr val="bg1"/>
                </a:solidFill>
              </a:rPr>
              <a:t>Let the wicked forsake their ways</a:t>
            </a:r>
            <a:br>
              <a:rPr lang="en-US" sz="3600" dirty="0">
                <a:solidFill>
                  <a:schemeClr val="bg1"/>
                </a:solidFill>
              </a:rPr>
            </a:br>
            <a:r>
              <a:rPr lang="en-US" dirty="0">
                <a:solidFill>
                  <a:schemeClr val="bg1"/>
                </a:solidFill>
              </a:rPr>
              <a:t>    </a:t>
            </a:r>
            <a:r>
              <a:rPr lang="en-US" sz="3600" dirty="0">
                <a:solidFill>
                  <a:schemeClr val="bg1"/>
                </a:solidFill>
              </a:rPr>
              <a:t>and the unrighteous their thoughts.</a:t>
            </a:r>
            <a:br>
              <a:rPr lang="en-US" sz="3600" dirty="0">
                <a:solidFill>
                  <a:schemeClr val="bg1"/>
                </a:solidFill>
              </a:rPr>
            </a:br>
            <a:r>
              <a:rPr lang="en-US" sz="3600" dirty="0">
                <a:solidFill>
                  <a:schemeClr val="bg1"/>
                </a:solidFill>
              </a:rPr>
              <a:t>Let them turn to the Lord, and </a:t>
            </a:r>
            <a:r>
              <a:rPr lang="en-US" sz="3600" dirty="0">
                <a:solidFill>
                  <a:srgbClr val="FFFF00"/>
                </a:solidFill>
              </a:rPr>
              <a:t>he will have mercy </a:t>
            </a:r>
            <a:r>
              <a:rPr lang="en-US" sz="3600" dirty="0">
                <a:solidFill>
                  <a:schemeClr val="bg1"/>
                </a:solidFill>
              </a:rPr>
              <a:t>on them, and to our God, for he will freely pardon.</a:t>
            </a:r>
            <a:endParaRPr lang="en-US" sz="3600" b="1" dirty="0">
              <a:solidFill>
                <a:schemeClr val="bg1"/>
              </a:solidFill>
            </a:endParaRPr>
          </a:p>
        </p:txBody>
      </p:sp>
    </p:spTree>
    <p:extLst>
      <p:ext uri="{BB962C8B-B14F-4D97-AF65-F5344CB8AC3E}">
        <p14:creationId xmlns:p14="http://schemas.microsoft.com/office/powerpoint/2010/main" val="1698582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1984561" y="1973355"/>
            <a:ext cx="8222877" cy="2911289"/>
          </a:xfrm>
        </p:spPr>
        <p:txBody>
          <a:bodyPr>
            <a:normAutofit/>
          </a:bodyPr>
          <a:lstStyle/>
          <a:p>
            <a:pPr marL="0" indent="0">
              <a:buNone/>
            </a:pPr>
            <a:r>
              <a:rPr lang="en-US" sz="3600" dirty="0">
                <a:solidFill>
                  <a:schemeClr val="bg1"/>
                </a:solidFill>
              </a:rPr>
              <a:t>He has shown you, O mortal, what is good.</a:t>
            </a:r>
            <a:br>
              <a:rPr lang="en-US" sz="3600" dirty="0">
                <a:solidFill>
                  <a:schemeClr val="bg1"/>
                </a:solidFill>
              </a:rPr>
            </a:br>
            <a:r>
              <a:rPr lang="en-US" sz="3600" dirty="0">
                <a:solidFill>
                  <a:schemeClr val="bg1"/>
                </a:solidFill>
              </a:rPr>
              <a:t>    And what does the Lord require of you?</a:t>
            </a:r>
            <a:br>
              <a:rPr lang="en-US" sz="3600" dirty="0">
                <a:solidFill>
                  <a:schemeClr val="bg1"/>
                </a:solidFill>
              </a:rPr>
            </a:br>
            <a:r>
              <a:rPr lang="en-US" sz="3600" dirty="0">
                <a:solidFill>
                  <a:schemeClr val="bg1"/>
                </a:solidFill>
              </a:rPr>
              <a:t>To </a:t>
            </a:r>
            <a:r>
              <a:rPr lang="en-US" sz="3600" dirty="0">
                <a:solidFill>
                  <a:srgbClr val="FFFF00"/>
                </a:solidFill>
              </a:rPr>
              <a:t>act justly </a:t>
            </a:r>
            <a:r>
              <a:rPr lang="en-US" sz="3600" dirty="0">
                <a:solidFill>
                  <a:schemeClr val="bg1"/>
                </a:solidFill>
              </a:rPr>
              <a:t>and to </a:t>
            </a:r>
            <a:r>
              <a:rPr lang="en-US" sz="3600" dirty="0">
                <a:solidFill>
                  <a:srgbClr val="FFFF00"/>
                </a:solidFill>
              </a:rPr>
              <a:t>love mercy</a:t>
            </a:r>
            <a:br>
              <a:rPr lang="en-US" sz="3600" dirty="0">
                <a:solidFill>
                  <a:schemeClr val="bg1"/>
                </a:solidFill>
              </a:rPr>
            </a:br>
            <a:r>
              <a:rPr lang="en-US" sz="3600" dirty="0">
                <a:solidFill>
                  <a:schemeClr val="bg1"/>
                </a:solidFill>
              </a:rPr>
              <a:t>    and to </a:t>
            </a:r>
            <a:r>
              <a:rPr lang="en-US" sz="3600" dirty="0">
                <a:solidFill>
                  <a:srgbClr val="FFFF00"/>
                </a:solidFill>
              </a:rPr>
              <a:t>walk humbly</a:t>
            </a:r>
            <a:r>
              <a:rPr lang="en-US" sz="3600" baseline="30000" dirty="0">
                <a:solidFill>
                  <a:schemeClr val="bg1"/>
                </a:solidFill>
              </a:rPr>
              <a:t> </a:t>
            </a:r>
            <a:r>
              <a:rPr lang="en-US" sz="3600" dirty="0">
                <a:solidFill>
                  <a:schemeClr val="bg1"/>
                </a:solidFill>
              </a:rPr>
              <a:t>with your God.</a:t>
            </a:r>
          </a:p>
          <a:p>
            <a:pPr marL="0" indent="0">
              <a:buNone/>
            </a:pPr>
            <a:r>
              <a:rPr lang="en-US" sz="3600" b="1" dirty="0">
                <a:solidFill>
                  <a:schemeClr val="bg1"/>
                </a:solidFill>
              </a:rPr>
              <a:t>					    Micah 6:8 NIV </a:t>
            </a:r>
          </a:p>
          <a:p>
            <a:pPr marL="0" indent="0">
              <a:buNone/>
            </a:pPr>
            <a:endParaRPr lang="en-US" sz="3600" b="1" dirty="0">
              <a:solidFill>
                <a:schemeClr val="bg1"/>
              </a:solidFill>
            </a:endParaRPr>
          </a:p>
        </p:txBody>
      </p:sp>
    </p:spTree>
    <p:extLst>
      <p:ext uri="{BB962C8B-B14F-4D97-AF65-F5344CB8AC3E}">
        <p14:creationId xmlns:p14="http://schemas.microsoft.com/office/powerpoint/2010/main" val="509574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8E8F0E4-6B36-CE4D-88B8-12B6C6A6E8F7}"/>
              </a:ext>
            </a:extLst>
          </p:cNvPr>
          <p:cNvSpPr>
            <a:spLocks noGrp="1"/>
          </p:cNvSpPr>
          <p:nvPr>
            <p:ph idx="1"/>
          </p:nvPr>
        </p:nvSpPr>
        <p:spPr>
          <a:xfrm>
            <a:off x="1458025" y="1501482"/>
            <a:ext cx="9275950" cy="3855035"/>
          </a:xfrm>
        </p:spPr>
        <p:txBody>
          <a:bodyPr>
            <a:noAutofit/>
          </a:bodyPr>
          <a:lstStyle/>
          <a:p>
            <a:pPr marL="0" indent="0">
              <a:buNone/>
            </a:pPr>
            <a:r>
              <a:rPr lang="en-US" sz="3600" b="1" dirty="0"/>
              <a:t>Jesus, Matthew 7:1-3 NIV</a:t>
            </a:r>
          </a:p>
          <a:p>
            <a:pPr marL="0" indent="0">
              <a:buNone/>
            </a:pPr>
            <a:r>
              <a:rPr lang="en-US" sz="3600" b="1" baseline="30000" dirty="0">
                <a:solidFill>
                  <a:srgbClr val="FF0000"/>
                </a:solidFill>
              </a:rPr>
              <a:t>1 </a:t>
            </a:r>
            <a:r>
              <a:rPr lang="en-US" sz="3600" dirty="0">
                <a:solidFill>
                  <a:srgbClr val="FF0000"/>
                </a:solidFill>
              </a:rPr>
              <a:t>“Do not judge, or you too will be judged. </a:t>
            </a:r>
            <a:r>
              <a:rPr lang="en-US" sz="3600" b="1" baseline="30000" dirty="0">
                <a:solidFill>
                  <a:srgbClr val="FF0000"/>
                </a:solidFill>
              </a:rPr>
              <a:t>2 </a:t>
            </a:r>
            <a:r>
              <a:rPr lang="en-US" sz="3600" dirty="0">
                <a:solidFill>
                  <a:srgbClr val="FF0000"/>
                </a:solidFill>
              </a:rPr>
              <a:t>For in the same way you judge others, you will be judged, and with the measure you use, it will be measured to you. </a:t>
            </a:r>
            <a:r>
              <a:rPr lang="en-US" sz="3600" b="1" baseline="30000" dirty="0">
                <a:solidFill>
                  <a:srgbClr val="FF0000"/>
                </a:solidFill>
              </a:rPr>
              <a:t>3 </a:t>
            </a:r>
            <a:r>
              <a:rPr lang="en-US" sz="3600" dirty="0">
                <a:solidFill>
                  <a:srgbClr val="FF0000"/>
                </a:solidFill>
              </a:rPr>
              <a:t>“Why do you look at the speck of sawdust in your brother’s eye and pay no attention to the plank in your own eye? </a:t>
            </a:r>
          </a:p>
        </p:txBody>
      </p:sp>
    </p:spTree>
    <p:extLst>
      <p:ext uri="{BB962C8B-B14F-4D97-AF65-F5344CB8AC3E}">
        <p14:creationId xmlns:p14="http://schemas.microsoft.com/office/powerpoint/2010/main" val="3536018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1082488" y="1268506"/>
            <a:ext cx="10027024" cy="4320988"/>
          </a:xfrm>
        </p:spPr>
        <p:txBody>
          <a:bodyPr>
            <a:normAutofit/>
          </a:bodyPr>
          <a:lstStyle/>
          <a:p>
            <a:pPr marL="0" indent="0">
              <a:buNone/>
            </a:pPr>
            <a:r>
              <a:rPr lang="en-US" sz="3600" b="1" dirty="0">
                <a:solidFill>
                  <a:schemeClr val="bg1"/>
                </a:solidFill>
              </a:rPr>
              <a:t>Paul, 1 Timothy 1:15-16 NIV </a:t>
            </a:r>
          </a:p>
          <a:p>
            <a:pPr marL="0" indent="0">
              <a:buNone/>
            </a:pPr>
            <a:r>
              <a:rPr lang="en-US" sz="3600" b="1" baseline="30000" dirty="0">
                <a:solidFill>
                  <a:schemeClr val="bg1"/>
                </a:solidFill>
              </a:rPr>
              <a:t>15 </a:t>
            </a:r>
            <a:r>
              <a:rPr lang="en-US" sz="3600" dirty="0">
                <a:solidFill>
                  <a:schemeClr val="bg1"/>
                </a:solidFill>
              </a:rPr>
              <a:t>Here is a trustworthy saying that deserves full acceptance: Christ Jesus came into the world to save sinners—</a:t>
            </a:r>
            <a:r>
              <a:rPr lang="en-US" sz="3600" dirty="0">
                <a:solidFill>
                  <a:srgbClr val="FFFF00"/>
                </a:solidFill>
              </a:rPr>
              <a:t>of whom I am the worst. </a:t>
            </a:r>
            <a:r>
              <a:rPr lang="en-US" sz="3600" b="1" baseline="30000" dirty="0">
                <a:solidFill>
                  <a:schemeClr val="bg1"/>
                </a:solidFill>
              </a:rPr>
              <a:t>16 </a:t>
            </a:r>
            <a:r>
              <a:rPr lang="en-US" sz="3600" dirty="0">
                <a:solidFill>
                  <a:schemeClr val="bg1"/>
                </a:solidFill>
              </a:rPr>
              <a:t>But for that very reason I was shown mercy so that in me, the worst of sinners, Christ Jesus might display his immense patience as an example for those who would believe in him and receive eternal life. </a:t>
            </a:r>
            <a:endParaRPr lang="en-US" sz="3600" b="1" dirty="0">
              <a:solidFill>
                <a:schemeClr val="bg1"/>
              </a:solidFill>
            </a:endParaRPr>
          </a:p>
        </p:txBody>
      </p:sp>
    </p:spTree>
    <p:extLst>
      <p:ext uri="{BB962C8B-B14F-4D97-AF65-F5344CB8AC3E}">
        <p14:creationId xmlns:p14="http://schemas.microsoft.com/office/powerpoint/2010/main" val="1670066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7545</TotalTime>
  <Words>2570</Words>
  <Application>Microsoft Macintosh PowerPoint</Application>
  <PresentationFormat>Widescreen</PresentationFormat>
  <Paragraphs>161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Mercy &amp; Grace – Related But Different</vt:lpstr>
      <vt:lpstr>PowerPoint Presentation</vt:lpstr>
      <vt:lpstr>PowerPoint Presentation</vt:lpstr>
      <vt:lpstr>The Bible On God’s Mercy &amp; Our Calling</vt:lpstr>
      <vt:lpstr>PowerPoint Presentation</vt:lpstr>
      <vt:lpstr>PowerPoint Presentation</vt:lpstr>
      <vt:lpstr>PowerPoint Presentation</vt:lpstr>
      <vt:lpstr>PowerPoint Presentation</vt:lpstr>
      <vt:lpstr>PowerPoint Presentation</vt:lpstr>
      <vt:lpstr>PowerPoint Presentation</vt:lpstr>
      <vt:lpstr>The Challenge  &amp; Invitation</vt:lpstr>
      <vt:lpstr>The Challenge  &amp; Invitation</vt:lpstr>
      <vt:lpstr>The Challenge  &amp; Invitation</vt:lpstr>
      <vt:lpstr>The Challenge  &amp; Invitation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176</cp:revision>
  <cp:lastPrinted>2021-07-25T13:07:15Z</cp:lastPrinted>
  <dcterms:created xsi:type="dcterms:W3CDTF">2021-06-17T18:26:40Z</dcterms:created>
  <dcterms:modified xsi:type="dcterms:W3CDTF">2021-07-25T13:07:18Z</dcterms:modified>
</cp:coreProperties>
</file>