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503" r:id="rId3"/>
    <p:sldId id="526" r:id="rId4"/>
    <p:sldId id="519" r:id="rId5"/>
    <p:sldId id="506" r:id="rId6"/>
    <p:sldId id="518" r:id="rId7"/>
    <p:sldId id="522" r:id="rId8"/>
    <p:sldId id="523" r:id="rId9"/>
    <p:sldId id="524" r:id="rId10"/>
    <p:sldId id="525" r:id="rId11"/>
    <p:sldId id="516" r:id="rId12"/>
    <p:sldId id="517" r:id="rId13"/>
    <p:sldId id="520" r:id="rId14"/>
    <p:sldId id="527" r:id="rId15"/>
    <p:sldId id="521" r:id="rId16"/>
    <p:sldId id="4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p:restoredTop sz="73579"/>
  </p:normalViewPr>
  <p:slideViewPr>
    <p:cSldViewPr snapToGrid="0">
      <p:cViewPr varScale="1">
        <p:scale>
          <a:sx n="76" d="100"/>
          <a:sy n="76" d="100"/>
        </p:scale>
        <p:origin x="224" y="296"/>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4 Sundays before Lent / stand-alone messages</a:t>
            </a:r>
          </a:p>
          <a:p>
            <a:pPr marL="171450" indent="-171450">
              <a:buFont typeface="Arial" panose="020B0604020202020204" pitchFamily="34" charset="0"/>
              <a:buChar char="•"/>
            </a:pPr>
            <a:r>
              <a:rPr lang="en-US" dirty="0"/>
              <a:t>Sun, Dec 31 – congregational exercise &amp; responses</a:t>
            </a:r>
          </a:p>
          <a:p>
            <a:pPr marL="628650" lvl="1" indent="-171450">
              <a:buFont typeface="Arial" panose="020B0604020202020204" pitchFamily="34" charset="0"/>
              <a:buChar char="•"/>
            </a:pPr>
            <a:r>
              <a:rPr lang="en-US" dirty="0"/>
              <a:t>“With God’s help in 2024, I will stop… I will start…”</a:t>
            </a:r>
          </a:p>
          <a:p>
            <a:pPr marL="171450" indent="-171450">
              <a:buFont typeface="Arial" panose="020B0604020202020204" pitchFamily="34" charset="0"/>
              <a:buChar char="•"/>
            </a:pPr>
            <a:r>
              <a:rPr lang="en-US" dirty="0"/>
              <a:t>Over 90 response cards - Thank you for your honesty &amp; vulnerability!</a:t>
            </a:r>
          </a:p>
          <a:p>
            <a:pPr marL="171450" indent="-171450">
              <a:buFont typeface="Arial" panose="020B0604020202020204" pitchFamily="34" charset="0"/>
              <a:buChar char="•"/>
            </a:pPr>
            <a:r>
              <a:rPr lang="en-US" dirty="0"/>
              <a:t>So, over the next few weeks, I’ll be addressing the most repeated responses</a:t>
            </a:r>
          </a:p>
          <a:p>
            <a:pPr marL="171450" indent="-171450">
              <a:buFont typeface="Arial" panose="020B0604020202020204" pitchFamily="34" charset="0"/>
              <a:buChar char="•"/>
            </a:pPr>
            <a:r>
              <a:rPr lang="en-US" dirty="0"/>
              <a:t>And as you can see, today’s message is entitled, </a:t>
            </a:r>
            <a:r>
              <a:rPr lang="en-US" i="1" dirty="0"/>
              <a:t>Winning the War on Worry</a:t>
            </a:r>
          </a:p>
          <a:p>
            <a:endParaRPr lang="en-US" dirty="0"/>
          </a:p>
          <a:p>
            <a:r>
              <a:rPr lang="en-US" dirty="0"/>
              <a:t>[BRIEF PRAYER]</a:t>
            </a:r>
          </a:p>
          <a:p>
            <a:endParaRPr lang="en-US" dirty="0"/>
          </a:p>
          <a:p>
            <a:r>
              <a:rPr lang="en-US" dirty="0"/>
              <a:t>If you have a Bible, please open up to our main Scripture reading…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ABC5C-BBE4-5769-2F99-924CAF201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0A3E9-9748-B71F-CE31-3F4C746DA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DDEEA-C256-4FAE-F1F7-2F3A75DDC11B}"/>
              </a:ext>
            </a:extLst>
          </p:cNvPr>
          <p:cNvSpPr>
            <a:spLocks noGrp="1"/>
          </p:cNvSpPr>
          <p:nvPr>
            <p:ph type="body" idx="1"/>
          </p:nvPr>
        </p:nvSpPr>
        <p:spPr/>
        <p:txBody>
          <a:bodyPr/>
          <a:lstStyle/>
          <a:p>
            <a:r>
              <a:rPr lang="en-US" dirty="0"/>
              <a:t>[READ &amp; COMMENT] – </a:t>
            </a:r>
            <a:r>
              <a:rPr lang="en-US" i="1" dirty="0"/>
              <a:t>Meditate on good things</a:t>
            </a:r>
          </a:p>
          <a:p>
            <a:r>
              <a:rPr lang="en-US" b="1" dirty="0"/>
              <a:t>Philippians 4:8-9 – “And now, dear brothers and sisters, one final thing. Fix your thoughts on what is true, and honorable, and right, and pure, and lovely, and admirable. Think about things that are excellent and worthy of praise. Keep putting into practice all you learned and received from me—everything you heard from me and saw me doing. Then the God of peace will be with you.”</a:t>
            </a:r>
          </a:p>
          <a:p>
            <a:endParaRPr lang="en-US" dirty="0"/>
          </a:p>
          <a:p>
            <a:r>
              <a:rPr lang="en-US" dirty="0"/>
              <a:t>Do you hear what Paul is saying? Your mind can be battlefield. If you want peace to prevail. If you want to win the war on worry, then you must stop feeding the army of fear, hate, and anger. That leads to the dark side. You have to stop feeding the negative assumptions about others, entertaining the scary “what ifs” and dwelling on all the evil that exists in the world. Instead, you’re being invited to give those things to God in prayer and create space for meditating on good things. </a:t>
            </a:r>
          </a:p>
          <a:p>
            <a:endParaRPr lang="en-US" dirty="0"/>
          </a:p>
          <a:p>
            <a:r>
              <a:rPr lang="en-US" dirty="0"/>
              <a:t>What are the good things in your life? Think about that for a moment. There is a hymn we sang in the Baptist church to help us do that. It was called, </a:t>
            </a:r>
            <a:r>
              <a:rPr lang="en-US" i="1" dirty="0"/>
              <a:t>Count Your Blessings</a:t>
            </a:r>
            <a:r>
              <a:rPr lang="en-US" dirty="0"/>
              <a:t>:</a:t>
            </a:r>
          </a:p>
          <a:p>
            <a:r>
              <a:rPr lang="en-US" dirty="0"/>
              <a:t>“Count your blessings, name them one by one;</a:t>
            </a:r>
          </a:p>
          <a:p>
            <a:r>
              <a:rPr lang="en-US" dirty="0"/>
              <a:t>Count your blessings, see what God has done;</a:t>
            </a:r>
          </a:p>
          <a:p>
            <a:r>
              <a:rPr lang="en-US" dirty="0"/>
              <a:t>Count your blessings, name them one by one;</a:t>
            </a:r>
          </a:p>
          <a:p>
            <a:r>
              <a:rPr lang="en-US" dirty="0"/>
              <a:t>Count your many blessings, see what God has done.”</a:t>
            </a:r>
          </a:p>
          <a:p>
            <a:endParaRPr lang="en-US" dirty="0"/>
          </a:p>
          <a:p>
            <a:r>
              <a:rPr lang="en-US" dirty="0"/>
              <a:t>Brothers and sisters, listen to what our Lord Jesus said… [NEXT SLIDE]</a:t>
            </a:r>
          </a:p>
        </p:txBody>
      </p:sp>
      <p:sp>
        <p:nvSpPr>
          <p:cNvPr id="4" name="Slide Number Placeholder 3">
            <a:extLst>
              <a:ext uri="{FF2B5EF4-FFF2-40B4-BE49-F238E27FC236}">
                <a16:creationId xmlns:a16="http://schemas.microsoft.com/office/drawing/2014/main" id="{94890DAB-42B0-8A84-CAC1-67113A04E6BA}"/>
              </a:ext>
            </a:extLst>
          </p:cNvPr>
          <p:cNvSpPr>
            <a:spLocks noGrp="1"/>
          </p:cNvSpPr>
          <p:nvPr>
            <p:ph type="sldNum" sz="quarter" idx="5"/>
          </p:nvPr>
        </p:nvSpPr>
        <p:spPr/>
        <p:txBody>
          <a:bodyPr/>
          <a:lstStyle/>
          <a:p>
            <a:fld id="{5CA3CF1B-73C8-EF43-B866-E6D3D386158B}" type="slidenum">
              <a:rPr lang="en-US" smtClean="0"/>
              <a:t>10</a:t>
            </a:fld>
            <a:endParaRPr lang="en-US"/>
          </a:p>
        </p:txBody>
      </p:sp>
    </p:spTree>
    <p:extLst>
      <p:ext uri="{BB962C8B-B14F-4D97-AF65-F5344CB8AC3E}">
        <p14:creationId xmlns:p14="http://schemas.microsoft.com/office/powerpoint/2010/main" val="224399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825C-415C-853E-6B27-776B71951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78C54-F56B-FABB-C917-BF1E37694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8A4F4-F17E-ECE6-02BF-3EA03FC8C521}"/>
              </a:ext>
            </a:extLst>
          </p:cNvPr>
          <p:cNvSpPr>
            <a:spLocks noGrp="1"/>
          </p:cNvSpPr>
          <p:nvPr>
            <p:ph type="body" idx="1"/>
          </p:nvPr>
        </p:nvSpPr>
        <p:spPr/>
        <p:txBody>
          <a:bodyPr/>
          <a:lstStyle/>
          <a:p>
            <a:r>
              <a:rPr lang="en-US" dirty="0"/>
              <a:t>[READ &amp; COMMENT ON PASSAGE]</a:t>
            </a:r>
          </a:p>
          <a:p>
            <a:endParaRPr lang="en-US" dirty="0"/>
          </a:p>
          <a:p>
            <a:r>
              <a:rPr lang="en-US" dirty="0"/>
              <a:t>v. 31 – worrying about the most basic needs reveals a lack of trust in the Father</a:t>
            </a:r>
          </a:p>
          <a:p>
            <a:r>
              <a:rPr lang="en-US" dirty="0"/>
              <a:t>v.32 – worry is a form of practical atheism, so trust the Lord</a:t>
            </a:r>
          </a:p>
          <a:p>
            <a:r>
              <a:rPr lang="en-US" dirty="0"/>
              <a:t>v. 33 – simplify the complexities and anxieties of life by living for Christ and the Kingdom</a:t>
            </a:r>
          </a:p>
          <a:p>
            <a:r>
              <a:rPr lang="en-US" dirty="0"/>
              <a:t>v. 34 – a note of irony: He is saying, “Aren’t things hard enough already? Don’t add more worries or imagined threats and fears of tomorrow to your load. Rather, seek the Kingdom and trust our loving Father. He cares for the birds in the air and clothes the flowers of the field. How much more will he care for you, his most precious child?”</a:t>
            </a:r>
          </a:p>
          <a:p>
            <a:endParaRPr lang="en-US" dirty="0"/>
          </a:p>
          <a:p>
            <a:r>
              <a:rPr lang="en-US" dirty="0"/>
              <a:t>Finally, here are some questions to help us reflect on what God is saying to us and help us respond to the leading of the Holy Spirit… [NEXT SLIDE]</a:t>
            </a:r>
          </a:p>
        </p:txBody>
      </p:sp>
      <p:sp>
        <p:nvSpPr>
          <p:cNvPr id="4" name="Slide Number Placeholder 3">
            <a:extLst>
              <a:ext uri="{FF2B5EF4-FFF2-40B4-BE49-F238E27FC236}">
                <a16:creationId xmlns:a16="http://schemas.microsoft.com/office/drawing/2014/main" id="{9D1BC2F1-026C-2DBE-A0E5-7E9F123119C4}"/>
              </a:ext>
            </a:extLst>
          </p:cNvPr>
          <p:cNvSpPr>
            <a:spLocks noGrp="1"/>
          </p:cNvSpPr>
          <p:nvPr>
            <p:ph type="sldNum" sz="quarter" idx="5"/>
          </p:nvPr>
        </p:nvSpPr>
        <p:spPr/>
        <p:txBody>
          <a:bodyPr/>
          <a:lstStyle/>
          <a:p>
            <a:fld id="{5CA3CF1B-73C8-EF43-B866-E6D3D386158B}" type="slidenum">
              <a:rPr lang="en-US" smtClean="0"/>
              <a:t>11</a:t>
            </a:fld>
            <a:endParaRPr lang="en-US"/>
          </a:p>
        </p:txBody>
      </p:sp>
    </p:spTree>
    <p:extLst>
      <p:ext uri="{BB962C8B-B14F-4D97-AF65-F5344CB8AC3E}">
        <p14:creationId xmlns:p14="http://schemas.microsoft.com/office/powerpoint/2010/main" val="393080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4AB8-BF19-6EF8-3A25-603A4BFBC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93C54-39A9-80E0-1FC5-F1A557914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F6B7A-8DFA-2FD4-9C7D-8F6801F66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C8F9A-D69C-2443-9DB9-711EFB267D48}"/>
              </a:ext>
            </a:extLst>
          </p:cNvPr>
          <p:cNvSpPr>
            <a:spLocks noGrp="1"/>
          </p:cNvSpPr>
          <p:nvPr>
            <p:ph type="sldNum" sz="quarter" idx="5"/>
          </p:nvPr>
        </p:nvSpPr>
        <p:spPr/>
        <p:txBody>
          <a:bodyPr/>
          <a:lstStyle/>
          <a:p>
            <a:fld id="{5CA3CF1B-73C8-EF43-B866-E6D3D386158B}" type="slidenum">
              <a:rPr lang="en-US" smtClean="0"/>
              <a:t>12</a:t>
            </a:fld>
            <a:endParaRPr lang="en-US"/>
          </a:p>
        </p:txBody>
      </p:sp>
    </p:spTree>
    <p:extLst>
      <p:ext uri="{BB962C8B-B14F-4D97-AF65-F5344CB8AC3E}">
        <p14:creationId xmlns:p14="http://schemas.microsoft.com/office/powerpoint/2010/main" val="288801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D31FA-1C29-02D2-6AE1-0B04AD334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6C7E6-B377-CD21-6174-4473DAFE2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5CDCD-25AF-468A-E189-8AED86D71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BE511-5D35-C171-0B18-1935CB4F358D}"/>
              </a:ext>
            </a:extLst>
          </p:cNvPr>
          <p:cNvSpPr>
            <a:spLocks noGrp="1"/>
          </p:cNvSpPr>
          <p:nvPr>
            <p:ph type="sldNum" sz="quarter" idx="5"/>
          </p:nvPr>
        </p:nvSpPr>
        <p:spPr/>
        <p:txBody>
          <a:bodyPr/>
          <a:lstStyle/>
          <a:p>
            <a:fld id="{5CA3CF1B-73C8-EF43-B866-E6D3D386158B}" type="slidenum">
              <a:rPr lang="en-US" smtClean="0"/>
              <a:t>13</a:t>
            </a:fld>
            <a:endParaRPr lang="en-US"/>
          </a:p>
        </p:txBody>
      </p:sp>
    </p:spTree>
    <p:extLst>
      <p:ext uri="{BB962C8B-B14F-4D97-AF65-F5344CB8AC3E}">
        <p14:creationId xmlns:p14="http://schemas.microsoft.com/office/powerpoint/2010/main" val="388711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A352-391F-DE44-E1A8-A401EE677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737AD-B6D3-613A-F736-17591F4CD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89B91-30C9-25E4-83FD-6BA0840544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3661A-A7D9-95F7-6571-EB2D62523503}"/>
              </a:ext>
            </a:extLst>
          </p:cNvPr>
          <p:cNvSpPr>
            <a:spLocks noGrp="1"/>
          </p:cNvSpPr>
          <p:nvPr>
            <p:ph type="sldNum" sz="quarter" idx="5"/>
          </p:nvPr>
        </p:nvSpPr>
        <p:spPr/>
        <p:txBody>
          <a:bodyPr/>
          <a:lstStyle/>
          <a:p>
            <a:fld id="{5CA3CF1B-73C8-EF43-B866-E6D3D386158B}" type="slidenum">
              <a:rPr lang="en-US" smtClean="0"/>
              <a:t>14</a:t>
            </a:fld>
            <a:endParaRPr lang="en-US"/>
          </a:p>
        </p:txBody>
      </p:sp>
    </p:spTree>
    <p:extLst>
      <p:ext uri="{BB962C8B-B14F-4D97-AF65-F5344CB8AC3E}">
        <p14:creationId xmlns:p14="http://schemas.microsoft.com/office/powerpoint/2010/main" val="160401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0F06-2808-4BB1-C63E-F45BE0652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850FA-2C40-B7CF-EF49-A695A7C24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9A31F-A6FD-CC17-837F-69FA76AE012D}"/>
              </a:ext>
            </a:extLst>
          </p:cNvPr>
          <p:cNvSpPr>
            <a:spLocks noGrp="1"/>
          </p:cNvSpPr>
          <p:nvPr>
            <p:ph type="body" idx="1"/>
          </p:nvPr>
        </p:nvSpPr>
        <p:spPr/>
        <p:txBody>
          <a:bodyPr/>
          <a:lstStyle/>
          <a:p>
            <a:r>
              <a:rPr lang="en-US" dirty="0"/>
              <a:t>[READ &amp; COMMENT ON EACH QUESTION]</a:t>
            </a:r>
          </a:p>
          <a:p>
            <a:pPr marL="0" indent="0">
              <a:buFont typeface="+mj-lt"/>
              <a:buNone/>
            </a:pPr>
            <a:endParaRPr lang="en-US" dirty="0"/>
          </a:p>
          <a:p>
            <a:pPr marL="228600" indent="-228600">
              <a:buFont typeface="+mj-lt"/>
              <a:buAutoNum type="arabicPeriod"/>
            </a:pPr>
            <a:r>
              <a:rPr lang="en-US" dirty="0"/>
              <a:t>What specific things do you worry about? Take a moment to name those things before God.</a:t>
            </a:r>
          </a:p>
          <a:p>
            <a:pPr marL="228600" indent="-228600">
              <a:buFont typeface="+mj-lt"/>
              <a:buAutoNum type="arabicPeriod"/>
            </a:pPr>
            <a:r>
              <a:rPr lang="en-US" dirty="0"/>
              <a:t>What is something you need to stop doing that adds fuel to the fire of your anxious feelings?</a:t>
            </a:r>
          </a:p>
          <a:p>
            <a:pPr marL="228600" indent="-228600">
              <a:buFont typeface="+mj-lt"/>
              <a:buAutoNum type="arabicPeriod"/>
            </a:pPr>
            <a:r>
              <a:rPr lang="en-US" dirty="0"/>
              <a:t>Will you respond to worry by practicing CALM? How is God inviting you to pursue his peace &amp; joy?</a:t>
            </a:r>
          </a:p>
          <a:p>
            <a:pPr marL="0" indent="0">
              <a:buFont typeface="+mj-lt"/>
              <a:buNone/>
            </a:pPr>
            <a:endParaRPr lang="en-US" dirty="0"/>
          </a:p>
          <a:p>
            <a:pPr marL="0" indent="0">
              <a:buFont typeface="+mj-lt"/>
              <a:buNone/>
            </a:pPr>
            <a:r>
              <a:rPr lang="en-US" dirty="0"/>
              <a:t>[CLOSING WORDS]</a:t>
            </a:r>
          </a:p>
          <a:p>
            <a:pPr marL="0" indent="0">
              <a:buFont typeface="+mj-lt"/>
              <a:buNone/>
            </a:pPr>
            <a:endParaRPr lang="en-US" dirty="0"/>
          </a:p>
          <a:p>
            <a:pPr marL="0" indent="0">
              <a:buFont typeface="+mj-lt"/>
              <a:buNone/>
            </a:pPr>
            <a:r>
              <a:rPr lang="en-US" dirty="0"/>
              <a:t>[NEXT SLIDE FOR CLOSING PRAYER]</a:t>
            </a:r>
          </a:p>
        </p:txBody>
      </p:sp>
      <p:sp>
        <p:nvSpPr>
          <p:cNvPr id="4" name="Slide Number Placeholder 3">
            <a:extLst>
              <a:ext uri="{FF2B5EF4-FFF2-40B4-BE49-F238E27FC236}">
                <a16:creationId xmlns:a16="http://schemas.microsoft.com/office/drawing/2014/main" id="{1EBC72E9-9D41-1B2F-90E7-CD7DA827418A}"/>
              </a:ext>
            </a:extLst>
          </p:cNvPr>
          <p:cNvSpPr>
            <a:spLocks noGrp="1"/>
          </p:cNvSpPr>
          <p:nvPr>
            <p:ph type="sldNum" sz="quarter" idx="5"/>
          </p:nvPr>
        </p:nvSpPr>
        <p:spPr/>
        <p:txBody>
          <a:bodyPr/>
          <a:lstStyle/>
          <a:p>
            <a:fld id="{5CA3CF1B-73C8-EF43-B866-E6D3D386158B}" type="slidenum">
              <a:rPr lang="en-US" smtClean="0"/>
              <a:t>15</a:t>
            </a:fld>
            <a:endParaRPr lang="en-US"/>
          </a:p>
        </p:txBody>
      </p:sp>
    </p:spTree>
    <p:extLst>
      <p:ext uri="{BB962C8B-B14F-4D97-AF65-F5344CB8AC3E}">
        <p14:creationId xmlns:p14="http://schemas.microsoft.com/office/powerpoint/2010/main" val="162063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PRAYER]</a:t>
            </a:r>
          </a:p>
          <a:p>
            <a:endParaRPr lang="en-US" dirty="0"/>
          </a:p>
          <a:p>
            <a:r>
              <a:rPr lang="en-US" b="1" dirty="0"/>
              <a:t>Benediction</a:t>
            </a:r>
          </a:p>
          <a:p>
            <a:r>
              <a:rPr lang="en-US" dirty="0"/>
              <a:t>In anxiety may you find peace</a:t>
            </a:r>
          </a:p>
          <a:p>
            <a:r>
              <a:rPr lang="en-US" dirty="0"/>
              <a:t>In sadness may you find comfort</a:t>
            </a:r>
          </a:p>
          <a:p>
            <a:r>
              <a:rPr lang="en-US" dirty="0"/>
              <a:t>In sickness may you find healing</a:t>
            </a:r>
          </a:p>
          <a:p>
            <a:r>
              <a:rPr lang="en-US" dirty="0"/>
              <a:t>In loneliness may you find community</a:t>
            </a:r>
          </a:p>
          <a:p>
            <a:r>
              <a:rPr lang="en-US" dirty="0"/>
              <a:t>In busyness may you find stillness</a:t>
            </a:r>
          </a:p>
          <a:p>
            <a:r>
              <a:rPr lang="en-US" dirty="0"/>
              <a:t>In listening may you find wisdom</a:t>
            </a:r>
          </a:p>
          <a:p>
            <a:r>
              <a:rPr lang="en-US" dirty="0"/>
              <a:t>In following may you find hope</a:t>
            </a:r>
          </a:p>
          <a:p>
            <a:r>
              <a:rPr lang="en-US" dirty="0"/>
              <a:t>And in the One who meets all our needs</a:t>
            </a:r>
          </a:p>
          <a:p>
            <a:r>
              <a:rPr lang="en-US" dirty="0"/>
              <a:t>May you find rest.</a:t>
            </a:r>
          </a:p>
          <a:p>
            <a:endParaRPr lang="en-US" dirty="0"/>
          </a:p>
          <a:p>
            <a:r>
              <a:rPr lang="en-US" dirty="0"/>
              <a:t>Go in peace, church, to love and serve the Lord. Amen.</a:t>
            </a:r>
          </a:p>
        </p:txBody>
      </p:sp>
      <p:sp>
        <p:nvSpPr>
          <p:cNvPr id="4" name="Slide Number Placeholder 3"/>
          <p:cNvSpPr>
            <a:spLocks noGrp="1"/>
          </p:cNvSpPr>
          <p:nvPr>
            <p:ph type="sldNum" sz="quarter" idx="5"/>
          </p:nvPr>
        </p:nvSpPr>
        <p:spPr/>
        <p:txBody>
          <a:bodyPr/>
          <a:lstStyle/>
          <a:p>
            <a:fld id="{5CA3CF1B-73C8-EF43-B866-E6D3D386158B}" type="slidenum">
              <a:rPr lang="en-US" smtClean="0"/>
              <a:t>16</a:t>
            </a:fld>
            <a:endParaRPr lang="en-US"/>
          </a:p>
        </p:txBody>
      </p:sp>
    </p:spTree>
    <p:extLst>
      <p:ext uri="{BB962C8B-B14F-4D97-AF65-F5344CB8AC3E}">
        <p14:creationId xmlns:p14="http://schemas.microsoft.com/office/powerpoint/2010/main" val="257851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CONGREGATION TO STAND FOR SCRIPTURE READING]</a:t>
            </a:r>
          </a:p>
          <a:p>
            <a:endParaRPr lang="en-US" dirty="0"/>
          </a:p>
          <a:p>
            <a:r>
              <a:rPr lang="en-US" dirty="0"/>
              <a:t>[READ PASSAGE]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Word of the Lord…. You may be seated.”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271475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E3FC-3127-4E85-D75B-6B23D9A18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204BD-397D-A2E1-A531-31CABD782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2F0DF-5E5C-BDAB-C1CC-956F33F89327}"/>
              </a:ext>
            </a:extLst>
          </p:cNvPr>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2019 (pre-pandemic) – my first real challenges with anxiety</a:t>
            </a:r>
          </a:p>
          <a:p>
            <a:pPr marL="171450" indent="-171450">
              <a:buFont typeface="Arial" panose="020B0604020202020204" pitchFamily="34" charset="0"/>
              <a:buChar char="•"/>
            </a:pPr>
            <a:r>
              <a:rPr lang="en-US" dirty="0"/>
              <a:t>What happened? – heavy sermons/series, several pastors in the US had taken their own lives, an influential author my age passed away, stresses on the job, challenges within our staff, some serious difficulties with my family in Texas, and as a result I was having health issues.</a:t>
            </a:r>
          </a:p>
          <a:p>
            <a:pPr marL="171450" indent="-171450">
              <a:buFont typeface="Arial" panose="020B0604020202020204" pitchFamily="34" charset="0"/>
              <a:buChar char="•"/>
            </a:pPr>
            <a:r>
              <a:rPr lang="en-US" dirty="0"/>
              <a:t>I began having anxiety attacks – shortness of breath, heart-racing, a sense of impending doom, and at my worst… thoughts that I just wanted to die.</a:t>
            </a:r>
          </a:p>
          <a:p>
            <a:pPr marL="171450" indent="-171450">
              <a:buFont typeface="Arial" panose="020B0604020202020204" pitchFamily="34" charset="0"/>
              <a:buChar char="•"/>
            </a:pPr>
            <a:r>
              <a:rPr lang="en-US" dirty="0"/>
              <a:t>Cracker Barrel – anxiety attack, finished sermon, on the drive home</a:t>
            </a:r>
          </a:p>
          <a:p>
            <a:pPr marL="171450" indent="-171450">
              <a:buFont typeface="Arial" panose="020B0604020202020204" pitchFamily="34" charset="0"/>
              <a:buChar char="•"/>
            </a:pPr>
            <a:r>
              <a:rPr lang="en-US" dirty="0"/>
              <a:t>How I responded – I saw my doctor, I started seeing a counselor, and a spiritual director; I started learning what was happening, why it was happening, and how to manage it</a:t>
            </a:r>
          </a:p>
          <a:p>
            <a:endParaRPr lang="en-US" dirty="0"/>
          </a:p>
          <a:p>
            <a:r>
              <a:rPr lang="en-US" dirty="0"/>
              <a:t>And you know me… I had to learn about the brain a little bit… [NEXT SLIDE]</a:t>
            </a:r>
          </a:p>
        </p:txBody>
      </p:sp>
      <p:sp>
        <p:nvSpPr>
          <p:cNvPr id="4" name="Slide Number Placeholder 3">
            <a:extLst>
              <a:ext uri="{FF2B5EF4-FFF2-40B4-BE49-F238E27FC236}">
                <a16:creationId xmlns:a16="http://schemas.microsoft.com/office/drawing/2014/main" id="{1264BE52-F7D9-3318-32A6-D75A107F67F2}"/>
              </a:ext>
            </a:extLst>
          </p:cNvPr>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37132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6501-2D41-B562-8981-48A5A5354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CECF1-2187-4F56-035A-B884C8B8F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EB03D-82CB-C13E-5D3D-947DD0E292A3}"/>
              </a:ext>
            </a:extLst>
          </p:cNvPr>
          <p:cNvSpPr>
            <a:spLocks noGrp="1"/>
          </p:cNvSpPr>
          <p:nvPr>
            <p:ph type="body" idx="1"/>
          </p:nvPr>
        </p:nvSpPr>
        <p:spPr/>
        <p:txBody>
          <a:bodyPr/>
          <a:lstStyle/>
          <a:p>
            <a:r>
              <a:rPr lang="en-US" dirty="0"/>
              <a:t>[BRIEF COMMENTS ON THE BRAIN &amp; ANXIETY]</a:t>
            </a:r>
          </a:p>
          <a:p>
            <a:pPr marL="171450" indent="-171450">
              <a:buFont typeface="Arial" panose="020B0604020202020204" pitchFamily="34" charset="0"/>
              <a:buChar char="•"/>
            </a:pPr>
            <a:r>
              <a:rPr lang="en-US" dirty="0"/>
              <a:t>Explain how the brain works (cortex, limbic system, and brain stem)</a:t>
            </a:r>
          </a:p>
          <a:p>
            <a:pPr marL="171450" indent="-171450">
              <a:buFont typeface="Arial" panose="020B0604020202020204" pitchFamily="34" charset="0"/>
              <a:buChar char="•"/>
            </a:pPr>
            <a:r>
              <a:rPr lang="en-US" dirty="0"/>
              <a:t>What happens when we experience fear, danger, stress, worry, anxiety, etc.?</a:t>
            </a:r>
          </a:p>
          <a:p>
            <a:pPr marL="171450" indent="-171450">
              <a:buFont typeface="Arial" panose="020B0604020202020204" pitchFamily="34" charset="0"/>
              <a:buChar char="•"/>
            </a:pPr>
            <a:r>
              <a:rPr lang="en-US" dirty="0"/>
              <a:t>But the amygdala is only meant to act in short bursts, not continually on high alert</a:t>
            </a:r>
          </a:p>
          <a:p>
            <a:pPr marL="171450" indent="-171450">
              <a:buFont typeface="Arial" panose="020B0604020202020204" pitchFamily="34" charset="0"/>
              <a:buChar char="•"/>
            </a:pPr>
            <a:r>
              <a:rPr lang="en-US" dirty="0"/>
              <a:t>So, what happens when we spend too long swimming around in cortisol and our anxious thoughts? We can get trapped in our limbic system, which can lead to chronic anxiety and illness.</a:t>
            </a:r>
          </a:p>
          <a:p>
            <a:pPr marL="171450" indent="-171450">
              <a:buFont typeface="Arial" panose="020B0604020202020204" pitchFamily="34" charset="0"/>
              <a:buChar char="•"/>
            </a:pPr>
            <a:r>
              <a:rPr lang="en-US" dirty="0"/>
              <a:t>Worry and anxiety is normal part of life, but when we’re always in survival mode (danger everywhere all the time!), we’re not able to think clearly, accurately assess situations, cultivate healthy relationships, stay calm, trust others, see the good in others, experience peace, etc. And in time, it negatively impacts our mental, emotional, physical, and spiritual health.</a:t>
            </a:r>
          </a:p>
          <a:p>
            <a:endParaRPr lang="en-US" dirty="0"/>
          </a:p>
          <a:p>
            <a:r>
              <a:rPr lang="en-US" dirty="0"/>
              <a:t>In his book… [NEXT SLIDE]</a:t>
            </a:r>
          </a:p>
        </p:txBody>
      </p:sp>
      <p:sp>
        <p:nvSpPr>
          <p:cNvPr id="4" name="Slide Number Placeholder 3">
            <a:extLst>
              <a:ext uri="{FF2B5EF4-FFF2-40B4-BE49-F238E27FC236}">
                <a16:creationId xmlns:a16="http://schemas.microsoft.com/office/drawing/2014/main" id="{B1CD0985-F24A-0CB6-F7B6-DFE3B86E12C4}"/>
              </a:ext>
            </a:extLst>
          </p:cNvPr>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234702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Anxious for Nothing: Finding Calm in a Chaotic World, Max Lucado says, “The presence of anxiety is unavoidable, but the </a:t>
            </a:r>
            <a:r>
              <a:rPr lang="en-US" i="1" dirty="0"/>
              <a:t>prison </a:t>
            </a:r>
            <a:r>
              <a:rPr lang="en-US" dirty="0"/>
              <a:t>of anxiety is optional.” </a:t>
            </a:r>
          </a:p>
          <a:p>
            <a:endParaRPr lang="en-US" dirty="0"/>
          </a:p>
          <a:p>
            <a:r>
              <a:rPr lang="en-US" dirty="0"/>
              <a:t>Now, there can certainly come a point (whether it is genetic or it is simply brought on by long periods of unchecked and unregulated anxiety and emotions) when you might need professional help, including medications. But we should not be quick to resort to meds and quick fixes to get out of the prison of anxiety without first trying (with God’s help) to escape it through spiritual disciplines, better life choices, and healthy practices that lead to human flourishing.</a:t>
            </a:r>
          </a:p>
          <a:p>
            <a:endParaRPr lang="en-US" dirty="0"/>
          </a:p>
          <a:p>
            <a:r>
              <a:rPr lang="en-US" dirty="0"/>
              <a:t>And so, let’s look more closely at what Paul wrote in Philippians 4:4-9 and open our hearts and minds to this Spirit-inspired wisdom and advice on how to navigate worry and anxiety…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94572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4B690-6663-06DD-443C-D5BD4635F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69FA0-B7A2-C235-1FC6-9E97E8E47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17558-70F8-4017-5C72-189809CA18EA}"/>
              </a:ext>
            </a:extLst>
          </p:cNvPr>
          <p:cNvSpPr>
            <a:spLocks noGrp="1"/>
          </p:cNvSpPr>
          <p:nvPr>
            <p:ph type="body" idx="1"/>
          </p:nvPr>
        </p:nvSpPr>
        <p:spPr/>
        <p:txBody>
          <a:bodyPr/>
          <a:lstStyle/>
          <a:p>
            <a:r>
              <a:rPr lang="en-US" dirty="0"/>
              <a:t>In his book, Lucado gives this helpful acrostic—CALM—that captures what the Spirit through Paul is telling us to do when we encounter worry and anxious thoughts. </a:t>
            </a:r>
          </a:p>
          <a:p>
            <a:endParaRPr lang="en-US" dirty="0"/>
          </a:p>
          <a:p>
            <a:r>
              <a:rPr lang="en-US" dirty="0"/>
              <a:t>And I want to encourage you to write this down or type it into notes on your smart phone as we walk through it together and we look again at Philippians 4:4-9 verse-by-verse.</a:t>
            </a:r>
          </a:p>
          <a:p>
            <a:endParaRPr lang="en-US" dirty="0"/>
          </a:p>
          <a:p>
            <a:r>
              <a:rPr lang="en-US" dirty="0"/>
              <a:t>First, what do we need to remember with ”C”… [NEXT SLIDE]</a:t>
            </a:r>
          </a:p>
        </p:txBody>
      </p:sp>
      <p:sp>
        <p:nvSpPr>
          <p:cNvPr id="4" name="Slide Number Placeholder 3">
            <a:extLst>
              <a:ext uri="{FF2B5EF4-FFF2-40B4-BE49-F238E27FC236}">
                <a16:creationId xmlns:a16="http://schemas.microsoft.com/office/drawing/2014/main" id="{9B367A17-8C01-DEE8-E44B-50DA3BE20E7D}"/>
              </a:ext>
            </a:extLst>
          </p:cNvPr>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103920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7FD7-9A5F-80FB-07DD-815B52E41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BD0B4-DAA1-EDF4-9119-285B20CE7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1B7BE-FE90-C545-CFD8-19782607E942}"/>
              </a:ext>
            </a:extLst>
          </p:cNvPr>
          <p:cNvSpPr>
            <a:spLocks noGrp="1"/>
          </p:cNvSpPr>
          <p:nvPr>
            <p:ph type="body" idx="1"/>
          </p:nvPr>
        </p:nvSpPr>
        <p:spPr/>
        <p:txBody>
          <a:bodyPr/>
          <a:lstStyle/>
          <a:p>
            <a:r>
              <a:rPr lang="en-US" dirty="0"/>
              <a:t>[READ &amp; COMMENT] – </a:t>
            </a:r>
            <a:r>
              <a:rPr lang="en-US" i="1" dirty="0"/>
              <a:t>Celebrate God’s blessings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Philippians 4:4 – “Always be full of joy in the Lord. I say it again—rejoice!” </a:t>
            </a:r>
            <a:r>
              <a:rPr lang="en-US" dirty="0"/>
              <a:t>(NLT) And you might be thinking, “How am I supposed to rejoice when I’m feeling anxious?” What is Paul getting at? Well, I believe he is saying that we must begin by looking at the Master instead of the mess. Psalm 121:1-2 says, “I lift up my eyes to the mountains—where does my help come from? My help comes from the Lord, the Maker of heaven and earth.” Look up to the Lord, not at the waves in the storm.</a:t>
            </a:r>
          </a:p>
          <a:p>
            <a:endParaRPr lang="en-US" dirty="0"/>
          </a:p>
          <a:p>
            <a:r>
              <a:rPr lang="en-US" dirty="0"/>
              <a:t>My friends, it doesn’t help us to marinate in worry. Don’t fix your eyes on the problem, fix your eyes on Jesus. Because in order to “celebrate God’s blessings” we have to look to the Lord. It shifts our focus away from what is wrong to who is on the throne; away from the brokenness of earth to the beauty of heaven that is coming to earth; away from our fears and to the one who has been faithful and will save us. In verse 5 he says, “The Lord is near (he is coming soon).” In other words, live with a sense of urgency and know that what you’re going through will not last forever.</a:t>
            </a:r>
          </a:p>
          <a:p>
            <a:endParaRPr lang="en-US" dirty="0"/>
          </a:p>
          <a:p>
            <a:r>
              <a:rPr lang="en-US" dirty="0"/>
              <a:t>C-celebrate God’s blessings. And A… [NEXT SLIDE]</a:t>
            </a:r>
          </a:p>
        </p:txBody>
      </p:sp>
      <p:sp>
        <p:nvSpPr>
          <p:cNvPr id="4" name="Slide Number Placeholder 3">
            <a:extLst>
              <a:ext uri="{FF2B5EF4-FFF2-40B4-BE49-F238E27FC236}">
                <a16:creationId xmlns:a16="http://schemas.microsoft.com/office/drawing/2014/main" id="{22206111-0369-A29C-7A33-7040FB91A645}"/>
              </a:ext>
            </a:extLst>
          </p:cNvPr>
          <p:cNvSpPr>
            <a:spLocks noGrp="1"/>
          </p:cNvSpPr>
          <p:nvPr>
            <p:ph type="sldNum" sz="quarter" idx="5"/>
          </p:nvPr>
        </p:nvSpPr>
        <p:spPr/>
        <p:txBody>
          <a:bodyPr/>
          <a:lstStyle/>
          <a:p>
            <a:fld id="{5CA3CF1B-73C8-EF43-B866-E6D3D386158B}" type="slidenum">
              <a:rPr lang="en-US" smtClean="0"/>
              <a:t>7</a:t>
            </a:fld>
            <a:endParaRPr lang="en-US"/>
          </a:p>
        </p:txBody>
      </p:sp>
    </p:spTree>
    <p:extLst>
      <p:ext uri="{BB962C8B-B14F-4D97-AF65-F5344CB8AC3E}">
        <p14:creationId xmlns:p14="http://schemas.microsoft.com/office/powerpoint/2010/main" val="287835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C585-A65A-DABA-BE88-CCEE3B451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58B8A-128A-E522-854D-2693A76D4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36150-FD6C-38B5-EB85-F949D4F93A40}"/>
              </a:ext>
            </a:extLst>
          </p:cNvPr>
          <p:cNvSpPr>
            <a:spLocks noGrp="1"/>
          </p:cNvSpPr>
          <p:nvPr>
            <p:ph type="body" idx="1"/>
          </p:nvPr>
        </p:nvSpPr>
        <p:spPr/>
        <p:txBody>
          <a:bodyPr/>
          <a:lstStyle/>
          <a:p>
            <a:r>
              <a:rPr lang="en-US" dirty="0"/>
              <a:t>[READ &amp; COMMENT] – </a:t>
            </a:r>
            <a:r>
              <a:rPr lang="en-US" i="1" dirty="0"/>
              <a:t>Ask for help (from God &amp; others)</a:t>
            </a:r>
          </a:p>
          <a:p>
            <a:r>
              <a:rPr lang="en-US" b="1" dirty="0"/>
              <a:t>Philippians 4:6 – Paul says, “Don’t worry about anything; instead, pray about everything. Tell God what you need, and thank him for all he has done.” </a:t>
            </a:r>
            <a:r>
              <a:rPr lang="en-US" dirty="0"/>
              <a:t>In the Greek, it appears that Paul is thinking of ongoing worry and anxiety. Lucado points out: “It’s the life of </a:t>
            </a:r>
            <a:r>
              <a:rPr lang="en-US" i="1" dirty="0"/>
              <a:t>perpetual </a:t>
            </a:r>
            <a:r>
              <a:rPr lang="en-US" dirty="0"/>
              <a:t>anxiety that Paul wants to address. Don’t let anything in life leave you perpetually in angst.”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do we do? We take our anxious thoughts to the Lord. This requires that we notice and interrupt our anxious thoughts when they arise, and we replace them with the truth — maybe a memorized Scripture or a prayer. We are ready to go when the unwanted thoughts come. We are ready to take them to the Lord and ask for his help. And we use gratitude to access God’s peace. With the way our brains work, worry and anxiety cannot occupy the same space with thankfulness.</a:t>
            </a:r>
          </a:p>
          <a:p>
            <a:endParaRPr lang="en-US" dirty="0"/>
          </a:p>
          <a:p>
            <a:r>
              <a:rPr lang="en-US" dirty="0"/>
              <a:t>Of course, asking for God’s help can also come through others. As I shared earlier, we may need to talk to a pastor or trusted believer or see a Christian counselor who can help us process what we’re thinking and feeling. God can use others to help us work through our anxiety, because bottling it up and going at it alone will not help. Also, getting counsel from other anxious people won’t help either. We need to go to the Prince of Peace and seek out his people of peace to help us receive that peace ourselves. Who are those people in your life that can help you win the war on worry?</a:t>
            </a:r>
          </a:p>
          <a:p>
            <a:endParaRPr lang="en-US" dirty="0"/>
          </a:p>
          <a:p>
            <a:r>
              <a:rPr lang="en-US" dirty="0"/>
              <a:t>Next is the L… [NEXT SLIDE]</a:t>
            </a:r>
          </a:p>
        </p:txBody>
      </p:sp>
      <p:sp>
        <p:nvSpPr>
          <p:cNvPr id="4" name="Slide Number Placeholder 3">
            <a:extLst>
              <a:ext uri="{FF2B5EF4-FFF2-40B4-BE49-F238E27FC236}">
                <a16:creationId xmlns:a16="http://schemas.microsoft.com/office/drawing/2014/main" id="{C234237C-0640-8CC4-F389-5174CA941235}"/>
              </a:ext>
            </a:extLst>
          </p:cNvPr>
          <p:cNvSpPr>
            <a:spLocks noGrp="1"/>
          </p:cNvSpPr>
          <p:nvPr>
            <p:ph type="sldNum" sz="quarter" idx="5"/>
          </p:nvPr>
        </p:nvSpPr>
        <p:spPr/>
        <p:txBody>
          <a:bodyPr/>
          <a:lstStyle/>
          <a:p>
            <a:fld id="{5CA3CF1B-73C8-EF43-B866-E6D3D386158B}" type="slidenum">
              <a:rPr lang="en-US" smtClean="0"/>
              <a:t>8</a:t>
            </a:fld>
            <a:endParaRPr lang="en-US"/>
          </a:p>
        </p:txBody>
      </p:sp>
    </p:spTree>
    <p:extLst>
      <p:ext uri="{BB962C8B-B14F-4D97-AF65-F5344CB8AC3E}">
        <p14:creationId xmlns:p14="http://schemas.microsoft.com/office/powerpoint/2010/main" val="111537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A10D1-6FFA-3046-94CE-85782BCF9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03FAC-634F-7127-E7E9-9A33BABB3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F08DA-49BF-B562-418F-0F68A92ADA78}"/>
              </a:ext>
            </a:extLst>
          </p:cNvPr>
          <p:cNvSpPr>
            <a:spLocks noGrp="1"/>
          </p:cNvSpPr>
          <p:nvPr>
            <p:ph type="body" idx="1"/>
          </p:nvPr>
        </p:nvSpPr>
        <p:spPr/>
        <p:txBody>
          <a:bodyPr/>
          <a:lstStyle/>
          <a:p>
            <a:r>
              <a:rPr lang="en-US" dirty="0"/>
              <a:t>[READ &amp; COMMENT] – </a:t>
            </a:r>
            <a:r>
              <a:rPr lang="en-US" i="1" dirty="0"/>
              <a:t>Leave your problems with God</a:t>
            </a:r>
          </a:p>
          <a:p>
            <a:r>
              <a:rPr lang="en-US" b="1" dirty="0"/>
              <a:t>Philippians 4:7 – “Then you will experience God’s peace, which exceeds anything we can understand. His peace will guard your hearts and minds as you live in Christ Jesus.” </a:t>
            </a:r>
            <a:r>
              <a:rPr lang="en-US" dirty="0"/>
              <a:t>So, gratitude and thankfulness for God’s good gifts helps us to access his peace in our life. And notice, it’s his peace (the Lord himself) who will fight for you and work on your behalf. He will take care of the problem. It may take a little time as he works behind the scenes, but trust him… he is on it!</a:t>
            </a:r>
          </a:p>
          <a:p>
            <a:endParaRPr lang="en-US" dirty="0"/>
          </a:p>
          <a:p>
            <a:r>
              <a:rPr lang="en-US" dirty="0"/>
              <a:t>Ex: When you drop your car off at the dealership or the shop to be worked on? What do you do?</a:t>
            </a:r>
          </a:p>
          <a:p>
            <a:endParaRPr lang="en-US" dirty="0"/>
          </a:p>
          <a:p>
            <a:r>
              <a:rPr lang="en-US" dirty="0"/>
              <a:t>Would you raise your right hand and repeat after me: “I… hereby resign… as ruler of the universe.”</a:t>
            </a:r>
          </a:p>
          <a:p>
            <a:endParaRPr lang="en-US" dirty="0"/>
          </a:p>
          <a:p>
            <a:r>
              <a:rPr lang="en-US" dirty="0"/>
              <a:t>And lastly, M… [NEXT SLIDE]</a:t>
            </a:r>
          </a:p>
        </p:txBody>
      </p:sp>
      <p:sp>
        <p:nvSpPr>
          <p:cNvPr id="4" name="Slide Number Placeholder 3">
            <a:extLst>
              <a:ext uri="{FF2B5EF4-FFF2-40B4-BE49-F238E27FC236}">
                <a16:creationId xmlns:a16="http://schemas.microsoft.com/office/drawing/2014/main" id="{6811EAE6-9951-0D2C-C52A-B4A1CF244FD3}"/>
              </a:ext>
            </a:extLst>
          </p:cNvPr>
          <p:cNvSpPr>
            <a:spLocks noGrp="1"/>
          </p:cNvSpPr>
          <p:nvPr>
            <p:ph type="sldNum" sz="quarter" idx="5"/>
          </p:nvPr>
        </p:nvSpPr>
        <p:spPr/>
        <p:txBody>
          <a:bodyPr/>
          <a:lstStyle/>
          <a:p>
            <a:fld id="{5CA3CF1B-73C8-EF43-B866-E6D3D386158B}" type="slidenum">
              <a:rPr lang="en-US" smtClean="0"/>
              <a:t>9</a:t>
            </a:fld>
            <a:endParaRPr lang="en-US"/>
          </a:p>
        </p:txBody>
      </p:sp>
    </p:spTree>
    <p:extLst>
      <p:ext uri="{BB962C8B-B14F-4D97-AF65-F5344CB8AC3E}">
        <p14:creationId xmlns:p14="http://schemas.microsoft.com/office/powerpoint/2010/main" val="309725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1/17/24</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1/17/24</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in a chair&#10;&#10;Description automatically generated">
            <a:extLst>
              <a:ext uri="{FF2B5EF4-FFF2-40B4-BE49-F238E27FC236}">
                <a16:creationId xmlns:a16="http://schemas.microsoft.com/office/drawing/2014/main" id="{1B06C8EA-923D-ADA4-00B0-C2F4917CD40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13C382-10CB-2605-6DDA-B248BB54EB5B}"/>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video game&#10;&#10;Description automatically generated">
            <a:extLst>
              <a:ext uri="{FF2B5EF4-FFF2-40B4-BE49-F238E27FC236}">
                <a16:creationId xmlns:a16="http://schemas.microsoft.com/office/drawing/2014/main" id="{F6379DED-9D5A-F9B4-F749-E723585A4FD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03263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BC05F0-591B-CA5D-C934-9E6DA8DE85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D2CDA-5A6A-6401-6A20-ACFCB5B77DEA}"/>
              </a:ext>
            </a:extLst>
          </p:cNvPr>
          <p:cNvSpPr>
            <a:spLocks noGrp="1"/>
          </p:cNvSpPr>
          <p:nvPr>
            <p:ph idx="1"/>
          </p:nvPr>
        </p:nvSpPr>
        <p:spPr>
          <a:xfrm>
            <a:off x="650327" y="1501651"/>
            <a:ext cx="10891346" cy="3854697"/>
          </a:xfrm>
        </p:spPr>
        <p:txBody>
          <a:bodyPr>
            <a:normAutofit/>
          </a:bodyPr>
          <a:lstStyle/>
          <a:p>
            <a:pPr marL="0" indent="0" algn="l">
              <a:buNone/>
            </a:pPr>
            <a:r>
              <a:rPr lang="en-US" sz="3200" b="1" i="0" u="none" strike="noStrike" dirty="0">
                <a:effectLst/>
              </a:rPr>
              <a:t>Matthew 6:31-34 NLT</a:t>
            </a:r>
          </a:p>
          <a:p>
            <a:pPr marL="0" indent="0" algn="l">
              <a:buNone/>
            </a:pPr>
            <a:r>
              <a:rPr lang="en-US" sz="3200" b="1" i="0" u="none" strike="noStrike" baseline="30000" dirty="0">
                <a:solidFill>
                  <a:srgbClr val="FF0000"/>
                </a:solidFill>
                <a:effectLst/>
              </a:rPr>
              <a:t>31 </a:t>
            </a:r>
            <a:r>
              <a:rPr lang="en-US" sz="3200" b="0" i="0" u="none" strike="noStrike" dirty="0">
                <a:solidFill>
                  <a:srgbClr val="FF0000"/>
                </a:solidFill>
                <a:effectLst/>
              </a:rPr>
              <a:t>“So don’t worry about these things, saying, ‘What will we eat? What will we drink? What will we wear?’ </a:t>
            </a:r>
            <a:r>
              <a:rPr lang="en-US" sz="3200" b="1" i="0" u="none" strike="noStrike" baseline="30000" dirty="0">
                <a:solidFill>
                  <a:srgbClr val="FF0000"/>
                </a:solidFill>
                <a:effectLst/>
              </a:rPr>
              <a:t>32 </a:t>
            </a:r>
            <a:r>
              <a:rPr lang="en-US" sz="3200" b="0" i="0" u="none" strike="noStrike" dirty="0">
                <a:solidFill>
                  <a:srgbClr val="FF0000"/>
                </a:solidFill>
                <a:effectLst/>
              </a:rPr>
              <a:t>These things dominate the thoughts of unbelievers, but your heavenly Father already knows all your needs. </a:t>
            </a:r>
            <a:r>
              <a:rPr lang="en-US" sz="3200" b="1" i="0" u="none" strike="noStrike" baseline="30000" dirty="0">
                <a:solidFill>
                  <a:srgbClr val="FF0000"/>
                </a:solidFill>
                <a:effectLst/>
              </a:rPr>
              <a:t>33 </a:t>
            </a:r>
            <a:r>
              <a:rPr lang="en-US" sz="3200" b="0" i="0" u="none" strike="noStrike" dirty="0">
                <a:solidFill>
                  <a:srgbClr val="FF0000"/>
                </a:solidFill>
                <a:effectLst/>
                <a:highlight>
                  <a:srgbClr val="FFFF00"/>
                </a:highlight>
              </a:rPr>
              <a:t>Seek the Kingdom of God</a:t>
            </a:r>
            <a:r>
              <a:rPr lang="en-US" sz="3200" baseline="30000" dirty="0">
                <a:solidFill>
                  <a:srgbClr val="FF0000"/>
                </a:solidFill>
                <a:highlight>
                  <a:srgbClr val="FFFF00"/>
                </a:highlight>
              </a:rPr>
              <a:t> </a:t>
            </a:r>
            <a:r>
              <a:rPr lang="en-US" sz="3200" b="0" i="0" u="none" strike="noStrike" dirty="0">
                <a:solidFill>
                  <a:srgbClr val="FF0000"/>
                </a:solidFill>
                <a:effectLst/>
                <a:highlight>
                  <a:srgbClr val="FFFF00"/>
                </a:highlight>
              </a:rPr>
              <a:t>above all else, and live righteously, and he will give you everything you need.</a:t>
            </a:r>
            <a:r>
              <a:rPr lang="en-US" sz="3200" b="0" i="0" u="none" strike="noStrike" dirty="0">
                <a:solidFill>
                  <a:srgbClr val="FF0000"/>
                </a:solidFill>
                <a:effectLst/>
              </a:rPr>
              <a:t> </a:t>
            </a:r>
            <a:r>
              <a:rPr lang="en-US" sz="3200" b="1" i="0" u="none" strike="noStrike" baseline="30000" dirty="0">
                <a:solidFill>
                  <a:srgbClr val="FF0000"/>
                </a:solidFill>
                <a:effectLst/>
              </a:rPr>
              <a:t>34 </a:t>
            </a:r>
            <a:r>
              <a:rPr lang="en-US" sz="3200" b="0" i="0" u="none" strike="noStrike" dirty="0">
                <a:solidFill>
                  <a:srgbClr val="FF0000"/>
                </a:solidFill>
                <a:effectLst/>
              </a:rPr>
              <a:t>“So don’t worry about tomorrow, for tomorrow will bring its own worries. Today’s trouble is enough for today.”</a:t>
            </a:r>
          </a:p>
        </p:txBody>
      </p:sp>
    </p:spTree>
    <p:extLst>
      <p:ext uri="{BB962C8B-B14F-4D97-AF65-F5344CB8AC3E}">
        <p14:creationId xmlns:p14="http://schemas.microsoft.com/office/powerpoint/2010/main" val="14574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23203D-F19C-E534-AC3E-79B7EDCD1B79}"/>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rry image of a person&#10;&#10;Description automatically generated">
            <a:extLst>
              <a:ext uri="{FF2B5EF4-FFF2-40B4-BE49-F238E27FC236}">
                <a16:creationId xmlns:a16="http://schemas.microsoft.com/office/drawing/2014/main" id="{97F15D97-B8F9-0C06-BD0E-FD551D7ABA1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978473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55CA4C-2898-06A6-E112-26F33C8CD738}"/>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photo of a person&#10;&#10;Description automatically generated">
            <a:extLst>
              <a:ext uri="{FF2B5EF4-FFF2-40B4-BE49-F238E27FC236}">
                <a16:creationId xmlns:a16="http://schemas.microsoft.com/office/drawing/2014/main" id="{F432F01B-3DF0-B8E6-D8E1-0917B2141CA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543428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E54D34-69E5-3AC2-043F-956E310B0C39}"/>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rry image of a person's shadow&#10;&#10;Description automatically generated">
            <a:extLst>
              <a:ext uri="{FF2B5EF4-FFF2-40B4-BE49-F238E27FC236}">
                <a16:creationId xmlns:a16="http://schemas.microsoft.com/office/drawing/2014/main" id="{BE906072-9A88-F3E2-0C25-8FD1921AE73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12948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778C74-CCDC-4A45-5C3B-3893B3B9DC01}"/>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message&#10;&#10;Description automatically generated">
            <a:extLst>
              <a:ext uri="{FF2B5EF4-FFF2-40B4-BE49-F238E27FC236}">
                <a16:creationId xmlns:a16="http://schemas.microsoft.com/office/drawing/2014/main" id="{3AA2E2AF-A842-1D50-2B60-1CC3AADAE96D}"/>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810892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in a chair&#10;&#10;Description automatically generated">
            <a:extLst>
              <a:ext uri="{FF2B5EF4-FFF2-40B4-BE49-F238E27FC236}">
                <a16:creationId xmlns:a16="http://schemas.microsoft.com/office/drawing/2014/main" id="{494D7669-7BC1-AE13-B059-DEF1DF83DFF9}"/>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rry image of a person&#10;&#10;Description automatically generated">
            <a:extLst>
              <a:ext uri="{FF2B5EF4-FFF2-40B4-BE49-F238E27FC236}">
                <a16:creationId xmlns:a16="http://schemas.microsoft.com/office/drawing/2014/main" id="{FF938BDB-0810-48AA-CE24-A9F6F4217B2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95784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932C50-B9AE-1737-53E8-B3C0D63C3CD4}"/>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8C0BEFE4-7D15-D6B7-7DBC-20B81A5E6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in a chair&#10;&#10;Description automatically generated">
            <a:extLst>
              <a:ext uri="{FF2B5EF4-FFF2-40B4-BE49-F238E27FC236}">
                <a16:creationId xmlns:a16="http://schemas.microsoft.com/office/drawing/2014/main" id="{56E94C52-0664-1D73-F627-E67809F4719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04215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0F6E10-2569-C975-FBDE-8F38F44F3BEF}"/>
            </a:ext>
          </a:extLst>
        </p:cNvPr>
        <p:cNvGrpSpPr/>
        <p:nvPr/>
      </p:nvGrpSpPr>
      <p:grpSpPr>
        <a:xfrm>
          <a:off x="0" y="0"/>
          <a:ext cx="0" cy="0"/>
          <a:chOff x="0" y="0"/>
          <a:chExt cx="0" cy="0"/>
        </a:xfrm>
      </p:grpSpPr>
      <p:pic>
        <p:nvPicPr>
          <p:cNvPr id="3" name="Picture 2" descr="A diagram of a brain&#10;&#10;Description automatically generated">
            <a:extLst>
              <a:ext uri="{FF2B5EF4-FFF2-40B4-BE49-F238E27FC236}">
                <a16:creationId xmlns:a16="http://schemas.microsoft.com/office/drawing/2014/main" id="{76E2D5AF-B971-F63B-55C1-9747A1E3EDD2}"/>
              </a:ext>
            </a:extLst>
          </p:cNvPr>
          <p:cNvPicPr>
            <a:picLocks noChangeAspect="1"/>
          </p:cNvPicPr>
          <p:nvPr/>
        </p:nvPicPr>
        <p:blipFill>
          <a:blip r:embed="rId3"/>
          <a:stretch>
            <a:fillRect/>
          </a:stretch>
        </p:blipFill>
        <p:spPr>
          <a:xfrm>
            <a:off x="2658407" y="0"/>
            <a:ext cx="6875060" cy="6857873"/>
          </a:xfrm>
          <a:prstGeom prst="rect">
            <a:avLst/>
          </a:prstGeom>
        </p:spPr>
      </p:pic>
    </p:spTree>
    <p:extLst>
      <p:ext uri="{BB962C8B-B14F-4D97-AF65-F5344CB8AC3E}">
        <p14:creationId xmlns:p14="http://schemas.microsoft.com/office/powerpoint/2010/main" val="98169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cover with a car on the side&#10;&#10;Description automatically generated">
            <a:extLst>
              <a:ext uri="{FF2B5EF4-FFF2-40B4-BE49-F238E27FC236}">
                <a16:creationId xmlns:a16="http://schemas.microsoft.com/office/drawing/2014/main" id="{FBFDBF7D-C7E8-FE69-11BD-A9A922888D7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3835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C8BC71-0C8C-C53C-F226-2DFCB9D1FB38}"/>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n object&#10;&#10;Description automatically generated">
            <a:extLst>
              <a:ext uri="{FF2B5EF4-FFF2-40B4-BE49-F238E27FC236}">
                <a16:creationId xmlns:a16="http://schemas.microsoft.com/office/drawing/2014/main" id="{DFCFD4A2-D66D-E807-27E3-423BB838326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164855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3A218F-D053-2CC0-1999-B085910FDEFA}"/>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background with white text&#10;&#10;Description automatically generated">
            <a:extLst>
              <a:ext uri="{FF2B5EF4-FFF2-40B4-BE49-F238E27FC236}">
                <a16:creationId xmlns:a16="http://schemas.microsoft.com/office/drawing/2014/main" id="{CE170C5C-AC28-3BF0-B985-AF7DFB33015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96827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C4765B-C48F-8B98-A751-70F9D22DFAB4}"/>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10;&#10;Description automatically generated">
            <a:extLst>
              <a:ext uri="{FF2B5EF4-FFF2-40B4-BE49-F238E27FC236}">
                <a16:creationId xmlns:a16="http://schemas.microsoft.com/office/drawing/2014/main" id="{A53DF374-D4A4-A92F-EE17-73563B9E1E6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08972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4921DE-C273-18AC-2DB2-BE8C145A93C4}"/>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10;&#10;Description automatically generated">
            <a:extLst>
              <a:ext uri="{FF2B5EF4-FFF2-40B4-BE49-F238E27FC236}">
                <a16:creationId xmlns:a16="http://schemas.microsoft.com/office/drawing/2014/main" id="{285E88D1-560D-4879-F097-6EE0A1D174CB}"/>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525852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63163</TotalTime>
  <Words>2211</Words>
  <Application>Microsoft Macintosh PowerPoint</Application>
  <PresentationFormat>Widescreen</PresentationFormat>
  <Paragraphs>125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587</cp:revision>
  <cp:lastPrinted>2023-10-29T12:25:47Z</cp:lastPrinted>
  <dcterms:created xsi:type="dcterms:W3CDTF">2022-11-22T02:48:34Z</dcterms:created>
  <dcterms:modified xsi:type="dcterms:W3CDTF">2024-01-19T18:05:47Z</dcterms:modified>
</cp:coreProperties>
</file>