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75" r:id="rId3"/>
    <p:sldId id="285" r:id="rId4"/>
    <p:sldId id="257" r:id="rId5"/>
    <p:sldId id="276" r:id="rId6"/>
    <p:sldId id="277" r:id="rId7"/>
    <p:sldId id="271" r:id="rId8"/>
    <p:sldId id="278" r:id="rId9"/>
    <p:sldId id="279" r:id="rId10"/>
    <p:sldId id="280" r:id="rId11"/>
    <p:sldId id="281" r:id="rId12"/>
    <p:sldId id="282" r:id="rId13"/>
    <p:sldId id="273" r:id="rId14"/>
    <p:sldId id="283" r:id="rId15"/>
    <p:sldId id="284" r:id="rId16"/>
    <p:sldId id="274" r:id="rId17"/>
    <p:sldId id="286" r:id="rId18"/>
    <p:sldId id="287" r:id="rId19"/>
    <p:sldId id="290" r:id="rId20"/>
    <p:sldId id="289" r:id="rId21"/>
    <p:sldId id="288" r:id="rId22"/>
    <p:sldId id="291" r:id="rId23"/>
    <p:sldId id="292" r:id="rId24"/>
    <p:sldId id="293" r:id="rId25"/>
    <p:sldId id="294" r:id="rId26"/>
    <p:sldId id="295"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20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70"/>
    <p:restoredTop sz="94577"/>
  </p:normalViewPr>
  <p:slideViewPr>
    <p:cSldViewPr snapToGrid="0" snapToObjects="1">
      <p:cViewPr varScale="1">
        <p:scale>
          <a:sx n="87" d="100"/>
          <a:sy n="87" d="100"/>
        </p:scale>
        <p:origin x="43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B36A92-2111-9843-A088-18382E84DCCF}" type="datetimeFigureOut">
              <a:rPr lang="en-US" smtClean="0"/>
              <a:t>7/23/22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41F08-ADAA-9940-9724-408A719B2078}" type="slidenum">
              <a:rPr lang="en-US" smtClean="0"/>
              <a:t>‹#›</a:t>
            </a:fld>
            <a:endParaRPr lang="en-US"/>
          </a:p>
        </p:txBody>
      </p:sp>
    </p:spTree>
    <p:extLst>
      <p:ext uri="{BB962C8B-B14F-4D97-AF65-F5344CB8AC3E}">
        <p14:creationId xmlns:p14="http://schemas.microsoft.com/office/powerpoint/2010/main" val="1161116970"/>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B36A92-2111-9843-A088-18382E84DCCF}" type="datetimeFigureOut">
              <a:rPr lang="en-US" smtClean="0"/>
              <a:t>7/23/22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41F08-ADAA-9940-9724-408A719B2078}" type="slidenum">
              <a:rPr lang="en-US" smtClean="0"/>
              <a:t>‹#›</a:t>
            </a:fld>
            <a:endParaRPr lang="en-US"/>
          </a:p>
        </p:txBody>
      </p:sp>
    </p:spTree>
    <p:extLst>
      <p:ext uri="{BB962C8B-B14F-4D97-AF65-F5344CB8AC3E}">
        <p14:creationId xmlns:p14="http://schemas.microsoft.com/office/powerpoint/2010/main" val="208377157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B36A92-2111-9843-A088-18382E84DCCF}" type="datetimeFigureOut">
              <a:rPr lang="en-US" smtClean="0"/>
              <a:t>7/23/22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41F08-ADAA-9940-9724-408A719B2078}" type="slidenum">
              <a:rPr lang="en-US" smtClean="0"/>
              <a:t>‹#›</a:t>
            </a:fld>
            <a:endParaRPr lang="en-US"/>
          </a:p>
        </p:txBody>
      </p:sp>
    </p:spTree>
    <p:extLst>
      <p:ext uri="{BB962C8B-B14F-4D97-AF65-F5344CB8AC3E}">
        <p14:creationId xmlns:p14="http://schemas.microsoft.com/office/powerpoint/2010/main" val="194814020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B36A92-2111-9843-A088-18382E84DCCF}" type="datetimeFigureOut">
              <a:rPr lang="en-US" smtClean="0"/>
              <a:t>7/23/22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41F08-ADAA-9940-9724-408A719B2078}" type="slidenum">
              <a:rPr lang="en-US" smtClean="0"/>
              <a:t>‹#›</a:t>
            </a:fld>
            <a:endParaRPr lang="en-US"/>
          </a:p>
        </p:txBody>
      </p:sp>
    </p:spTree>
    <p:extLst>
      <p:ext uri="{BB962C8B-B14F-4D97-AF65-F5344CB8AC3E}">
        <p14:creationId xmlns:p14="http://schemas.microsoft.com/office/powerpoint/2010/main" val="331774401"/>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B36A92-2111-9843-A088-18382E84DCCF}" type="datetimeFigureOut">
              <a:rPr lang="en-US" smtClean="0"/>
              <a:t>7/23/22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41F08-ADAA-9940-9724-408A719B2078}" type="slidenum">
              <a:rPr lang="en-US" smtClean="0"/>
              <a:t>‹#›</a:t>
            </a:fld>
            <a:endParaRPr lang="en-US"/>
          </a:p>
        </p:txBody>
      </p:sp>
    </p:spTree>
    <p:extLst>
      <p:ext uri="{BB962C8B-B14F-4D97-AF65-F5344CB8AC3E}">
        <p14:creationId xmlns:p14="http://schemas.microsoft.com/office/powerpoint/2010/main" val="276442149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B36A92-2111-9843-A088-18382E84DCCF}" type="datetimeFigureOut">
              <a:rPr lang="en-US" smtClean="0"/>
              <a:t>7/23/22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41F08-ADAA-9940-9724-408A719B2078}" type="slidenum">
              <a:rPr lang="en-US" smtClean="0"/>
              <a:t>‹#›</a:t>
            </a:fld>
            <a:endParaRPr lang="en-US"/>
          </a:p>
        </p:txBody>
      </p:sp>
    </p:spTree>
    <p:extLst>
      <p:ext uri="{BB962C8B-B14F-4D97-AF65-F5344CB8AC3E}">
        <p14:creationId xmlns:p14="http://schemas.microsoft.com/office/powerpoint/2010/main" val="254759591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B36A92-2111-9843-A088-18382E84DCCF}" type="datetimeFigureOut">
              <a:rPr lang="en-US" smtClean="0"/>
              <a:t>7/23/22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B41F08-ADAA-9940-9724-408A719B2078}" type="slidenum">
              <a:rPr lang="en-US" smtClean="0"/>
              <a:t>‹#›</a:t>
            </a:fld>
            <a:endParaRPr lang="en-US"/>
          </a:p>
        </p:txBody>
      </p:sp>
    </p:spTree>
    <p:extLst>
      <p:ext uri="{BB962C8B-B14F-4D97-AF65-F5344CB8AC3E}">
        <p14:creationId xmlns:p14="http://schemas.microsoft.com/office/powerpoint/2010/main" val="212229204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B36A92-2111-9843-A088-18382E84DCCF}" type="datetimeFigureOut">
              <a:rPr lang="en-US" smtClean="0"/>
              <a:t>7/23/22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B41F08-ADAA-9940-9724-408A719B2078}" type="slidenum">
              <a:rPr lang="en-US" smtClean="0"/>
              <a:t>‹#›</a:t>
            </a:fld>
            <a:endParaRPr lang="en-US"/>
          </a:p>
        </p:txBody>
      </p:sp>
    </p:spTree>
    <p:extLst>
      <p:ext uri="{BB962C8B-B14F-4D97-AF65-F5344CB8AC3E}">
        <p14:creationId xmlns:p14="http://schemas.microsoft.com/office/powerpoint/2010/main" val="379891118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B36A92-2111-9843-A088-18382E84DCCF}" type="datetimeFigureOut">
              <a:rPr lang="en-US" smtClean="0"/>
              <a:t>7/23/22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B41F08-ADAA-9940-9724-408A719B2078}" type="slidenum">
              <a:rPr lang="en-US" smtClean="0"/>
              <a:t>‹#›</a:t>
            </a:fld>
            <a:endParaRPr lang="en-US"/>
          </a:p>
        </p:txBody>
      </p:sp>
    </p:spTree>
    <p:extLst>
      <p:ext uri="{BB962C8B-B14F-4D97-AF65-F5344CB8AC3E}">
        <p14:creationId xmlns:p14="http://schemas.microsoft.com/office/powerpoint/2010/main" val="1165562132"/>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B36A92-2111-9843-A088-18382E84DCCF}" type="datetimeFigureOut">
              <a:rPr lang="en-US" smtClean="0"/>
              <a:t>7/23/22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41F08-ADAA-9940-9724-408A719B2078}" type="slidenum">
              <a:rPr lang="en-US" smtClean="0"/>
              <a:t>‹#›</a:t>
            </a:fld>
            <a:endParaRPr lang="en-US"/>
          </a:p>
        </p:txBody>
      </p:sp>
    </p:spTree>
    <p:extLst>
      <p:ext uri="{BB962C8B-B14F-4D97-AF65-F5344CB8AC3E}">
        <p14:creationId xmlns:p14="http://schemas.microsoft.com/office/powerpoint/2010/main" val="2022490684"/>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B36A92-2111-9843-A088-18382E84DCCF}" type="datetimeFigureOut">
              <a:rPr lang="en-US" smtClean="0"/>
              <a:t>7/23/22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41F08-ADAA-9940-9724-408A719B2078}" type="slidenum">
              <a:rPr lang="en-US" smtClean="0"/>
              <a:t>‹#›</a:t>
            </a:fld>
            <a:endParaRPr lang="en-US"/>
          </a:p>
        </p:txBody>
      </p:sp>
    </p:spTree>
    <p:extLst>
      <p:ext uri="{BB962C8B-B14F-4D97-AF65-F5344CB8AC3E}">
        <p14:creationId xmlns:p14="http://schemas.microsoft.com/office/powerpoint/2010/main" val="243317402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B36A92-2111-9843-A088-18382E84DCCF}" type="datetimeFigureOut">
              <a:rPr lang="en-US" smtClean="0"/>
              <a:t>7/23/22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B41F08-ADAA-9940-9724-408A719B2078}" type="slidenum">
              <a:rPr lang="en-US" smtClean="0"/>
              <a:t>‹#›</a:t>
            </a:fld>
            <a:endParaRPr lang="en-US"/>
          </a:p>
        </p:txBody>
      </p:sp>
    </p:spTree>
    <p:extLst>
      <p:ext uri="{BB962C8B-B14F-4D97-AF65-F5344CB8AC3E}">
        <p14:creationId xmlns:p14="http://schemas.microsoft.com/office/powerpoint/2010/main" val="822104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C029CE-9462-FB6C-7024-4E3D1BA77125}"/>
              </a:ext>
            </a:extLst>
          </p:cNvPr>
          <p:cNvPicPr>
            <a:picLocks noChangeAspect="1"/>
          </p:cNvPicPr>
          <p:nvPr/>
        </p:nvPicPr>
        <p:blipFill>
          <a:blip r:embed="rId2"/>
          <a:srcRect/>
          <a:stretch/>
        </p:blipFill>
        <p:spPr>
          <a:xfrm>
            <a:off x="0" y="857250"/>
            <a:ext cx="9144000" cy="5143500"/>
          </a:xfrm>
          <a:prstGeom prst="rect">
            <a:avLst/>
          </a:prstGeom>
        </p:spPr>
      </p:pic>
    </p:spTree>
    <p:extLst>
      <p:ext uri="{BB962C8B-B14F-4D97-AF65-F5344CB8AC3E}">
        <p14:creationId xmlns:p14="http://schemas.microsoft.com/office/powerpoint/2010/main" val="60101698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C029CE-9462-FB6C-7024-4E3D1BA77125}"/>
              </a:ext>
            </a:extLst>
          </p:cNvPr>
          <p:cNvPicPr>
            <a:picLocks noChangeAspect="1"/>
          </p:cNvPicPr>
          <p:nvPr/>
        </p:nvPicPr>
        <p:blipFill>
          <a:blip r:embed="rId2"/>
          <a:srcRect/>
          <a:stretch/>
        </p:blipFill>
        <p:spPr>
          <a:xfrm>
            <a:off x="0" y="857250"/>
            <a:ext cx="9144000" cy="5143500"/>
          </a:xfrm>
          <a:prstGeom prst="rect">
            <a:avLst/>
          </a:prstGeom>
          <a:noFill/>
        </p:spPr>
      </p:pic>
      <p:sp>
        <p:nvSpPr>
          <p:cNvPr id="3" name="TextBox 2">
            <a:extLst>
              <a:ext uri="{FF2B5EF4-FFF2-40B4-BE49-F238E27FC236}">
                <a16:creationId xmlns:a16="http://schemas.microsoft.com/office/drawing/2014/main" id="{E4BAA76A-64A5-38A7-0A7F-7A9D08A95114}"/>
              </a:ext>
            </a:extLst>
          </p:cNvPr>
          <p:cNvSpPr txBox="1"/>
          <p:nvPr/>
        </p:nvSpPr>
        <p:spPr>
          <a:xfrm>
            <a:off x="1017638" y="1406622"/>
            <a:ext cx="7422507" cy="2923877"/>
          </a:xfrm>
          <a:prstGeom prst="rect">
            <a:avLst/>
          </a:prstGeom>
          <a:noFill/>
        </p:spPr>
        <p:txBody>
          <a:bodyPr wrap="square" rtlCol="0">
            <a:spAutoFit/>
          </a:bodyPr>
          <a:lstStyle/>
          <a:p>
            <a:r>
              <a:rPr lang="en-US" sz="3600" b="1" dirty="0">
                <a:solidFill>
                  <a:srgbClr val="022049"/>
                </a:solidFill>
                <a:latin typeface="Arial" panose="020B0604020202020204" pitchFamily="34" charset="0"/>
                <a:cs typeface="Arial" panose="020B0604020202020204" pitchFamily="34" charset="0"/>
              </a:rPr>
              <a:t>Luke 7:34</a:t>
            </a:r>
          </a:p>
          <a:p>
            <a:endParaRPr lang="en-US" sz="3600" b="1" dirty="0">
              <a:solidFill>
                <a:srgbClr val="022049"/>
              </a:solidFill>
              <a:latin typeface="Arial" panose="020B0604020202020204" pitchFamily="34" charset="0"/>
              <a:cs typeface="Arial" panose="020B0604020202020204" pitchFamily="34" charset="0"/>
            </a:endParaRPr>
          </a:p>
          <a:p>
            <a:pPr>
              <a:spcAft>
                <a:spcPts val="600"/>
              </a:spcAft>
            </a:pPr>
            <a:r>
              <a:rPr lang="en-US" sz="2800" dirty="0">
                <a:solidFill>
                  <a:srgbClr val="022049"/>
                </a:solidFill>
                <a:latin typeface="Arial" panose="020B0604020202020204" pitchFamily="34" charset="0"/>
                <a:cs typeface="Arial" panose="020B0604020202020204" pitchFamily="34" charset="0"/>
              </a:rPr>
              <a:t>The Son of Man came eating and drinking, and you say, “Here is a glutton and a drunkard, a friend of tax collectors and sinners.”</a:t>
            </a:r>
          </a:p>
        </p:txBody>
      </p:sp>
    </p:spTree>
    <p:extLst>
      <p:ext uri="{BB962C8B-B14F-4D97-AF65-F5344CB8AC3E}">
        <p14:creationId xmlns:p14="http://schemas.microsoft.com/office/powerpoint/2010/main" val="3253731060"/>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C029CE-9462-FB6C-7024-4E3D1BA77125}"/>
              </a:ext>
            </a:extLst>
          </p:cNvPr>
          <p:cNvPicPr>
            <a:picLocks noChangeAspect="1"/>
          </p:cNvPicPr>
          <p:nvPr/>
        </p:nvPicPr>
        <p:blipFill>
          <a:blip r:embed="rId2"/>
          <a:srcRect/>
          <a:stretch/>
        </p:blipFill>
        <p:spPr>
          <a:xfrm>
            <a:off x="0" y="857250"/>
            <a:ext cx="9144000" cy="5143500"/>
          </a:xfrm>
          <a:prstGeom prst="rect">
            <a:avLst/>
          </a:prstGeom>
          <a:noFill/>
        </p:spPr>
      </p:pic>
      <p:sp>
        <p:nvSpPr>
          <p:cNvPr id="3" name="TextBox 2">
            <a:extLst>
              <a:ext uri="{FF2B5EF4-FFF2-40B4-BE49-F238E27FC236}">
                <a16:creationId xmlns:a16="http://schemas.microsoft.com/office/drawing/2014/main" id="{E4BAA76A-64A5-38A7-0A7F-7A9D08A95114}"/>
              </a:ext>
            </a:extLst>
          </p:cNvPr>
          <p:cNvSpPr txBox="1"/>
          <p:nvPr/>
        </p:nvSpPr>
        <p:spPr>
          <a:xfrm>
            <a:off x="1234160" y="2274838"/>
            <a:ext cx="6675679" cy="2308324"/>
          </a:xfrm>
          <a:prstGeom prst="rect">
            <a:avLst/>
          </a:prstGeom>
          <a:noFill/>
        </p:spPr>
        <p:txBody>
          <a:bodyPr wrap="square" rtlCol="0">
            <a:spAutoFit/>
          </a:bodyPr>
          <a:lstStyle/>
          <a:p>
            <a:pPr algn="ctr"/>
            <a:r>
              <a:rPr lang="en-US" sz="3600" b="1" dirty="0">
                <a:solidFill>
                  <a:srgbClr val="022049"/>
                </a:solidFill>
                <a:latin typeface="Arial" panose="020B0604020202020204" pitchFamily="34" charset="0"/>
                <a:cs typeface="Arial" panose="020B0604020202020204" pitchFamily="34" charset="0"/>
              </a:rPr>
              <a:t>When Jesus uses the table as a place of grace, he creates </a:t>
            </a:r>
          </a:p>
          <a:p>
            <a:pPr algn="ctr"/>
            <a:r>
              <a:rPr lang="en-US" sz="3600" b="1" dirty="0">
                <a:solidFill>
                  <a:srgbClr val="022049"/>
                </a:solidFill>
                <a:latin typeface="Arial" panose="020B0604020202020204" pitchFamily="34" charset="0"/>
                <a:cs typeface="Arial" panose="020B0604020202020204" pitchFamily="34" charset="0"/>
              </a:rPr>
              <a:t>a people who are changed </a:t>
            </a:r>
          </a:p>
          <a:p>
            <a:pPr algn="ctr"/>
            <a:r>
              <a:rPr lang="en-US" sz="3600" b="1" dirty="0">
                <a:solidFill>
                  <a:srgbClr val="022049"/>
                </a:solidFill>
                <a:latin typeface="Arial" panose="020B0604020202020204" pitchFamily="34" charset="0"/>
                <a:cs typeface="Arial" panose="020B0604020202020204" pitchFamily="34" charset="0"/>
              </a:rPr>
              <a:t>by grace.</a:t>
            </a:r>
          </a:p>
        </p:txBody>
      </p:sp>
    </p:spTree>
    <p:extLst>
      <p:ext uri="{BB962C8B-B14F-4D97-AF65-F5344CB8AC3E}">
        <p14:creationId xmlns:p14="http://schemas.microsoft.com/office/powerpoint/2010/main" val="393235712"/>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596925"/>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BAA76A-64A5-38A7-0A7F-7A9D08A95114}"/>
              </a:ext>
            </a:extLst>
          </p:cNvPr>
          <p:cNvSpPr txBox="1"/>
          <p:nvPr/>
        </p:nvSpPr>
        <p:spPr>
          <a:xfrm>
            <a:off x="1119352" y="1889234"/>
            <a:ext cx="6905296" cy="369332"/>
          </a:xfrm>
          <a:prstGeom prst="rect">
            <a:avLst/>
          </a:prstGeom>
          <a:noFill/>
        </p:spPr>
        <p:txBody>
          <a:bodyPr wrap="square" rtlCol="0">
            <a:spAutoFit/>
          </a:bodyPr>
          <a:lstStyle/>
          <a:p>
            <a:r>
              <a:rPr lang="en-US" b="1" dirty="0">
                <a:solidFill>
                  <a:srgbClr val="022049"/>
                </a:solidFill>
              </a:rPr>
              <a:t>Text stuff goes here</a:t>
            </a:r>
          </a:p>
        </p:txBody>
      </p:sp>
      <p:pic>
        <p:nvPicPr>
          <p:cNvPr id="7" name="Picture 6" descr="Timeline&#10;&#10;Description automatically generated">
            <a:extLst>
              <a:ext uri="{FF2B5EF4-FFF2-40B4-BE49-F238E27FC236}">
                <a16:creationId xmlns:a16="http://schemas.microsoft.com/office/drawing/2014/main" id="{62BEF7DF-A8BF-753C-8E35-A7C249E6C3BF}"/>
              </a:ext>
            </a:extLst>
          </p:cNvPr>
          <p:cNvPicPr>
            <a:picLocks noChangeAspect="1"/>
          </p:cNvPicPr>
          <p:nvPr/>
        </p:nvPicPr>
        <p:blipFill>
          <a:blip r:embed="rId2"/>
          <a:stretch>
            <a:fillRect/>
          </a:stretch>
        </p:blipFill>
        <p:spPr>
          <a:xfrm>
            <a:off x="0" y="857250"/>
            <a:ext cx="9174892" cy="5143500"/>
          </a:xfrm>
          <a:prstGeom prst="rect">
            <a:avLst/>
          </a:prstGeom>
        </p:spPr>
      </p:pic>
    </p:spTree>
    <p:extLst>
      <p:ext uri="{BB962C8B-B14F-4D97-AF65-F5344CB8AC3E}">
        <p14:creationId xmlns:p14="http://schemas.microsoft.com/office/powerpoint/2010/main" val="1514294702"/>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302546"/>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C029CE-9462-FB6C-7024-4E3D1BA77125}"/>
              </a:ext>
            </a:extLst>
          </p:cNvPr>
          <p:cNvPicPr>
            <a:picLocks noChangeAspect="1"/>
          </p:cNvPicPr>
          <p:nvPr/>
        </p:nvPicPr>
        <p:blipFill>
          <a:blip r:embed="rId2"/>
          <a:srcRect/>
          <a:stretch/>
        </p:blipFill>
        <p:spPr>
          <a:xfrm>
            <a:off x="0" y="857250"/>
            <a:ext cx="9144000" cy="5143500"/>
          </a:xfrm>
          <a:prstGeom prst="rect">
            <a:avLst/>
          </a:prstGeom>
          <a:noFill/>
        </p:spPr>
      </p:pic>
      <p:sp>
        <p:nvSpPr>
          <p:cNvPr id="3" name="TextBox 2">
            <a:extLst>
              <a:ext uri="{FF2B5EF4-FFF2-40B4-BE49-F238E27FC236}">
                <a16:creationId xmlns:a16="http://schemas.microsoft.com/office/drawing/2014/main" id="{E4BAA76A-64A5-38A7-0A7F-7A9D08A95114}"/>
              </a:ext>
            </a:extLst>
          </p:cNvPr>
          <p:cNvSpPr txBox="1"/>
          <p:nvPr/>
        </p:nvSpPr>
        <p:spPr>
          <a:xfrm>
            <a:off x="1234160" y="2274838"/>
            <a:ext cx="6675679" cy="2862322"/>
          </a:xfrm>
          <a:prstGeom prst="rect">
            <a:avLst/>
          </a:prstGeom>
          <a:noFill/>
        </p:spPr>
        <p:txBody>
          <a:bodyPr wrap="square" rtlCol="0">
            <a:spAutoFit/>
          </a:bodyPr>
          <a:lstStyle/>
          <a:p>
            <a:pPr algn="ctr"/>
            <a:r>
              <a:rPr lang="en-US" sz="3600" b="1" dirty="0">
                <a:solidFill>
                  <a:srgbClr val="022049"/>
                </a:solidFill>
                <a:latin typeface="Arial" panose="020B0604020202020204" pitchFamily="34" charset="0"/>
                <a:cs typeface="Arial" panose="020B0604020202020204" pitchFamily="34" charset="0"/>
              </a:rPr>
              <a:t>Jesus uses the table as a place of grace to create </a:t>
            </a:r>
          </a:p>
          <a:p>
            <a:pPr algn="ctr"/>
            <a:r>
              <a:rPr lang="en-US" sz="3600" b="1" dirty="0">
                <a:solidFill>
                  <a:srgbClr val="022049"/>
                </a:solidFill>
                <a:latin typeface="Arial" panose="020B0604020202020204" pitchFamily="34" charset="0"/>
                <a:cs typeface="Arial" panose="020B0604020202020204" pitchFamily="34" charset="0"/>
              </a:rPr>
              <a:t>a people changed by grace who proclaim grace around their tables.</a:t>
            </a:r>
          </a:p>
        </p:txBody>
      </p:sp>
    </p:spTree>
    <p:extLst>
      <p:ext uri="{BB962C8B-B14F-4D97-AF65-F5344CB8AC3E}">
        <p14:creationId xmlns:p14="http://schemas.microsoft.com/office/powerpoint/2010/main" val="2055487129"/>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sitting at a table eating food&#10;&#10;Description automatically generated with medium confidence">
            <a:extLst>
              <a:ext uri="{FF2B5EF4-FFF2-40B4-BE49-F238E27FC236}">
                <a16:creationId xmlns:a16="http://schemas.microsoft.com/office/drawing/2014/main" id="{C7AB1FCF-3656-37AE-E4D4-05B925260E23}"/>
              </a:ext>
            </a:extLst>
          </p:cNvPr>
          <p:cNvPicPr>
            <a:picLocks noChangeAspect="1"/>
          </p:cNvPicPr>
          <p:nvPr/>
        </p:nvPicPr>
        <p:blipFill rotWithShape="1">
          <a:blip r:embed="rId2"/>
          <a:srcRect l="8871" r="33388"/>
          <a:stretch/>
        </p:blipFill>
        <p:spPr>
          <a:xfrm>
            <a:off x="0" y="651510"/>
            <a:ext cx="5279923" cy="5554980"/>
          </a:xfrm>
          <a:prstGeom prst="rect">
            <a:avLst/>
          </a:prstGeom>
        </p:spPr>
      </p:pic>
      <p:pic>
        <p:nvPicPr>
          <p:cNvPr id="4" name="Picture 3" descr="Graphical user interface, website&#10;&#10;Description automatically generated">
            <a:extLst>
              <a:ext uri="{FF2B5EF4-FFF2-40B4-BE49-F238E27FC236}">
                <a16:creationId xmlns:a16="http://schemas.microsoft.com/office/drawing/2014/main" id="{E5962676-D5E4-6A44-E57E-65AD688984B4}"/>
              </a:ext>
            </a:extLst>
          </p:cNvPr>
          <p:cNvPicPr>
            <a:picLocks noChangeAspect="1"/>
          </p:cNvPicPr>
          <p:nvPr/>
        </p:nvPicPr>
        <p:blipFill>
          <a:blip r:embed="rId3"/>
          <a:stretch>
            <a:fillRect/>
          </a:stretch>
        </p:blipFill>
        <p:spPr>
          <a:xfrm>
            <a:off x="5353665" y="651510"/>
            <a:ext cx="3790335" cy="5609696"/>
          </a:xfrm>
          <a:prstGeom prst="rect">
            <a:avLst/>
          </a:prstGeom>
        </p:spPr>
      </p:pic>
    </p:spTree>
    <p:extLst>
      <p:ext uri="{BB962C8B-B14F-4D97-AF65-F5344CB8AC3E}">
        <p14:creationId xmlns:p14="http://schemas.microsoft.com/office/powerpoint/2010/main" val="1245079294"/>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0857862"/>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C029CE-9462-FB6C-7024-4E3D1BA77125}"/>
              </a:ext>
            </a:extLst>
          </p:cNvPr>
          <p:cNvPicPr>
            <a:picLocks noChangeAspect="1"/>
          </p:cNvPicPr>
          <p:nvPr/>
        </p:nvPicPr>
        <p:blipFill>
          <a:blip r:embed="rId2"/>
          <a:srcRect/>
          <a:stretch/>
        </p:blipFill>
        <p:spPr>
          <a:xfrm>
            <a:off x="0" y="857250"/>
            <a:ext cx="9144000" cy="5143500"/>
          </a:xfrm>
          <a:prstGeom prst="rect">
            <a:avLst/>
          </a:prstGeom>
          <a:noFill/>
        </p:spPr>
      </p:pic>
      <p:sp>
        <p:nvSpPr>
          <p:cNvPr id="3" name="TextBox 2">
            <a:extLst>
              <a:ext uri="{FF2B5EF4-FFF2-40B4-BE49-F238E27FC236}">
                <a16:creationId xmlns:a16="http://schemas.microsoft.com/office/drawing/2014/main" id="{E4BAA76A-64A5-38A7-0A7F-7A9D08A95114}"/>
              </a:ext>
            </a:extLst>
          </p:cNvPr>
          <p:cNvSpPr txBox="1"/>
          <p:nvPr/>
        </p:nvSpPr>
        <p:spPr>
          <a:xfrm>
            <a:off x="897299" y="2244060"/>
            <a:ext cx="7349401" cy="2369880"/>
          </a:xfrm>
          <a:prstGeom prst="rect">
            <a:avLst/>
          </a:prstGeom>
          <a:noFill/>
        </p:spPr>
        <p:txBody>
          <a:bodyPr wrap="square" rtlCol="0">
            <a:spAutoFit/>
          </a:bodyPr>
          <a:lstStyle/>
          <a:p>
            <a:pPr algn="ctr"/>
            <a:r>
              <a:rPr lang="en-US" sz="6000" b="1" dirty="0">
                <a:solidFill>
                  <a:srgbClr val="022049"/>
                </a:solidFill>
                <a:latin typeface="Arial" panose="020B0604020202020204" pitchFamily="34" charset="0"/>
                <a:cs typeface="Arial" panose="020B0604020202020204" pitchFamily="34" charset="0"/>
              </a:rPr>
              <a:t>MEAL CHALLENGE</a:t>
            </a:r>
          </a:p>
          <a:p>
            <a:pPr algn="ctr"/>
            <a:r>
              <a:rPr lang="en-US" sz="4400" b="1" dirty="0">
                <a:solidFill>
                  <a:srgbClr val="022049"/>
                </a:solidFill>
                <a:latin typeface="Arial" panose="020B0604020202020204" pitchFamily="34" charset="0"/>
                <a:cs typeface="Arial" panose="020B0604020202020204" pitchFamily="34" charset="0"/>
              </a:rPr>
              <a:t>make your table a </a:t>
            </a:r>
          </a:p>
          <a:p>
            <a:pPr algn="ctr"/>
            <a:r>
              <a:rPr lang="en-US" sz="4400" b="1" dirty="0">
                <a:solidFill>
                  <a:srgbClr val="022049"/>
                </a:solidFill>
                <a:latin typeface="Arial" panose="020B0604020202020204" pitchFamily="34" charset="0"/>
                <a:cs typeface="Arial" panose="020B0604020202020204" pitchFamily="34" charset="0"/>
              </a:rPr>
              <a:t>place of grace</a:t>
            </a:r>
          </a:p>
        </p:txBody>
      </p:sp>
    </p:spTree>
    <p:extLst>
      <p:ext uri="{BB962C8B-B14F-4D97-AF65-F5344CB8AC3E}">
        <p14:creationId xmlns:p14="http://schemas.microsoft.com/office/powerpoint/2010/main" val="2905912275"/>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1AC4464-8BAF-99A6-0A44-144DF4206038}"/>
              </a:ext>
            </a:extLst>
          </p:cNvPr>
          <p:cNvPicPr>
            <a:picLocks noChangeAspect="1"/>
          </p:cNvPicPr>
          <p:nvPr/>
        </p:nvPicPr>
        <p:blipFill>
          <a:blip r:embed="rId2"/>
          <a:srcRect/>
          <a:stretch/>
        </p:blipFill>
        <p:spPr>
          <a:xfrm>
            <a:off x="2686964" y="1028700"/>
            <a:ext cx="3770071" cy="4800600"/>
          </a:xfrm>
          <a:prstGeom prst="rect">
            <a:avLst/>
          </a:prstGeom>
        </p:spPr>
      </p:pic>
    </p:spTree>
    <p:extLst>
      <p:ext uri="{BB962C8B-B14F-4D97-AF65-F5344CB8AC3E}">
        <p14:creationId xmlns:p14="http://schemas.microsoft.com/office/powerpoint/2010/main" val="319559442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C029CE-9462-FB6C-7024-4E3D1BA77125}"/>
              </a:ext>
            </a:extLst>
          </p:cNvPr>
          <p:cNvPicPr>
            <a:picLocks noChangeAspect="1"/>
          </p:cNvPicPr>
          <p:nvPr/>
        </p:nvPicPr>
        <p:blipFill>
          <a:blip r:embed="rId2"/>
          <a:srcRect/>
          <a:stretch/>
        </p:blipFill>
        <p:spPr>
          <a:xfrm>
            <a:off x="0" y="857250"/>
            <a:ext cx="9144000" cy="5143500"/>
          </a:xfrm>
          <a:prstGeom prst="rect">
            <a:avLst/>
          </a:prstGeom>
          <a:noFill/>
        </p:spPr>
      </p:pic>
      <p:sp>
        <p:nvSpPr>
          <p:cNvPr id="3" name="TextBox 2">
            <a:extLst>
              <a:ext uri="{FF2B5EF4-FFF2-40B4-BE49-F238E27FC236}">
                <a16:creationId xmlns:a16="http://schemas.microsoft.com/office/drawing/2014/main" id="{E4BAA76A-64A5-38A7-0A7F-7A9D08A95114}"/>
              </a:ext>
            </a:extLst>
          </p:cNvPr>
          <p:cNvSpPr txBox="1"/>
          <p:nvPr/>
        </p:nvSpPr>
        <p:spPr>
          <a:xfrm>
            <a:off x="3819836" y="1266869"/>
            <a:ext cx="5206180" cy="3385542"/>
          </a:xfrm>
          <a:prstGeom prst="rect">
            <a:avLst/>
          </a:prstGeom>
          <a:noFill/>
        </p:spPr>
        <p:txBody>
          <a:bodyPr wrap="square" rtlCol="0">
            <a:spAutoFit/>
          </a:bodyPr>
          <a:lstStyle/>
          <a:p>
            <a:pPr>
              <a:spcAft>
                <a:spcPts val="600"/>
              </a:spcAft>
            </a:pPr>
            <a:r>
              <a:rPr lang="en-US" sz="3600" b="1" dirty="0">
                <a:solidFill>
                  <a:srgbClr val="022049"/>
                </a:solidFill>
                <a:latin typeface="Arial" panose="020B0604020202020204" pitchFamily="34" charset="0"/>
                <a:cs typeface="Arial" panose="020B0604020202020204" pitchFamily="34" charset="0"/>
              </a:rPr>
              <a:t>The Son of Man came</a:t>
            </a:r>
          </a:p>
          <a:p>
            <a:pPr marL="742950" indent="-285750">
              <a:spcAft>
                <a:spcPts val="600"/>
              </a:spcAft>
              <a:buFont typeface="Arial" panose="020B0604020202020204" pitchFamily="34" charset="0"/>
              <a:buChar char="•"/>
            </a:pPr>
            <a:r>
              <a:rPr lang="en-US" sz="2800" dirty="0">
                <a:solidFill>
                  <a:srgbClr val="022049"/>
                </a:solidFill>
                <a:latin typeface="Arial" panose="020B0604020202020204" pitchFamily="34" charset="0"/>
                <a:cs typeface="Arial" panose="020B0604020202020204" pitchFamily="34" charset="0"/>
              </a:rPr>
              <a:t>Mk 10:45 “…not to be served but to serve, and to give his life as a ransom for many”</a:t>
            </a:r>
          </a:p>
          <a:p>
            <a:pPr marL="742950" indent="-285750">
              <a:spcAft>
                <a:spcPts val="600"/>
              </a:spcAft>
              <a:buFont typeface="Arial" panose="020B0604020202020204" pitchFamily="34" charset="0"/>
              <a:buChar char="•"/>
            </a:pPr>
            <a:r>
              <a:rPr lang="en-US" sz="2800" dirty="0">
                <a:solidFill>
                  <a:srgbClr val="022049"/>
                </a:solidFill>
                <a:latin typeface="Arial" panose="020B0604020202020204" pitchFamily="34" charset="0"/>
                <a:cs typeface="Arial" panose="020B0604020202020204" pitchFamily="34" charset="0"/>
              </a:rPr>
              <a:t>Lk 19:10 “…to seek and to save the lost”</a:t>
            </a:r>
          </a:p>
        </p:txBody>
      </p:sp>
      <p:pic>
        <p:nvPicPr>
          <p:cNvPr id="4" name="Picture 3" descr="Logo&#10;&#10;Description automatically generated">
            <a:extLst>
              <a:ext uri="{FF2B5EF4-FFF2-40B4-BE49-F238E27FC236}">
                <a16:creationId xmlns:a16="http://schemas.microsoft.com/office/drawing/2014/main" id="{ED891DBC-F6B5-68BC-0237-AF9AB9AA864E}"/>
              </a:ext>
            </a:extLst>
          </p:cNvPr>
          <p:cNvPicPr>
            <a:picLocks noChangeAspect="1"/>
          </p:cNvPicPr>
          <p:nvPr/>
        </p:nvPicPr>
        <p:blipFill>
          <a:blip r:embed="rId3"/>
          <a:stretch>
            <a:fillRect/>
          </a:stretch>
        </p:blipFill>
        <p:spPr>
          <a:xfrm>
            <a:off x="-11063" y="857250"/>
            <a:ext cx="3346373" cy="5143500"/>
          </a:xfrm>
          <a:prstGeom prst="rect">
            <a:avLst/>
          </a:prstGeom>
        </p:spPr>
      </p:pic>
      <p:pic>
        <p:nvPicPr>
          <p:cNvPr id="7" name="Picture 6" descr="A person smiling for the camera&#10;&#10;Description automatically generated with low confidence">
            <a:extLst>
              <a:ext uri="{FF2B5EF4-FFF2-40B4-BE49-F238E27FC236}">
                <a16:creationId xmlns:a16="http://schemas.microsoft.com/office/drawing/2014/main" id="{D5EDCB20-3035-1279-6D66-393FEAFA54A5}"/>
              </a:ext>
            </a:extLst>
          </p:cNvPr>
          <p:cNvPicPr>
            <a:picLocks noChangeAspect="1"/>
          </p:cNvPicPr>
          <p:nvPr/>
        </p:nvPicPr>
        <p:blipFill>
          <a:blip r:embed="rId4"/>
          <a:stretch>
            <a:fillRect/>
          </a:stretch>
        </p:blipFill>
        <p:spPr>
          <a:xfrm>
            <a:off x="2384331" y="4122788"/>
            <a:ext cx="1877961" cy="1877961"/>
          </a:xfrm>
          <a:prstGeom prst="rect">
            <a:avLst/>
          </a:prstGeom>
        </p:spPr>
      </p:pic>
    </p:spTree>
    <p:extLst>
      <p:ext uri="{BB962C8B-B14F-4D97-AF65-F5344CB8AC3E}">
        <p14:creationId xmlns:p14="http://schemas.microsoft.com/office/powerpoint/2010/main" val="1788232200"/>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1AC4464-8BAF-99A6-0A44-144DF4206038}"/>
              </a:ext>
            </a:extLst>
          </p:cNvPr>
          <p:cNvPicPr>
            <a:picLocks noChangeAspect="1"/>
          </p:cNvPicPr>
          <p:nvPr/>
        </p:nvPicPr>
        <p:blipFill>
          <a:blip r:embed="rId2"/>
          <a:srcRect/>
          <a:stretch/>
        </p:blipFill>
        <p:spPr>
          <a:xfrm>
            <a:off x="748513" y="1028700"/>
            <a:ext cx="7646973" cy="4800600"/>
          </a:xfrm>
          <a:prstGeom prst="rect">
            <a:avLst/>
          </a:prstGeom>
        </p:spPr>
      </p:pic>
    </p:spTree>
    <p:extLst>
      <p:ext uri="{BB962C8B-B14F-4D97-AF65-F5344CB8AC3E}">
        <p14:creationId xmlns:p14="http://schemas.microsoft.com/office/powerpoint/2010/main" val="2636610388"/>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C029CE-9462-FB6C-7024-4E3D1BA77125}"/>
              </a:ext>
            </a:extLst>
          </p:cNvPr>
          <p:cNvPicPr>
            <a:picLocks noChangeAspect="1"/>
          </p:cNvPicPr>
          <p:nvPr/>
        </p:nvPicPr>
        <p:blipFill>
          <a:blip r:embed="rId2"/>
          <a:srcRect/>
          <a:stretch/>
        </p:blipFill>
        <p:spPr>
          <a:xfrm>
            <a:off x="0" y="857250"/>
            <a:ext cx="9144000" cy="5143500"/>
          </a:xfrm>
          <a:prstGeom prst="rect">
            <a:avLst/>
          </a:prstGeom>
          <a:noFill/>
        </p:spPr>
      </p:pic>
      <p:sp>
        <p:nvSpPr>
          <p:cNvPr id="3" name="TextBox 2">
            <a:extLst>
              <a:ext uri="{FF2B5EF4-FFF2-40B4-BE49-F238E27FC236}">
                <a16:creationId xmlns:a16="http://schemas.microsoft.com/office/drawing/2014/main" id="{E4BAA76A-64A5-38A7-0A7F-7A9D08A95114}"/>
              </a:ext>
            </a:extLst>
          </p:cNvPr>
          <p:cNvSpPr txBox="1"/>
          <p:nvPr/>
        </p:nvSpPr>
        <p:spPr>
          <a:xfrm>
            <a:off x="897299" y="2244060"/>
            <a:ext cx="7349401" cy="2369880"/>
          </a:xfrm>
          <a:prstGeom prst="rect">
            <a:avLst/>
          </a:prstGeom>
          <a:noFill/>
        </p:spPr>
        <p:txBody>
          <a:bodyPr wrap="square" rtlCol="0">
            <a:spAutoFit/>
          </a:bodyPr>
          <a:lstStyle/>
          <a:p>
            <a:pPr algn="ctr"/>
            <a:r>
              <a:rPr lang="en-US" sz="6000" b="1" dirty="0">
                <a:solidFill>
                  <a:srgbClr val="022049"/>
                </a:solidFill>
                <a:latin typeface="Arial" panose="020B0604020202020204" pitchFamily="34" charset="0"/>
                <a:cs typeface="Arial" panose="020B0604020202020204" pitchFamily="34" charset="0"/>
              </a:rPr>
              <a:t>MEAL CHALLENGE</a:t>
            </a:r>
          </a:p>
          <a:p>
            <a:pPr algn="ctr"/>
            <a:r>
              <a:rPr lang="en-US" sz="4400" b="1" dirty="0">
                <a:solidFill>
                  <a:srgbClr val="022049"/>
                </a:solidFill>
                <a:latin typeface="Arial" panose="020B0604020202020204" pitchFamily="34" charset="0"/>
                <a:cs typeface="Arial" panose="020B0604020202020204" pitchFamily="34" charset="0"/>
              </a:rPr>
              <a:t>make your table a </a:t>
            </a:r>
          </a:p>
          <a:p>
            <a:pPr algn="ctr"/>
            <a:r>
              <a:rPr lang="en-US" sz="4400" b="1" dirty="0">
                <a:solidFill>
                  <a:srgbClr val="022049"/>
                </a:solidFill>
                <a:latin typeface="Arial" panose="020B0604020202020204" pitchFamily="34" charset="0"/>
                <a:cs typeface="Arial" panose="020B0604020202020204" pitchFamily="34" charset="0"/>
              </a:rPr>
              <a:t>place of grace</a:t>
            </a:r>
          </a:p>
        </p:txBody>
      </p:sp>
    </p:spTree>
    <p:extLst>
      <p:ext uri="{BB962C8B-B14F-4D97-AF65-F5344CB8AC3E}">
        <p14:creationId xmlns:p14="http://schemas.microsoft.com/office/powerpoint/2010/main" val="4289933822"/>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C029CE-9462-FB6C-7024-4E3D1BA77125}"/>
              </a:ext>
            </a:extLst>
          </p:cNvPr>
          <p:cNvPicPr>
            <a:picLocks noChangeAspect="1"/>
          </p:cNvPicPr>
          <p:nvPr/>
        </p:nvPicPr>
        <p:blipFill>
          <a:blip r:embed="rId2"/>
          <a:srcRect/>
          <a:stretch/>
        </p:blipFill>
        <p:spPr>
          <a:xfrm>
            <a:off x="0" y="857250"/>
            <a:ext cx="9144000" cy="5143500"/>
          </a:xfrm>
          <a:prstGeom prst="rect">
            <a:avLst/>
          </a:prstGeom>
          <a:noFill/>
        </p:spPr>
      </p:pic>
      <p:sp>
        <p:nvSpPr>
          <p:cNvPr id="3" name="TextBox 2">
            <a:extLst>
              <a:ext uri="{FF2B5EF4-FFF2-40B4-BE49-F238E27FC236}">
                <a16:creationId xmlns:a16="http://schemas.microsoft.com/office/drawing/2014/main" id="{E4BAA76A-64A5-38A7-0A7F-7A9D08A95114}"/>
              </a:ext>
            </a:extLst>
          </p:cNvPr>
          <p:cNvSpPr txBox="1"/>
          <p:nvPr/>
        </p:nvSpPr>
        <p:spPr>
          <a:xfrm>
            <a:off x="897299" y="2459504"/>
            <a:ext cx="7349401" cy="1938992"/>
          </a:xfrm>
          <a:prstGeom prst="rect">
            <a:avLst/>
          </a:prstGeom>
          <a:noFill/>
        </p:spPr>
        <p:txBody>
          <a:bodyPr wrap="square" rtlCol="0">
            <a:spAutoFit/>
          </a:bodyPr>
          <a:lstStyle/>
          <a:p>
            <a:pPr algn="ctr"/>
            <a:r>
              <a:rPr lang="en-US" sz="6000" b="1" dirty="0">
                <a:solidFill>
                  <a:srgbClr val="022049"/>
                </a:solidFill>
                <a:latin typeface="Arial" panose="020B0604020202020204" pitchFamily="34" charset="0"/>
                <a:cs typeface="Arial" panose="020B0604020202020204" pitchFamily="34" charset="0"/>
              </a:rPr>
              <a:t>EVERYDAY DISCIPLE STORY</a:t>
            </a:r>
          </a:p>
        </p:txBody>
      </p:sp>
    </p:spTree>
    <p:extLst>
      <p:ext uri="{BB962C8B-B14F-4D97-AF65-F5344CB8AC3E}">
        <p14:creationId xmlns:p14="http://schemas.microsoft.com/office/powerpoint/2010/main" val="2324402311"/>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C029CE-9462-FB6C-7024-4E3D1BA77125}"/>
              </a:ext>
            </a:extLst>
          </p:cNvPr>
          <p:cNvPicPr>
            <a:picLocks noChangeAspect="1"/>
          </p:cNvPicPr>
          <p:nvPr/>
        </p:nvPicPr>
        <p:blipFill>
          <a:blip r:embed="rId2"/>
          <a:srcRect/>
          <a:stretch/>
        </p:blipFill>
        <p:spPr>
          <a:xfrm>
            <a:off x="0" y="857250"/>
            <a:ext cx="9144000" cy="5143500"/>
          </a:xfrm>
          <a:prstGeom prst="rect">
            <a:avLst/>
          </a:prstGeom>
          <a:noFill/>
        </p:spPr>
      </p:pic>
      <p:sp>
        <p:nvSpPr>
          <p:cNvPr id="3" name="TextBox 2">
            <a:extLst>
              <a:ext uri="{FF2B5EF4-FFF2-40B4-BE49-F238E27FC236}">
                <a16:creationId xmlns:a16="http://schemas.microsoft.com/office/drawing/2014/main" id="{E4BAA76A-64A5-38A7-0A7F-7A9D08A95114}"/>
              </a:ext>
            </a:extLst>
          </p:cNvPr>
          <p:cNvSpPr txBox="1"/>
          <p:nvPr/>
        </p:nvSpPr>
        <p:spPr>
          <a:xfrm>
            <a:off x="860746" y="1051426"/>
            <a:ext cx="7422507" cy="2015936"/>
          </a:xfrm>
          <a:prstGeom prst="rect">
            <a:avLst/>
          </a:prstGeom>
          <a:noFill/>
        </p:spPr>
        <p:txBody>
          <a:bodyPr wrap="square" rtlCol="0">
            <a:spAutoFit/>
          </a:bodyPr>
          <a:lstStyle/>
          <a:p>
            <a:pPr>
              <a:spcAft>
                <a:spcPts val="600"/>
              </a:spcAft>
            </a:pPr>
            <a:r>
              <a:rPr lang="en-US" sz="3600" b="1" dirty="0">
                <a:solidFill>
                  <a:srgbClr val="022049"/>
                </a:solidFill>
                <a:latin typeface="Arial" panose="020B0604020202020204" pitchFamily="34" charset="0"/>
                <a:cs typeface="Arial" panose="020B0604020202020204" pitchFamily="34" charset="0"/>
              </a:rPr>
              <a:t>Questions for Reflection</a:t>
            </a:r>
          </a:p>
          <a:p>
            <a:pPr marL="514350" indent="-514350">
              <a:spcAft>
                <a:spcPts val="600"/>
              </a:spcAft>
              <a:buFont typeface="+mj-lt"/>
              <a:buAutoNum type="arabicPeriod"/>
            </a:pPr>
            <a:r>
              <a:rPr lang="en-US" sz="2800" dirty="0">
                <a:solidFill>
                  <a:srgbClr val="022049"/>
                </a:solidFill>
                <a:latin typeface="Arial" panose="020B0604020202020204" pitchFamily="34" charset="0"/>
                <a:cs typeface="Arial" panose="020B0604020202020204" pitchFamily="34" charset="0"/>
              </a:rPr>
              <a:t>If all you need is need, how can you cultivate the awareness of your need for a spiritual physician/Savior?</a:t>
            </a:r>
          </a:p>
        </p:txBody>
      </p:sp>
    </p:spTree>
    <p:extLst>
      <p:ext uri="{BB962C8B-B14F-4D97-AF65-F5344CB8AC3E}">
        <p14:creationId xmlns:p14="http://schemas.microsoft.com/office/powerpoint/2010/main" val="1042690821"/>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C029CE-9462-FB6C-7024-4E3D1BA77125}"/>
              </a:ext>
            </a:extLst>
          </p:cNvPr>
          <p:cNvPicPr>
            <a:picLocks noChangeAspect="1"/>
          </p:cNvPicPr>
          <p:nvPr/>
        </p:nvPicPr>
        <p:blipFill>
          <a:blip r:embed="rId2"/>
          <a:srcRect/>
          <a:stretch/>
        </p:blipFill>
        <p:spPr>
          <a:xfrm>
            <a:off x="0" y="857250"/>
            <a:ext cx="9144000" cy="5143500"/>
          </a:xfrm>
          <a:prstGeom prst="rect">
            <a:avLst/>
          </a:prstGeom>
          <a:noFill/>
        </p:spPr>
      </p:pic>
      <p:sp>
        <p:nvSpPr>
          <p:cNvPr id="3" name="TextBox 2">
            <a:extLst>
              <a:ext uri="{FF2B5EF4-FFF2-40B4-BE49-F238E27FC236}">
                <a16:creationId xmlns:a16="http://schemas.microsoft.com/office/drawing/2014/main" id="{E4BAA76A-64A5-38A7-0A7F-7A9D08A95114}"/>
              </a:ext>
            </a:extLst>
          </p:cNvPr>
          <p:cNvSpPr txBox="1"/>
          <p:nvPr/>
        </p:nvSpPr>
        <p:spPr>
          <a:xfrm>
            <a:off x="860746" y="1051426"/>
            <a:ext cx="7422507" cy="3385542"/>
          </a:xfrm>
          <a:prstGeom prst="rect">
            <a:avLst/>
          </a:prstGeom>
          <a:noFill/>
        </p:spPr>
        <p:txBody>
          <a:bodyPr wrap="square" rtlCol="0">
            <a:spAutoFit/>
          </a:bodyPr>
          <a:lstStyle/>
          <a:p>
            <a:pPr>
              <a:spcAft>
                <a:spcPts val="600"/>
              </a:spcAft>
            </a:pPr>
            <a:r>
              <a:rPr lang="en-US" sz="3600" b="1" dirty="0">
                <a:solidFill>
                  <a:srgbClr val="022049"/>
                </a:solidFill>
                <a:latin typeface="Arial" panose="020B0604020202020204" pitchFamily="34" charset="0"/>
                <a:cs typeface="Arial" panose="020B0604020202020204" pitchFamily="34" charset="0"/>
              </a:rPr>
              <a:t>Questions for Reflection</a:t>
            </a:r>
          </a:p>
          <a:p>
            <a:pPr marL="514350" indent="-514350">
              <a:spcAft>
                <a:spcPts val="600"/>
              </a:spcAft>
              <a:buFont typeface="+mj-lt"/>
              <a:buAutoNum type="arabicPeriod"/>
            </a:pPr>
            <a:r>
              <a:rPr lang="en-US" sz="2800" dirty="0">
                <a:solidFill>
                  <a:srgbClr val="022049"/>
                </a:solidFill>
                <a:latin typeface="Arial" panose="020B0604020202020204" pitchFamily="34" charset="0"/>
                <a:cs typeface="Arial" panose="020B0604020202020204" pitchFamily="34" charset="0"/>
              </a:rPr>
              <a:t>If all you need is need, how can you cultivate the awareness of your need for a spiritual physician/Savior?</a:t>
            </a:r>
          </a:p>
          <a:p>
            <a:pPr marL="514350" indent="-514350">
              <a:spcAft>
                <a:spcPts val="600"/>
              </a:spcAft>
              <a:buFont typeface="+mj-lt"/>
              <a:buAutoNum type="arabicPeriod"/>
            </a:pPr>
            <a:r>
              <a:rPr lang="en-US" sz="2800" dirty="0">
                <a:solidFill>
                  <a:srgbClr val="022049"/>
                </a:solidFill>
                <a:latin typeface="Arial" panose="020B0604020202020204" pitchFamily="34" charset="0"/>
                <a:cs typeface="Arial" panose="020B0604020202020204" pitchFamily="34" charset="0"/>
              </a:rPr>
              <a:t>Are there any barriers you recognize that might be hindering you from opening up your home – or heart – to others?</a:t>
            </a:r>
          </a:p>
        </p:txBody>
      </p:sp>
    </p:spTree>
    <p:extLst>
      <p:ext uri="{BB962C8B-B14F-4D97-AF65-F5344CB8AC3E}">
        <p14:creationId xmlns:p14="http://schemas.microsoft.com/office/powerpoint/2010/main" val="3457007713"/>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C029CE-9462-FB6C-7024-4E3D1BA77125}"/>
              </a:ext>
            </a:extLst>
          </p:cNvPr>
          <p:cNvPicPr>
            <a:picLocks noChangeAspect="1"/>
          </p:cNvPicPr>
          <p:nvPr/>
        </p:nvPicPr>
        <p:blipFill>
          <a:blip r:embed="rId2"/>
          <a:srcRect/>
          <a:stretch/>
        </p:blipFill>
        <p:spPr>
          <a:xfrm>
            <a:off x="0" y="857250"/>
            <a:ext cx="9144000" cy="5143500"/>
          </a:xfrm>
          <a:prstGeom prst="rect">
            <a:avLst/>
          </a:prstGeom>
          <a:noFill/>
        </p:spPr>
      </p:pic>
      <p:sp>
        <p:nvSpPr>
          <p:cNvPr id="3" name="TextBox 2">
            <a:extLst>
              <a:ext uri="{FF2B5EF4-FFF2-40B4-BE49-F238E27FC236}">
                <a16:creationId xmlns:a16="http://schemas.microsoft.com/office/drawing/2014/main" id="{E4BAA76A-64A5-38A7-0A7F-7A9D08A95114}"/>
              </a:ext>
            </a:extLst>
          </p:cNvPr>
          <p:cNvSpPr txBox="1"/>
          <p:nvPr/>
        </p:nvSpPr>
        <p:spPr>
          <a:xfrm>
            <a:off x="860746" y="1051426"/>
            <a:ext cx="7422507" cy="4755148"/>
          </a:xfrm>
          <a:prstGeom prst="rect">
            <a:avLst/>
          </a:prstGeom>
          <a:noFill/>
        </p:spPr>
        <p:txBody>
          <a:bodyPr wrap="square" rtlCol="0">
            <a:spAutoFit/>
          </a:bodyPr>
          <a:lstStyle/>
          <a:p>
            <a:pPr>
              <a:spcAft>
                <a:spcPts val="600"/>
              </a:spcAft>
            </a:pPr>
            <a:r>
              <a:rPr lang="en-US" sz="3600" b="1" dirty="0">
                <a:solidFill>
                  <a:srgbClr val="022049"/>
                </a:solidFill>
                <a:latin typeface="Arial" panose="020B0604020202020204" pitchFamily="34" charset="0"/>
                <a:cs typeface="Arial" panose="020B0604020202020204" pitchFamily="34" charset="0"/>
              </a:rPr>
              <a:t>Questions for Reflection</a:t>
            </a:r>
          </a:p>
          <a:p>
            <a:pPr marL="514350" indent="-514350">
              <a:spcAft>
                <a:spcPts val="600"/>
              </a:spcAft>
              <a:buFont typeface="+mj-lt"/>
              <a:buAutoNum type="arabicPeriod"/>
            </a:pPr>
            <a:r>
              <a:rPr lang="en-US" sz="2800" dirty="0">
                <a:solidFill>
                  <a:srgbClr val="022049"/>
                </a:solidFill>
                <a:latin typeface="Arial" panose="020B0604020202020204" pitchFamily="34" charset="0"/>
                <a:cs typeface="Arial" panose="020B0604020202020204" pitchFamily="34" charset="0"/>
              </a:rPr>
              <a:t>If all you need is need, how can you cultivate the awareness of your need for a spiritual physician/Savior?</a:t>
            </a:r>
          </a:p>
          <a:p>
            <a:pPr marL="514350" indent="-514350">
              <a:spcAft>
                <a:spcPts val="600"/>
              </a:spcAft>
              <a:buFont typeface="+mj-lt"/>
              <a:buAutoNum type="arabicPeriod"/>
            </a:pPr>
            <a:r>
              <a:rPr lang="en-US" sz="2800" dirty="0">
                <a:solidFill>
                  <a:srgbClr val="022049"/>
                </a:solidFill>
                <a:latin typeface="Arial" panose="020B0604020202020204" pitchFamily="34" charset="0"/>
                <a:cs typeface="Arial" panose="020B0604020202020204" pitchFamily="34" charset="0"/>
              </a:rPr>
              <a:t>Are there any barriers you recognize that might be hindering you from opening up your home – or heart – to others?</a:t>
            </a:r>
          </a:p>
          <a:p>
            <a:pPr marL="514350" indent="-514350">
              <a:spcAft>
                <a:spcPts val="600"/>
              </a:spcAft>
              <a:buFont typeface="+mj-lt"/>
              <a:buAutoNum type="arabicPeriod"/>
            </a:pPr>
            <a:r>
              <a:rPr lang="en-US" sz="2800" dirty="0">
                <a:solidFill>
                  <a:srgbClr val="022049"/>
                </a:solidFill>
                <a:latin typeface="Arial" panose="020B0604020202020204" pitchFamily="34" charset="0"/>
                <a:cs typeface="Arial" panose="020B0604020202020204" pitchFamily="34" charset="0"/>
              </a:rPr>
              <a:t>Where are you intentionally forming relationships that express the hospitality and grace of God?</a:t>
            </a:r>
          </a:p>
        </p:txBody>
      </p:sp>
    </p:spTree>
    <p:extLst>
      <p:ext uri="{BB962C8B-B14F-4D97-AF65-F5344CB8AC3E}">
        <p14:creationId xmlns:p14="http://schemas.microsoft.com/office/powerpoint/2010/main" val="533662803"/>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9521255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C029CE-9462-FB6C-7024-4E3D1BA77125}"/>
              </a:ext>
            </a:extLst>
          </p:cNvPr>
          <p:cNvPicPr>
            <a:picLocks noChangeAspect="1"/>
          </p:cNvPicPr>
          <p:nvPr/>
        </p:nvPicPr>
        <p:blipFill>
          <a:blip r:embed="rId2"/>
          <a:srcRect/>
          <a:stretch/>
        </p:blipFill>
        <p:spPr>
          <a:xfrm>
            <a:off x="0" y="857250"/>
            <a:ext cx="9144000" cy="5143500"/>
          </a:xfrm>
          <a:prstGeom prst="rect">
            <a:avLst/>
          </a:prstGeom>
          <a:noFill/>
        </p:spPr>
      </p:pic>
      <p:sp>
        <p:nvSpPr>
          <p:cNvPr id="3" name="TextBox 2">
            <a:extLst>
              <a:ext uri="{FF2B5EF4-FFF2-40B4-BE49-F238E27FC236}">
                <a16:creationId xmlns:a16="http://schemas.microsoft.com/office/drawing/2014/main" id="{E4BAA76A-64A5-38A7-0A7F-7A9D08A95114}"/>
              </a:ext>
            </a:extLst>
          </p:cNvPr>
          <p:cNvSpPr txBox="1"/>
          <p:nvPr/>
        </p:nvSpPr>
        <p:spPr>
          <a:xfrm>
            <a:off x="3819836" y="1266869"/>
            <a:ext cx="5206180" cy="4324261"/>
          </a:xfrm>
          <a:prstGeom prst="rect">
            <a:avLst/>
          </a:prstGeom>
          <a:noFill/>
        </p:spPr>
        <p:txBody>
          <a:bodyPr wrap="square" rtlCol="0">
            <a:spAutoFit/>
          </a:bodyPr>
          <a:lstStyle/>
          <a:p>
            <a:pPr>
              <a:spcAft>
                <a:spcPts val="600"/>
              </a:spcAft>
            </a:pPr>
            <a:r>
              <a:rPr lang="en-US" sz="3600" b="1" dirty="0">
                <a:solidFill>
                  <a:srgbClr val="022049"/>
                </a:solidFill>
                <a:latin typeface="Arial" panose="020B0604020202020204" pitchFamily="34" charset="0"/>
                <a:cs typeface="Arial" panose="020B0604020202020204" pitchFamily="34" charset="0"/>
              </a:rPr>
              <a:t>The Son of Man came</a:t>
            </a:r>
          </a:p>
          <a:p>
            <a:pPr marL="742950" indent="-285750">
              <a:spcAft>
                <a:spcPts val="600"/>
              </a:spcAft>
              <a:buFont typeface="Arial" panose="020B0604020202020204" pitchFamily="34" charset="0"/>
              <a:buChar char="•"/>
            </a:pPr>
            <a:r>
              <a:rPr lang="en-US" sz="2800" dirty="0">
                <a:solidFill>
                  <a:srgbClr val="022049"/>
                </a:solidFill>
                <a:latin typeface="Arial" panose="020B0604020202020204" pitchFamily="34" charset="0"/>
                <a:cs typeface="Arial" panose="020B0604020202020204" pitchFamily="34" charset="0"/>
              </a:rPr>
              <a:t>Mk 10:45 “…not to be served but to serve, and to give his life as a ransom for many”</a:t>
            </a:r>
          </a:p>
          <a:p>
            <a:pPr marL="742950" indent="-285750">
              <a:spcAft>
                <a:spcPts val="600"/>
              </a:spcAft>
              <a:buFont typeface="Arial" panose="020B0604020202020204" pitchFamily="34" charset="0"/>
              <a:buChar char="•"/>
            </a:pPr>
            <a:r>
              <a:rPr lang="en-US" sz="2800" dirty="0">
                <a:solidFill>
                  <a:srgbClr val="022049"/>
                </a:solidFill>
                <a:latin typeface="Arial" panose="020B0604020202020204" pitchFamily="34" charset="0"/>
                <a:cs typeface="Arial" panose="020B0604020202020204" pitchFamily="34" charset="0"/>
              </a:rPr>
              <a:t>Lk 19:10 “…to seek and to save the lost”</a:t>
            </a:r>
          </a:p>
          <a:p>
            <a:pPr marL="742950" indent="-285750">
              <a:spcAft>
                <a:spcPts val="600"/>
              </a:spcAft>
              <a:buFont typeface="Arial" panose="020B0604020202020204" pitchFamily="34" charset="0"/>
              <a:buChar char="•"/>
            </a:pPr>
            <a:r>
              <a:rPr lang="en-US" sz="2800" dirty="0">
                <a:solidFill>
                  <a:srgbClr val="022049"/>
                </a:solidFill>
                <a:latin typeface="Arial" panose="020B0604020202020204" pitchFamily="34" charset="0"/>
                <a:cs typeface="Arial" panose="020B0604020202020204" pitchFamily="34" charset="0"/>
              </a:rPr>
              <a:t>Luke 7:34 “…eating and drinking…”</a:t>
            </a:r>
          </a:p>
        </p:txBody>
      </p:sp>
      <p:pic>
        <p:nvPicPr>
          <p:cNvPr id="4" name="Picture 3" descr="Logo&#10;&#10;Description automatically generated">
            <a:extLst>
              <a:ext uri="{FF2B5EF4-FFF2-40B4-BE49-F238E27FC236}">
                <a16:creationId xmlns:a16="http://schemas.microsoft.com/office/drawing/2014/main" id="{ED891DBC-F6B5-68BC-0237-AF9AB9AA864E}"/>
              </a:ext>
            </a:extLst>
          </p:cNvPr>
          <p:cNvPicPr>
            <a:picLocks noChangeAspect="1"/>
          </p:cNvPicPr>
          <p:nvPr/>
        </p:nvPicPr>
        <p:blipFill>
          <a:blip r:embed="rId3"/>
          <a:stretch>
            <a:fillRect/>
          </a:stretch>
        </p:blipFill>
        <p:spPr>
          <a:xfrm>
            <a:off x="-11063" y="857250"/>
            <a:ext cx="3346373" cy="5143500"/>
          </a:xfrm>
          <a:prstGeom prst="rect">
            <a:avLst/>
          </a:prstGeom>
        </p:spPr>
      </p:pic>
      <p:pic>
        <p:nvPicPr>
          <p:cNvPr id="7" name="Picture 6" descr="A person smiling for the camera&#10;&#10;Description automatically generated with low confidence">
            <a:extLst>
              <a:ext uri="{FF2B5EF4-FFF2-40B4-BE49-F238E27FC236}">
                <a16:creationId xmlns:a16="http://schemas.microsoft.com/office/drawing/2014/main" id="{D5EDCB20-3035-1279-6D66-393FEAFA54A5}"/>
              </a:ext>
            </a:extLst>
          </p:cNvPr>
          <p:cNvPicPr>
            <a:picLocks noChangeAspect="1"/>
          </p:cNvPicPr>
          <p:nvPr/>
        </p:nvPicPr>
        <p:blipFill>
          <a:blip r:embed="rId4"/>
          <a:stretch>
            <a:fillRect/>
          </a:stretch>
        </p:blipFill>
        <p:spPr>
          <a:xfrm>
            <a:off x="2384331" y="4122788"/>
            <a:ext cx="1877961" cy="1877961"/>
          </a:xfrm>
          <a:prstGeom prst="rect">
            <a:avLst/>
          </a:prstGeom>
        </p:spPr>
      </p:pic>
    </p:spTree>
    <p:extLst>
      <p:ext uri="{BB962C8B-B14F-4D97-AF65-F5344CB8AC3E}">
        <p14:creationId xmlns:p14="http://schemas.microsoft.com/office/powerpoint/2010/main" val="2488250716"/>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C029CE-9462-FB6C-7024-4E3D1BA77125}"/>
              </a:ext>
            </a:extLst>
          </p:cNvPr>
          <p:cNvPicPr>
            <a:picLocks noChangeAspect="1"/>
          </p:cNvPicPr>
          <p:nvPr/>
        </p:nvPicPr>
        <p:blipFill>
          <a:blip r:embed="rId2"/>
          <a:srcRect/>
          <a:stretch/>
        </p:blipFill>
        <p:spPr>
          <a:xfrm>
            <a:off x="0" y="857250"/>
            <a:ext cx="9144000" cy="5143500"/>
          </a:xfrm>
          <a:prstGeom prst="rect">
            <a:avLst/>
          </a:prstGeom>
        </p:spPr>
      </p:pic>
    </p:spTree>
    <p:extLst>
      <p:ext uri="{BB962C8B-B14F-4D97-AF65-F5344CB8AC3E}">
        <p14:creationId xmlns:p14="http://schemas.microsoft.com/office/powerpoint/2010/main" val="2993006048"/>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C029CE-9462-FB6C-7024-4E3D1BA77125}"/>
              </a:ext>
            </a:extLst>
          </p:cNvPr>
          <p:cNvPicPr>
            <a:picLocks noChangeAspect="1"/>
          </p:cNvPicPr>
          <p:nvPr/>
        </p:nvPicPr>
        <p:blipFill>
          <a:blip r:embed="rId2"/>
          <a:srcRect/>
          <a:stretch/>
        </p:blipFill>
        <p:spPr>
          <a:xfrm>
            <a:off x="0" y="857250"/>
            <a:ext cx="9144000" cy="5143500"/>
          </a:xfrm>
          <a:prstGeom prst="rect">
            <a:avLst/>
          </a:prstGeom>
          <a:noFill/>
        </p:spPr>
      </p:pic>
      <p:sp>
        <p:nvSpPr>
          <p:cNvPr id="3" name="TextBox 2">
            <a:extLst>
              <a:ext uri="{FF2B5EF4-FFF2-40B4-BE49-F238E27FC236}">
                <a16:creationId xmlns:a16="http://schemas.microsoft.com/office/drawing/2014/main" id="{E4BAA76A-64A5-38A7-0A7F-7A9D08A95114}"/>
              </a:ext>
            </a:extLst>
          </p:cNvPr>
          <p:cNvSpPr txBox="1"/>
          <p:nvPr/>
        </p:nvSpPr>
        <p:spPr>
          <a:xfrm>
            <a:off x="1017638" y="1406622"/>
            <a:ext cx="7422507" cy="2923877"/>
          </a:xfrm>
          <a:prstGeom prst="rect">
            <a:avLst/>
          </a:prstGeom>
          <a:noFill/>
        </p:spPr>
        <p:txBody>
          <a:bodyPr wrap="square" rtlCol="0">
            <a:spAutoFit/>
          </a:bodyPr>
          <a:lstStyle/>
          <a:p>
            <a:r>
              <a:rPr lang="en-US" sz="3600" b="1" dirty="0">
                <a:solidFill>
                  <a:srgbClr val="022049"/>
                </a:solidFill>
                <a:latin typeface="Arial" panose="020B0604020202020204" pitchFamily="34" charset="0"/>
                <a:cs typeface="Arial" panose="020B0604020202020204" pitchFamily="34" charset="0"/>
              </a:rPr>
              <a:t>Luke 5:27-32</a:t>
            </a:r>
          </a:p>
          <a:p>
            <a:endParaRPr lang="en-US" sz="3600" b="1" dirty="0">
              <a:solidFill>
                <a:srgbClr val="022049"/>
              </a:solidFill>
              <a:latin typeface="Arial" panose="020B0604020202020204" pitchFamily="34" charset="0"/>
              <a:cs typeface="Arial" panose="020B0604020202020204" pitchFamily="34" charset="0"/>
            </a:endParaRPr>
          </a:p>
          <a:p>
            <a:pPr>
              <a:spcAft>
                <a:spcPts val="600"/>
              </a:spcAft>
            </a:pPr>
            <a:r>
              <a:rPr lang="en-US" sz="2800" dirty="0">
                <a:solidFill>
                  <a:srgbClr val="022049"/>
                </a:solidFill>
                <a:latin typeface="Arial" panose="020B0604020202020204" pitchFamily="34" charset="0"/>
                <a:cs typeface="Arial" panose="020B0604020202020204" pitchFamily="34" charset="0"/>
              </a:rPr>
              <a:t>After this, Jesus went out and saw a tax collector by the name of Levi sitting at his tax booth. “Follow </a:t>
            </a:r>
            <a:r>
              <a:rPr lang="en-US" sz="2800" dirty="0" err="1">
                <a:solidFill>
                  <a:srgbClr val="022049"/>
                </a:solidFill>
                <a:latin typeface="Arial" panose="020B0604020202020204" pitchFamily="34" charset="0"/>
                <a:cs typeface="Arial" panose="020B0604020202020204" pitchFamily="34" charset="0"/>
              </a:rPr>
              <a:t>me,”Jesus</a:t>
            </a:r>
            <a:r>
              <a:rPr lang="en-US" sz="2800" dirty="0">
                <a:solidFill>
                  <a:srgbClr val="022049"/>
                </a:solidFill>
                <a:latin typeface="Arial" panose="020B0604020202020204" pitchFamily="34" charset="0"/>
                <a:cs typeface="Arial" panose="020B0604020202020204" pitchFamily="34" charset="0"/>
              </a:rPr>
              <a:t> said to him, and Levi got up, left everything and followed him.</a:t>
            </a:r>
          </a:p>
        </p:txBody>
      </p:sp>
    </p:spTree>
    <p:extLst>
      <p:ext uri="{BB962C8B-B14F-4D97-AF65-F5344CB8AC3E}">
        <p14:creationId xmlns:p14="http://schemas.microsoft.com/office/powerpoint/2010/main" val="375579947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C029CE-9462-FB6C-7024-4E3D1BA77125}"/>
              </a:ext>
            </a:extLst>
          </p:cNvPr>
          <p:cNvPicPr>
            <a:picLocks noChangeAspect="1"/>
          </p:cNvPicPr>
          <p:nvPr/>
        </p:nvPicPr>
        <p:blipFill>
          <a:blip r:embed="rId2"/>
          <a:srcRect/>
          <a:stretch/>
        </p:blipFill>
        <p:spPr>
          <a:xfrm>
            <a:off x="0" y="857250"/>
            <a:ext cx="9144000" cy="5143500"/>
          </a:xfrm>
          <a:prstGeom prst="rect">
            <a:avLst/>
          </a:prstGeom>
          <a:noFill/>
        </p:spPr>
      </p:pic>
      <p:sp>
        <p:nvSpPr>
          <p:cNvPr id="3" name="TextBox 2">
            <a:extLst>
              <a:ext uri="{FF2B5EF4-FFF2-40B4-BE49-F238E27FC236}">
                <a16:creationId xmlns:a16="http://schemas.microsoft.com/office/drawing/2014/main" id="{E4BAA76A-64A5-38A7-0A7F-7A9D08A95114}"/>
              </a:ext>
            </a:extLst>
          </p:cNvPr>
          <p:cNvSpPr txBox="1"/>
          <p:nvPr/>
        </p:nvSpPr>
        <p:spPr>
          <a:xfrm>
            <a:off x="860746" y="974482"/>
            <a:ext cx="7422507" cy="4909036"/>
          </a:xfrm>
          <a:prstGeom prst="rect">
            <a:avLst/>
          </a:prstGeom>
          <a:noFill/>
        </p:spPr>
        <p:txBody>
          <a:bodyPr wrap="square" rtlCol="0">
            <a:spAutoFit/>
          </a:bodyPr>
          <a:lstStyle/>
          <a:p>
            <a:pPr>
              <a:spcAft>
                <a:spcPts val="600"/>
              </a:spcAft>
            </a:pPr>
            <a:r>
              <a:rPr lang="en-US" sz="2800" dirty="0">
                <a:solidFill>
                  <a:srgbClr val="022049"/>
                </a:solidFill>
                <a:latin typeface="Arial" panose="020B0604020202020204" pitchFamily="34" charset="0"/>
                <a:cs typeface="Arial" panose="020B0604020202020204" pitchFamily="34" charset="0"/>
              </a:rPr>
              <a:t>Then Levi held a great banquet for Jesus at his house, and a large crowd of tax collectors and others were eating with them. But the Pharisees and the teachers of the law who belonged to their sect complained to his disciples, “Why do you eat and drink with tax collectors and sinners?”</a:t>
            </a:r>
          </a:p>
          <a:p>
            <a:pPr>
              <a:spcAft>
                <a:spcPts val="600"/>
              </a:spcAft>
            </a:pPr>
            <a:r>
              <a:rPr lang="en-US" sz="2800" dirty="0">
                <a:solidFill>
                  <a:srgbClr val="022049"/>
                </a:solidFill>
                <a:latin typeface="Arial" panose="020B0604020202020204" pitchFamily="34" charset="0"/>
                <a:cs typeface="Arial" panose="020B0604020202020204" pitchFamily="34" charset="0"/>
              </a:rPr>
              <a:t>Jesus answered them, “It is not the healthy who need a doctor, but the sick. I have not come to call the righteous, but sinners to repentance.”</a:t>
            </a:r>
          </a:p>
        </p:txBody>
      </p:sp>
    </p:spTree>
    <p:extLst>
      <p:ext uri="{BB962C8B-B14F-4D97-AF65-F5344CB8AC3E}">
        <p14:creationId xmlns:p14="http://schemas.microsoft.com/office/powerpoint/2010/main" val="3123766402"/>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345945"/>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sitting at a table&#10;&#10;Description automatically generated with medium confidence">
            <a:extLst>
              <a:ext uri="{FF2B5EF4-FFF2-40B4-BE49-F238E27FC236}">
                <a16:creationId xmlns:a16="http://schemas.microsoft.com/office/drawing/2014/main" id="{61AC4464-8BAF-99A6-0A44-144DF4206038}"/>
              </a:ext>
            </a:extLst>
          </p:cNvPr>
          <p:cNvPicPr>
            <a:picLocks noChangeAspect="1"/>
          </p:cNvPicPr>
          <p:nvPr/>
        </p:nvPicPr>
        <p:blipFill>
          <a:blip r:embed="rId2"/>
          <a:stretch>
            <a:fillRect/>
          </a:stretch>
        </p:blipFill>
        <p:spPr>
          <a:xfrm>
            <a:off x="0" y="1028700"/>
            <a:ext cx="9144000" cy="4800600"/>
          </a:xfrm>
          <a:prstGeom prst="rect">
            <a:avLst/>
          </a:prstGeom>
        </p:spPr>
      </p:pic>
      <p:sp>
        <p:nvSpPr>
          <p:cNvPr id="2" name="TextBox 1">
            <a:extLst>
              <a:ext uri="{FF2B5EF4-FFF2-40B4-BE49-F238E27FC236}">
                <a16:creationId xmlns:a16="http://schemas.microsoft.com/office/drawing/2014/main" id="{153EA4D9-027C-8961-2900-D2A399C0350B}"/>
              </a:ext>
            </a:extLst>
          </p:cNvPr>
          <p:cNvSpPr txBox="1"/>
          <p:nvPr/>
        </p:nvSpPr>
        <p:spPr>
          <a:xfrm>
            <a:off x="5722371" y="5459968"/>
            <a:ext cx="3333135" cy="369332"/>
          </a:xfrm>
          <a:prstGeom prst="rect">
            <a:avLst/>
          </a:prstGeom>
          <a:noFill/>
        </p:spPr>
        <p:txBody>
          <a:bodyPr wrap="square" rtlCol="0">
            <a:spAutoFit/>
          </a:bodyPr>
          <a:lstStyle/>
          <a:p>
            <a:r>
              <a:rPr lang="en-US" dirty="0">
                <a:solidFill>
                  <a:schemeClr val="bg1"/>
                </a:solidFill>
              </a:rPr>
              <a:t>Image from the film </a:t>
            </a:r>
            <a:r>
              <a:rPr lang="en-US" i="1" dirty="0">
                <a:solidFill>
                  <a:schemeClr val="bg1"/>
                </a:solidFill>
              </a:rPr>
              <a:t>Mean Girls</a:t>
            </a:r>
          </a:p>
        </p:txBody>
      </p:sp>
    </p:spTree>
    <p:extLst>
      <p:ext uri="{BB962C8B-B14F-4D97-AF65-F5344CB8AC3E}">
        <p14:creationId xmlns:p14="http://schemas.microsoft.com/office/powerpoint/2010/main" val="1594235637"/>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8314912"/>
      </p:ext>
    </p:extLst>
  </p:cSld>
  <p:clrMapOvr>
    <a:masterClrMapping/>
  </p:clrMapOvr>
  <p:transition spd="med">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315</TotalTime>
  <Words>464</Words>
  <Application>Microsoft Macintosh PowerPoint</Application>
  <PresentationFormat>On-screen Show (4:3)</PresentationFormat>
  <Paragraphs>38</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Yoder, Kyra</dc:creator>
  <cp:lastModifiedBy>Lowther, Melissa</cp:lastModifiedBy>
  <cp:revision>17</cp:revision>
  <dcterms:created xsi:type="dcterms:W3CDTF">2022-06-22T15:55:48Z</dcterms:created>
  <dcterms:modified xsi:type="dcterms:W3CDTF">2022-07-24T01:24:08Z</dcterms:modified>
</cp:coreProperties>
</file>