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48" r:id="rId3"/>
    <p:sldId id="358" r:id="rId4"/>
    <p:sldId id="257" r:id="rId5"/>
    <p:sldId id="336" r:id="rId6"/>
    <p:sldId id="362" r:id="rId7"/>
    <p:sldId id="363" r:id="rId8"/>
    <p:sldId id="364" r:id="rId9"/>
    <p:sldId id="365" r:id="rId10"/>
    <p:sldId id="366" r:id="rId11"/>
    <p:sldId id="367" r:id="rId12"/>
    <p:sldId id="368" r:id="rId13"/>
    <p:sldId id="350" r:id="rId14"/>
    <p:sldId id="360" r:id="rId15"/>
    <p:sldId id="361" r:id="rId16"/>
    <p:sldId id="357" r:id="rId17"/>
    <p:sldId id="369" r:id="rId18"/>
    <p:sldId id="372" r:id="rId19"/>
    <p:sldId id="370" r:id="rId20"/>
    <p:sldId id="371" r:id="rId21"/>
    <p:sldId id="373" r:id="rId22"/>
    <p:sldId id="346" r:id="rId23"/>
    <p:sldId id="354" r:id="rId24"/>
    <p:sldId id="355"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866"/>
    <a:srgbClr val="E3C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0"/>
    <p:restoredTop sz="73648"/>
  </p:normalViewPr>
  <p:slideViewPr>
    <p:cSldViewPr snapToGrid="0" snapToObjects="1">
      <p:cViewPr varScale="1">
        <p:scale>
          <a:sx n="76" d="100"/>
          <a:sy n="76" d="100"/>
        </p:scale>
        <p:origin x="216" y="288"/>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Week 3 in a 7-week fall sermon series – The Gospel of the Kingdom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said, “The kingdom of God has come near. Repent and believe the good news!” But what is this </a:t>
            </a:r>
            <a:r>
              <a:rPr lang="en-US" sz="1200" i="1" kern="1200" dirty="0">
                <a:solidFill>
                  <a:schemeClr val="tx1"/>
                </a:solidFill>
                <a:effectLst/>
                <a:latin typeface="+mn-lt"/>
                <a:ea typeface="+mn-ea"/>
                <a:cs typeface="+mn-cs"/>
              </a:rPr>
              <a:t>gospel</a:t>
            </a:r>
            <a:r>
              <a:rPr lang="en-US" sz="1200" kern="1200" dirty="0">
                <a:solidFill>
                  <a:schemeClr val="tx1"/>
                </a:solidFill>
                <a:effectLst/>
                <a:latin typeface="+mn-lt"/>
                <a:ea typeface="+mn-ea"/>
                <a:cs typeface="+mn-cs"/>
              </a:rPr>
              <a:t> of the kingdom? And what does it mean to believe it and partner with God in his Kingdom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you’re just joining us for the series, using “good news” and “kingdom of God” this way: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230079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429167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POINT]</a:t>
            </a:r>
          </a:p>
          <a:p>
            <a:endParaRPr lang="en-US" dirty="0"/>
          </a:p>
          <a:p>
            <a:r>
              <a:rPr lang="en-US" dirty="0"/>
              <a:t>[APPLYING THE GOSPEL TO ALL]</a:t>
            </a:r>
          </a:p>
          <a:p>
            <a:endParaRPr lang="en-US" dirty="0"/>
          </a:p>
          <a:p>
            <a:r>
              <a:rPr lang="en-US" dirty="0"/>
              <a:t>So, let’s return to the gospel story and hear what the apostle Paul says about our identity in Christ, and what it means for how we live in the world.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11919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VERSE]</a:t>
            </a:r>
          </a:p>
          <a:p>
            <a:endParaRPr lang="en-US" dirty="0"/>
          </a:p>
          <a:p>
            <a:r>
              <a:rPr lang="en-US" dirty="0"/>
              <a:t>Verse 5…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139711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Verse 8…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29808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v. 8 - “rid yourselves” – work it out of you</a:t>
            </a:r>
          </a:p>
          <a:p>
            <a:r>
              <a:rPr lang="en-US" dirty="0"/>
              <a:t>v. 10b - ”being renewed” – a Greek word that Paul seems to have invented (same prefix as the word for resurrection); meaning to “grow up, to be changed, to make new” as you come to know God in Christ more and more; it’s really just returning to the true image of your Creator.</a:t>
            </a:r>
          </a:p>
          <a:p>
            <a:endParaRPr lang="en-US" dirty="0"/>
          </a:p>
          <a:p>
            <a:r>
              <a:rPr lang="en-US" dirty="0"/>
              <a:t>My friends, in order to live this way (into the gospel) we must be willing to deny ourselves as Jesus said. We must refuse to live for what we want, and start living for what God wants for us and in us. Listen to what Paul wrote to the church in Corinth. He said…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55582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COMMENTS]</a:t>
            </a:r>
          </a:p>
          <a:p>
            <a:endParaRPr lang="en-US" dirty="0"/>
          </a:p>
          <a:p>
            <a:r>
              <a:rPr lang="en-US" dirty="0"/>
              <a:t>This is the gospel truth about who you are in Christ. But the only way to live into this truth more and more, is to be actively resisting the forces that tell us otherwise. How do we do that? How do we apply the gospel to the competing and contrarian voices in the world.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113813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 ON EACH QUESTION]</a:t>
            </a:r>
          </a:p>
          <a:p>
            <a:endParaRPr lang="en-US" dirty="0"/>
          </a:p>
          <a:p>
            <a:r>
              <a:rPr lang="en-US" dirty="0"/>
              <a:t>Finally, as we reflect and respond to this message… ask yourself…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136997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21</a:t>
            </a:fld>
            <a:endParaRPr lang="en-US"/>
          </a:p>
        </p:txBody>
      </p:sp>
    </p:spTree>
    <p:extLst>
      <p:ext uri="{BB962C8B-B14F-4D97-AF65-F5344CB8AC3E}">
        <p14:creationId xmlns:p14="http://schemas.microsoft.com/office/powerpoint/2010/main" val="178964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22</a:t>
            </a:fld>
            <a:endParaRPr lang="en-US"/>
          </a:p>
        </p:txBody>
      </p:sp>
    </p:spTree>
    <p:extLst>
      <p:ext uri="{BB962C8B-B14F-4D97-AF65-F5344CB8AC3E}">
        <p14:creationId xmlns:p14="http://schemas.microsoft.com/office/powerpoint/2010/main" val="359976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GOOD NEWS DEFINITION]</a:t>
            </a:r>
          </a:p>
          <a:p>
            <a:r>
              <a:rPr lang="en-US" dirty="0"/>
              <a:t>Again, this encompasses…</a:t>
            </a:r>
          </a:p>
          <a:p>
            <a:pPr marL="171450" indent="-171450">
              <a:buFont typeface="Arial" panose="020B0604020202020204" pitchFamily="34" charset="0"/>
              <a:buChar char="•"/>
            </a:pPr>
            <a:r>
              <a:rPr lang="en-US" dirty="0"/>
              <a:t>The story of Israel—the OT (the larger biblical story)</a:t>
            </a:r>
          </a:p>
          <a:p>
            <a:pPr marL="171450" indent="-171450">
              <a:buFont typeface="Arial" panose="020B0604020202020204" pitchFamily="34" charset="0"/>
              <a:buChar char="•"/>
            </a:pPr>
            <a:r>
              <a:rPr lang="en-US" dirty="0"/>
              <a:t>The story of Jesus the Messiah (his life, teachings, death, resurrection &amp; ascension)</a:t>
            </a:r>
          </a:p>
          <a:p>
            <a:pPr marL="171450" indent="-171450">
              <a:buFont typeface="Arial" panose="020B0604020202020204" pitchFamily="34" charset="0"/>
              <a:buChar char="•"/>
            </a:pPr>
            <a:r>
              <a:rPr lang="en-US" dirty="0"/>
              <a:t>The story of what Jesus continues to do through his Church (as we anticipate his return)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[READ KINGDOM OF GOD DEFINITION]</a:t>
            </a:r>
          </a:p>
          <a:p>
            <a:pPr marL="171450" indent="-171450">
              <a:buFont typeface="Arial" panose="020B0604020202020204" pitchFamily="34" charset="0"/>
              <a:buChar char="•"/>
            </a:pPr>
            <a:r>
              <a:rPr lang="en-US" dirty="0"/>
              <a:t>The kingdom is already, but not yet—we live in the overlap of the ages</a:t>
            </a:r>
          </a:p>
          <a:p>
            <a:pPr marL="171450" indent="-171450">
              <a:buFont typeface="Arial" panose="020B0604020202020204" pitchFamily="34" charset="0"/>
              <a:buChar char="•"/>
            </a:pPr>
            <a:r>
              <a:rPr lang="en-US" dirty="0"/>
              <a:t>Heaven is coming to earth; God’s space and our space will be joined in Christ’ return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here is how I’ve been communicating the larger good news story…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2441960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23</a:t>
            </a:fld>
            <a:endParaRPr lang="en-US"/>
          </a:p>
        </p:txBody>
      </p:sp>
    </p:spTree>
    <p:extLst>
      <p:ext uri="{BB962C8B-B14F-4D97-AF65-F5344CB8AC3E}">
        <p14:creationId xmlns:p14="http://schemas.microsoft.com/office/powerpoint/2010/main" val="506577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24</a:t>
            </a:fld>
            <a:endParaRPr lang="en-US"/>
          </a:p>
        </p:txBody>
      </p:sp>
    </p:spTree>
    <p:extLst>
      <p:ext uri="{BB962C8B-B14F-4D97-AF65-F5344CB8AC3E}">
        <p14:creationId xmlns:p14="http://schemas.microsoft.com/office/powerpoint/2010/main" val="1330162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0D5411-BD8E-3D4F-A24B-44BD8A652888}" type="slidenum">
              <a:rPr lang="en-US" smtClean="0"/>
              <a:t>25</a:t>
            </a:fld>
            <a:endParaRPr lang="en-US"/>
          </a:p>
        </p:txBody>
      </p:sp>
    </p:spTree>
    <p:extLst>
      <p:ext uri="{BB962C8B-B14F-4D97-AF65-F5344CB8AC3E}">
        <p14:creationId xmlns:p14="http://schemas.microsoft.com/office/powerpoint/2010/main" val="194888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Let’s keep this image in mind as we read from Colossians this morning…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276167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EXPOUND ON THE SCRIPTURE]</a:t>
            </a:r>
          </a:p>
          <a:p>
            <a:endParaRPr lang="en-US" dirty="0"/>
          </a:p>
          <a:p>
            <a:r>
              <a:rPr lang="en-US" dirty="0"/>
              <a:t>What is Paul saying? </a:t>
            </a:r>
          </a:p>
          <a:p>
            <a:pPr marL="171450" indent="-171450">
              <a:buFont typeface="Arial" panose="020B0604020202020204" pitchFamily="34" charset="0"/>
              <a:buChar char="•"/>
            </a:pPr>
            <a:r>
              <a:rPr lang="en-US" dirty="0"/>
              <a:t>Christ is central and supreme; he is the beginning and the end of the story</a:t>
            </a:r>
          </a:p>
          <a:p>
            <a:pPr marL="171450" indent="-171450">
              <a:buFont typeface="Arial" panose="020B0604020202020204" pitchFamily="34" charset="0"/>
              <a:buChar char="•"/>
            </a:pPr>
            <a:r>
              <a:rPr lang="en-US" dirty="0"/>
              <a:t>The good news is a larger redemptive story (as we’ve been seeing in the heaven to earth image), but it ultimately goes to the core of who we are, </a:t>
            </a:r>
            <a:r>
              <a:rPr lang="en-US" dirty="0" err="1"/>
              <a:t>i.e</a:t>
            </a:r>
            <a:r>
              <a:rPr lang="en-US" dirty="0"/>
              <a:t>, “Christ in you, the hope of glory.”</a:t>
            </a:r>
          </a:p>
          <a:p>
            <a:pPr marL="171450" indent="-171450">
              <a:buFont typeface="Arial" panose="020B0604020202020204" pitchFamily="34" charset="0"/>
              <a:buChar char="•"/>
            </a:pPr>
            <a:r>
              <a:rPr lang="en-US" dirty="0"/>
              <a:t>And since Christ himself is the good news, Paul is speaking of God getting the “gospel in you” and becoming all that the Lord intended for us when he made us in his image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Which is why I’ve entitled this message…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And here is the claim that goes to the heart of today’s message: </a:t>
            </a:r>
            <a:r>
              <a:rPr lang="en-US" b="1" dirty="0"/>
              <a:t>We can only know who God is, who we are, and how to make sense of our place in the world through Christ and the gospel.</a:t>
            </a:r>
          </a:p>
          <a:p>
            <a:endParaRPr lang="en-US" dirty="0"/>
          </a:p>
          <a:p>
            <a:r>
              <a:rPr lang="en-US" sz="1200" b="0" i="0" u="none" strike="noStrike" kern="1200" dirty="0">
                <a:solidFill>
                  <a:schemeClr val="tx1"/>
                </a:solidFill>
                <a:effectLst/>
                <a:latin typeface="+mn-lt"/>
                <a:ea typeface="+mn-ea"/>
                <a:cs typeface="+mn-cs"/>
              </a:rPr>
              <a:t>I’m aware (and you should be aware) that this is a radically subversive thing to say today. For a variety of reasons. For example, some would say, “Who are you to claim that you can know God, and claim to know that Jesus is the only way to know the Creator of the universe? And besides, I believe the answers I’m looking for are found within—not through God, religion, an ancient book, or even a group of people or a belief system.” As you know, people seem quite content on finding their identity and creating their own meaning.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But we a believers in Christ and the gospel of the kingdom, we see things a bit differently. For starters, if we understand the message of the Bible—the larger biblical story of creation-fall-redemption-resurrection—and that this is at the heart of the good news of Jesus, we must acknowledge that we are made in God’s image but broken and not as we should be—all of us. We are in need of being transformed by the gospel. Therefore, our views, our feelings, our identity, yes even our so-called rational thinking, has been affected by sin, which has distorted reality and our understanding of who we are and what is true and good. And of course, this runs contrary to the current spirit of the age, which you’ve heard me refer to as </a:t>
            </a:r>
            <a:r>
              <a:rPr lang="en-US" sz="1200" b="0" i="1" u="none" strike="noStrike" kern="1200" dirty="0">
                <a:solidFill>
                  <a:schemeClr val="tx1"/>
                </a:solidFill>
                <a:effectLst/>
                <a:latin typeface="+mn-lt"/>
                <a:ea typeface="+mn-ea"/>
                <a:cs typeface="+mn-cs"/>
              </a:rPr>
              <a:t>expressive individualism</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Expressive individualism is a term used by philosophers such as Charles Taylor to talk about the way we think about being selves in our post-modern world. Expressive individualism particularly refers to the idea that in order to be fulfilled and to be an authentic person—to be genuinely me—I need to be able to express outwardly or perform publicly that which I feel I am inside. For our secular age, this is how we’re told we should think about who we are and our identity. And we should note that this is the first time in the history of humanity that we have ever thought of our selves in this way. Welcome to the decay of Western society!</a:t>
            </a:r>
          </a:p>
          <a:p>
            <a:endParaRPr lang="en-US" sz="1200" b="0" i="0" u="none" strike="noStrike" kern="1200" dirty="0">
              <a:solidFill>
                <a:schemeClr val="tx1"/>
              </a:solidFill>
              <a:effectLst/>
              <a:latin typeface="+mn-lt"/>
              <a:ea typeface="+mn-ea"/>
              <a:cs typeface="+mn-cs"/>
            </a:endParaRPr>
          </a:p>
          <a:p>
            <a:r>
              <a:rPr lang="en-US" dirty="0"/>
              <a:t>But what a minute… aren’t we supposed to be honest with ourselves? Doesn’t Christianity warn against hypocrisy? What about someone like Augustine and his “expressive individualism” seen in his autobiography? Well, for Christians, our authenticity has a unique gospel aim or goal. As the author and church historian Carl </a:t>
            </a:r>
            <a:r>
              <a:rPr lang="en-US" dirty="0" err="1"/>
              <a:t>Trueman</a:t>
            </a:r>
            <a:r>
              <a:rPr lang="en-US" dirty="0"/>
              <a:t> points out, “</a:t>
            </a:r>
            <a:r>
              <a:rPr lang="en-US" sz="1200" b="0" i="0" u="none" strike="noStrike" kern="1200" dirty="0">
                <a:solidFill>
                  <a:schemeClr val="tx1"/>
                </a:solidFill>
                <a:effectLst/>
                <a:latin typeface="+mn-lt"/>
                <a:ea typeface="+mn-ea"/>
                <a:cs typeface="+mn-cs"/>
              </a:rPr>
              <a:t>Augustine's expressive individualism—his </a:t>
            </a:r>
            <a:r>
              <a:rPr lang="en-US" sz="1200" b="0" i="1" u="none" strike="noStrike" kern="1200" dirty="0">
                <a:solidFill>
                  <a:schemeClr val="tx1"/>
                </a:solidFill>
                <a:effectLst/>
                <a:latin typeface="+mn-lt"/>
                <a:ea typeface="+mn-ea"/>
                <a:cs typeface="+mn-cs"/>
              </a:rPr>
              <a:t>Confessions</a:t>
            </a:r>
            <a:r>
              <a:rPr lang="en-US" sz="1200" b="0" i="0" u="none" strike="noStrike" kern="1200" dirty="0">
                <a:solidFill>
                  <a:schemeClr val="tx1"/>
                </a:solidFill>
                <a:effectLst/>
                <a:latin typeface="+mn-lt"/>
                <a:ea typeface="+mn-ea"/>
                <a:cs typeface="+mn-cs"/>
              </a:rPr>
              <a:t>, his crying out to God—is always a result of him moving inward in order to move outward to God. He's not moving inward simply to work out how he needs to express himself to his friends and his neighbors. He's moving inward in order to reach upwards to God and to try to bring that which is inward to conformity of the external will of God.”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That’s because, “A Christian knows that inwardly he or she is sinful, and therefore needs to repent, to turn to God, to go inwards in order to turn outwards toward God and toward Christ. That's where real authenticity lies.” And so… this is where we must begin if we’re going to allow the gospel to penetrate our selves and help us to understand who we are and how God is calling us to live in his world.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But before we think more deeply about this new identity and kingdom calling we have as Christ-followers, let’s consider the many things that actually shape our identity on a regular basis.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11678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2221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235806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260118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34280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9/27/21</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9/27/21</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5CE2CC58-0F2E-CA44-A58C-8270A600734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F361BE-6474-FB4E-8083-A19361D600B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2700000" algn="tl" rotWithShape="0">
                    <a:prstClr val="black">
                      <a:alpha val="40000"/>
                    </a:prstClr>
                  </a:outerShdw>
                </a:effectLst>
              </a:rPr>
              <a:t>The Things That Shape Our Identity</a:t>
            </a:r>
          </a:p>
        </p:txBody>
      </p:sp>
      <p:cxnSp>
        <p:nvCxnSpPr>
          <p:cNvPr id="30" name="Straight Connector 2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D9F4F75A-E661-FC49-87AF-9107A3DBEA05}"/>
              </a:ext>
            </a:extLst>
          </p:cNvPr>
          <p:cNvSpPr>
            <a:spLocks noGrp="1"/>
          </p:cNvSpPr>
          <p:nvPr>
            <p:ph idx="1"/>
          </p:nvPr>
        </p:nvSpPr>
        <p:spPr>
          <a:xfrm>
            <a:off x="5155380" y="1718732"/>
            <a:ext cx="6475143" cy="3420535"/>
          </a:xfrm>
        </p:spPr>
        <p:txBody>
          <a:bodyPr anchor="t">
            <a:normAutofit/>
          </a:bodyPr>
          <a:lstStyle/>
          <a:p>
            <a:r>
              <a:rPr lang="en-US" sz="3200" dirty="0">
                <a:solidFill>
                  <a:srgbClr val="FFFFFF"/>
                </a:solidFill>
                <a:effectLst>
                  <a:outerShdw blurRad="50800" dist="38100" dir="2700000" algn="tl" rotWithShape="0">
                    <a:prstClr val="black">
                      <a:alpha val="40000"/>
                    </a:prstClr>
                  </a:outerShdw>
                </a:effectLst>
              </a:rPr>
              <a:t>The words and opinions of others</a:t>
            </a:r>
          </a:p>
          <a:p>
            <a:r>
              <a:rPr lang="en-US" sz="3200" dirty="0">
                <a:solidFill>
                  <a:srgbClr val="FFFFFF"/>
                </a:solidFill>
                <a:effectLst>
                  <a:outerShdw blurRad="50800" dist="38100" dir="2700000" algn="tl" rotWithShape="0">
                    <a:prstClr val="black">
                      <a:alpha val="40000"/>
                    </a:prstClr>
                  </a:outerShdw>
                </a:effectLst>
              </a:rPr>
              <a:t>Our society and culture</a:t>
            </a:r>
          </a:p>
          <a:p>
            <a:r>
              <a:rPr lang="en-US" sz="3200" dirty="0">
                <a:solidFill>
                  <a:srgbClr val="FFFFFF"/>
                </a:solidFill>
                <a:effectLst>
                  <a:outerShdw blurRad="50800" dist="38100" dir="2700000" algn="tl" rotWithShape="0">
                    <a:prstClr val="black">
                      <a:alpha val="40000"/>
                    </a:prstClr>
                  </a:outerShdw>
                </a:effectLst>
              </a:rPr>
              <a:t>Our hurt, pain, and failures</a:t>
            </a:r>
          </a:p>
          <a:p>
            <a:r>
              <a:rPr lang="en-US" sz="3200" dirty="0">
                <a:solidFill>
                  <a:srgbClr val="FFFFFF"/>
                </a:solidFill>
                <a:effectLst>
                  <a:outerShdw blurRad="50800" dist="38100" dir="2700000" algn="tl" rotWithShape="0">
                    <a:prstClr val="black">
                      <a:alpha val="40000"/>
                    </a:prstClr>
                  </a:outerShdw>
                </a:effectLst>
              </a:rPr>
              <a:t>Our choices and behaviors</a:t>
            </a:r>
          </a:p>
        </p:txBody>
      </p:sp>
    </p:spTree>
    <p:extLst>
      <p:ext uri="{BB962C8B-B14F-4D97-AF65-F5344CB8AC3E}">
        <p14:creationId xmlns:p14="http://schemas.microsoft.com/office/powerpoint/2010/main" val="4260704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5CE2CC58-0F2E-CA44-A58C-8270A600734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F361BE-6474-FB4E-8083-A19361D600B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2700000" algn="tl" rotWithShape="0">
                    <a:prstClr val="black">
                      <a:alpha val="40000"/>
                    </a:prstClr>
                  </a:outerShdw>
                </a:effectLst>
              </a:rPr>
              <a:t>The Things That Shape Our Identity</a:t>
            </a:r>
          </a:p>
        </p:txBody>
      </p:sp>
      <p:cxnSp>
        <p:nvCxnSpPr>
          <p:cNvPr id="30" name="Straight Connector 2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D9F4F75A-E661-FC49-87AF-9107A3DBEA05}"/>
              </a:ext>
            </a:extLst>
          </p:cNvPr>
          <p:cNvSpPr>
            <a:spLocks noGrp="1"/>
          </p:cNvSpPr>
          <p:nvPr>
            <p:ph idx="1"/>
          </p:nvPr>
        </p:nvSpPr>
        <p:spPr>
          <a:xfrm>
            <a:off x="5155380" y="1718732"/>
            <a:ext cx="6475143" cy="3420535"/>
          </a:xfrm>
        </p:spPr>
        <p:txBody>
          <a:bodyPr anchor="t">
            <a:normAutofit/>
          </a:bodyPr>
          <a:lstStyle/>
          <a:p>
            <a:r>
              <a:rPr lang="en-US" sz="3200" dirty="0">
                <a:solidFill>
                  <a:srgbClr val="FFFFFF"/>
                </a:solidFill>
                <a:effectLst>
                  <a:outerShdw blurRad="50800" dist="38100" dir="2700000" algn="tl" rotWithShape="0">
                    <a:prstClr val="black">
                      <a:alpha val="40000"/>
                    </a:prstClr>
                  </a:outerShdw>
                </a:effectLst>
              </a:rPr>
              <a:t>The words and opinions of others</a:t>
            </a:r>
          </a:p>
          <a:p>
            <a:r>
              <a:rPr lang="en-US" sz="3200" dirty="0">
                <a:solidFill>
                  <a:srgbClr val="FFFFFF"/>
                </a:solidFill>
                <a:effectLst>
                  <a:outerShdw blurRad="50800" dist="38100" dir="2700000" algn="tl" rotWithShape="0">
                    <a:prstClr val="black">
                      <a:alpha val="40000"/>
                    </a:prstClr>
                  </a:outerShdw>
                </a:effectLst>
              </a:rPr>
              <a:t>Our society and culture</a:t>
            </a:r>
          </a:p>
          <a:p>
            <a:r>
              <a:rPr lang="en-US" sz="3200" dirty="0">
                <a:solidFill>
                  <a:srgbClr val="FFFFFF"/>
                </a:solidFill>
                <a:effectLst>
                  <a:outerShdw blurRad="50800" dist="38100" dir="2700000" algn="tl" rotWithShape="0">
                    <a:prstClr val="black">
                      <a:alpha val="40000"/>
                    </a:prstClr>
                  </a:outerShdw>
                </a:effectLst>
              </a:rPr>
              <a:t>Our hurt, pain, and failures</a:t>
            </a:r>
          </a:p>
          <a:p>
            <a:r>
              <a:rPr lang="en-US" sz="3200" dirty="0">
                <a:solidFill>
                  <a:srgbClr val="FFFFFF"/>
                </a:solidFill>
                <a:effectLst>
                  <a:outerShdw blurRad="50800" dist="38100" dir="2700000" algn="tl" rotWithShape="0">
                    <a:prstClr val="black">
                      <a:alpha val="40000"/>
                    </a:prstClr>
                  </a:outerShdw>
                </a:effectLst>
              </a:rPr>
              <a:t>Our choices and behaviors</a:t>
            </a:r>
          </a:p>
          <a:p>
            <a:r>
              <a:rPr lang="en-US" sz="3200" dirty="0">
                <a:solidFill>
                  <a:srgbClr val="FFFFFF"/>
                </a:solidFill>
                <a:effectLst>
                  <a:outerShdw blurRad="50800" dist="38100" dir="2700000" algn="tl" rotWithShape="0">
                    <a:prstClr val="black">
                      <a:alpha val="40000"/>
                    </a:prstClr>
                  </a:outerShdw>
                </a:effectLst>
              </a:rPr>
              <a:t>Our thoughts</a:t>
            </a:r>
          </a:p>
        </p:txBody>
      </p:sp>
    </p:spTree>
    <p:extLst>
      <p:ext uri="{BB962C8B-B14F-4D97-AF65-F5344CB8AC3E}">
        <p14:creationId xmlns:p14="http://schemas.microsoft.com/office/powerpoint/2010/main" val="1995874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5CE2CC58-0F2E-CA44-A58C-8270A600734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F361BE-6474-FB4E-8083-A19361D600B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2700000" algn="tl" rotWithShape="0">
                    <a:prstClr val="black">
                      <a:alpha val="40000"/>
                    </a:prstClr>
                  </a:outerShdw>
                </a:effectLst>
              </a:rPr>
              <a:t>The Things That Shape Our Identity</a:t>
            </a:r>
          </a:p>
        </p:txBody>
      </p:sp>
      <p:cxnSp>
        <p:nvCxnSpPr>
          <p:cNvPr id="30" name="Straight Connector 2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D9F4F75A-E661-FC49-87AF-9107A3DBEA05}"/>
              </a:ext>
            </a:extLst>
          </p:cNvPr>
          <p:cNvSpPr>
            <a:spLocks noGrp="1"/>
          </p:cNvSpPr>
          <p:nvPr>
            <p:ph idx="1"/>
          </p:nvPr>
        </p:nvSpPr>
        <p:spPr>
          <a:xfrm>
            <a:off x="5155380" y="1718732"/>
            <a:ext cx="6475143" cy="3420535"/>
          </a:xfrm>
        </p:spPr>
        <p:txBody>
          <a:bodyPr anchor="t">
            <a:normAutofit/>
          </a:bodyPr>
          <a:lstStyle/>
          <a:p>
            <a:r>
              <a:rPr lang="en-US" sz="3200" dirty="0">
                <a:solidFill>
                  <a:srgbClr val="FFFFFF"/>
                </a:solidFill>
                <a:effectLst>
                  <a:outerShdw blurRad="50800" dist="38100" dir="2700000" algn="tl" rotWithShape="0">
                    <a:prstClr val="black">
                      <a:alpha val="40000"/>
                    </a:prstClr>
                  </a:outerShdw>
                </a:effectLst>
              </a:rPr>
              <a:t>The words and opinions of others</a:t>
            </a:r>
          </a:p>
          <a:p>
            <a:r>
              <a:rPr lang="en-US" sz="3200" dirty="0">
                <a:solidFill>
                  <a:srgbClr val="FFFFFF"/>
                </a:solidFill>
                <a:effectLst>
                  <a:outerShdw blurRad="50800" dist="38100" dir="2700000" algn="tl" rotWithShape="0">
                    <a:prstClr val="black">
                      <a:alpha val="40000"/>
                    </a:prstClr>
                  </a:outerShdw>
                </a:effectLst>
              </a:rPr>
              <a:t>Our society and culture</a:t>
            </a:r>
          </a:p>
          <a:p>
            <a:r>
              <a:rPr lang="en-US" sz="3200" dirty="0">
                <a:solidFill>
                  <a:srgbClr val="FFFFFF"/>
                </a:solidFill>
                <a:effectLst>
                  <a:outerShdw blurRad="50800" dist="38100" dir="2700000" algn="tl" rotWithShape="0">
                    <a:prstClr val="black">
                      <a:alpha val="40000"/>
                    </a:prstClr>
                  </a:outerShdw>
                </a:effectLst>
              </a:rPr>
              <a:t>Our hurt, pain, and failures</a:t>
            </a:r>
          </a:p>
          <a:p>
            <a:r>
              <a:rPr lang="en-US" sz="3200" dirty="0">
                <a:solidFill>
                  <a:srgbClr val="FFFFFF"/>
                </a:solidFill>
                <a:effectLst>
                  <a:outerShdw blurRad="50800" dist="38100" dir="2700000" algn="tl" rotWithShape="0">
                    <a:prstClr val="black">
                      <a:alpha val="40000"/>
                    </a:prstClr>
                  </a:outerShdw>
                </a:effectLst>
              </a:rPr>
              <a:t>Our choices and behaviors</a:t>
            </a:r>
          </a:p>
          <a:p>
            <a:r>
              <a:rPr lang="en-US" sz="3200" dirty="0">
                <a:solidFill>
                  <a:srgbClr val="FFFFFF"/>
                </a:solidFill>
                <a:effectLst>
                  <a:outerShdw blurRad="50800" dist="38100" dir="2700000" algn="tl" rotWithShape="0">
                    <a:prstClr val="black">
                      <a:alpha val="40000"/>
                    </a:prstClr>
                  </a:outerShdw>
                </a:effectLst>
              </a:rPr>
              <a:t>Our thoughts</a:t>
            </a:r>
          </a:p>
          <a:p>
            <a:r>
              <a:rPr lang="en-US" sz="3200" dirty="0">
                <a:solidFill>
                  <a:srgbClr val="FFFFFF"/>
                </a:solidFill>
                <a:effectLst>
                  <a:outerShdw blurRad="50800" dist="38100" dir="2700000" algn="tl" rotWithShape="0">
                    <a:prstClr val="black">
                      <a:alpha val="40000"/>
                    </a:prstClr>
                  </a:outerShdw>
                </a:effectLst>
              </a:rPr>
              <a:t>The story that we are living in</a:t>
            </a:r>
          </a:p>
          <a:p>
            <a:endParaRPr lang="en-US" sz="2000" dirty="0">
              <a:solidFill>
                <a:srgbClr val="FFFFFF"/>
              </a:solidFill>
            </a:endParaRPr>
          </a:p>
        </p:txBody>
      </p:sp>
    </p:spTree>
    <p:extLst>
      <p:ext uri="{BB962C8B-B14F-4D97-AF65-F5344CB8AC3E}">
        <p14:creationId xmlns:p14="http://schemas.microsoft.com/office/powerpoint/2010/main" val="1315980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699837" y="1500382"/>
            <a:ext cx="10792326" cy="3857235"/>
          </a:xfrm>
        </p:spPr>
        <p:txBody>
          <a:bodyPr>
            <a:normAutofit/>
          </a:bodyPr>
          <a:lstStyle/>
          <a:p>
            <a:pPr marL="0" indent="0">
              <a:buNone/>
            </a:pPr>
            <a:r>
              <a:rPr lang="en-US" sz="3600" b="1" dirty="0">
                <a:solidFill>
                  <a:schemeClr val="bg1"/>
                </a:solidFill>
              </a:rPr>
              <a:t>Paul, Colossians 3:1-4 NIV </a:t>
            </a:r>
          </a:p>
          <a:p>
            <a:pPr marL="0" indent="0">
              <a:buNone/>
            </a:pPr>
            <a:r>
              <a:rPr lang="en-US" sz="3600" b="1" baseline="30000" dirty="0">
                <a:solidFill>
                  <a:schemeClr val="bg1"/>
                </a:solidFill>
              </a:rPr>
              <a:t>1 </a:t>
            </a:r>
            <a:r>
              <a:rPr lang="en-US" sz="3600" dirty="0">
                <a:solidFill>
                  <a:schemeClr val="bg1"/>
                </a:solidFill>
              </a:rPr>
              <a:t>Since, then, </a:t>
            </a:r>
            <a:r>
              <a:rPr lang="en-US" sz="3600" dirty="0">
                <a:solidFill>
                  <a:srgbClr val="FFFF00"/>
                </a:solidFill>
              </a:rPr>
              <a:t>you have been raised with Christ</a:t>
            </a:r>
            <a:r>
              <a:rPr lang="en-US" sz="3600" dirty="0">
                <a:solidFill>
                  <a:schemeClr val="bg1"/>
                </a:solidFill>
              </a:rPr>
              <a:t>, set your hearts on things above, where Christ is, seated at the right hand of God. </a:t>
            </a:r>
            <a:r>
              <a:rPr lang="en-US" sz="3600" b="1" baseline="30000" dirty="0">
                <a:solidFill>
                  <a:schemeClr val="bg1"/>
                </a:solidFill>
              </a:rPr>
              <a:t>2 </a:t>
            </a:r>
            <a:r>
              <a:rPr lang="en-US" sz="3600" dirty="0">
                <a:solidFill>
                  <a:srgbClr val="FFFF00"/>
                </a:solidFill>
              </a:rPr>
              <a:t>Set your minds on things above</a:t>
            </a:r>
            <a:r>
              <a:rPr lang="en-US" sz="3600" dirty="0">
                <a:solidFill>
                  <a:schemeClr val="bg1"/>
                </a:solidFill>
              </a:rPr>
              <a:t>, not on earthly things. </a:t>
            </a:r>
            <a:r>
              <a:rPr lang="en-US" sz="3600" b="1" baseline="30000" dirty="0">
                <a:solidFill>
                  <a:schemeClr val="bg1"/>
                </a:solidFill>
              </a:rPr>
              <a:t>3 </a:t>
            </a:r>
            <a:r>
              <a:rPr lang="en-US" sz="3600" dirty="0">
                <a:solidFill>
                  <a:schemeClr val="bg1"/>
                </a:solidFill>
              </a:rPr>
              <a:t>For </a:t>
            </a:r>
            <a:r>
              <a:rPr lang="en-US" sz="3600" dirty="0">
                <a:solidFill>
                  <a:srgbClr val="FFFF00"/>
                </a:solidFill>
              </a:rPr>
              <a:t>you died</a:t>
            </a:r>
            <a:r>
              <a:rPr lang="en-US" sz="3600" dirty="0">
                <a:solidFill>
                  <a:schemeClr val="bg1"/>
                </a:solidFill>
              </a:rPr>
              <a:t>, and </a:t>
            </a:r>
            <a:r>
              <a:rPr lang="en-US" sz="3600" dirty="0">
                <a:solidFill>
                  <a:srgbClr val="FFFF00"/>
                </a:solidFill>
              </a:rPr>
              <a:t>your life is now hidden with Christ</a:t>
            </a:r>
            <a:r>
              <a:rPr lang="en-US" sz="3600" dirty="0">
                <a:solidFill>
                  <a:schemeClr val="bg1"/>
                </a:solidFill>
              </a:rPr>
              <a:t> in God. </a:t>
            </a:r>
            <a:r>
              <a:rPr lang="en-US" sz="3600" b="1" baseline="30000" dirty="0">
                <a:solidFill>
                  <a:schemeClr val="bg1"/>
                </a:solidFill>
              </a:rPr>
              <a:t>4 </a:t>
            </a:r>
            <a:r>
              <a:rPr lang="en-US" sz="3600" dirty="0">
                <a:solidFill>
                  <a:schemeClr val="bg1"/>
                </a:solidFill>
              </a:rPr>
              <a:t>When Christ, who is your</a:t>
            </a:r>
            <a:r>
              <a:rPr lang="en-US" sz="3600" baseline="30000" dirty="0">
                <a:solidFill>
                  <a:schemeClr val="bg1"/>
                </a:solidFill>
              </a:rPr>
              <a:t> </a:t>
            </a:r>
            <a:r>
              <a:rPr lang="en-US" sz="3600" dirty="0">
                <a:solidFill>
                  <a:schemeClr val="bg1"/>
                </a:solidFill>
              </a:rPr>
              <a:t>life, appears, then </a:t>
            </a:r>
            <a:r>
              <a:rPr lang="en-US" sz="3600" dirty="0">
                <a:solidFill>
                  <a:srgbClr val="FFFF00"/>
                </a:solidFill>
              </a:rPr>
              <a:t>you also will appear with him in glory</a:t>
            </a:r>
            <a:r>
              <a:rPr lang="en-US" sz="3600" dirty="0">
                <a:solidFill>
                  <a:schemeClr val="bg1"/>
                </a:solidFill>
              </a:rPr>
              <a:t>.</a:t>
            </a: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699837" y="1796938"/>
            <a:ext cx="10792326" cy="3264123"/>
          </a:xfrm>
        </p:spPr>
        <p:txBody>
          <a:bodyPr>
            <a:normAutofit/>
          </a:bodyPr>
          <a:lstStyle/>
          <a:p>
            <a:pPr marL="0" indent="0">
              <a:buNone/>
            </a:pPr>
            <a:r>
              <a:rPr lang="en-US" sz="3600" b="1" dirty="0">
                <a:solidFill>
                  <a:schemeClr val="bg1"/>
                </a:solidFill>
              </a:rPr>
              <a:t>Paul, Colossians 3:5-7 NIV </a:t>
            </a:r>
          </a:p>
          <a:p>
            <a:pPr marL="0" indent="0">
              <a:buNone/>
            </a:pPr>
            <a:r>
              <a:rPr lang="en-US" sz="3600" b="1" baseline="30000" dirty="0">
                <a:solidFill>
                  <a:schemeClr val="bg1"/>
                </a:solidFill>
              </a:rPr>
              <a:t>5 </a:t>
            </a:r>
            <a:r>
              <a:rPr lang="en-US" sz="3600" dirty="0">
                <a:solidFill>
                  <a:srgbClr val="FFFF00"/>
                </a:solidFill>
              </a:rPr>
              <a:t>Put to death</a:t>
            </a:r>
            <a:r>
              <a:rPr lang="en-US" sz="3600" dirty="0">
                <a:solidFill>
                  <a:schemeClr val="bg1"/>
                </a:solidFill>
              </a:rPr>
              <a:t>, therefore, whatever belongs to your earthly nature: sexual immorality, impurity, lust, evil desires and greed, which is idolatry. </a:t>
            </a:r>
            <a:r>
              <a:rPr lang="en-US" sz="3600" b="1" baseline="30000" dirty="0">
                <a:solidFill>
                  <a:schemeClr val="bg1"/>
                </a:solidFill>
              </a:rPr>
              <a:t>6 </a:t>
            </a:r>
            <a:r>
              <a:rPr lang="en-US" sz="3600" dirty="0">
                <a:solidFill>
                  <a:schemeClr val="bg1"/>
                </a:solidFill>
              </a:rPr>
              <a:t>Because of these, </a:t>
            </a:r>
            <a:r>
              <a:rPr lang="en-US" sz="3600" dirty="0">
                <a:solidFill>
                  <a:srgbClr val="FFFF00"/>
                </a:solidFill>
              </a:rPr>
              <a:t>the wrath of God is coming</a:t>
            </a:r>
            <a:r>
              <a:rPr lang="en-US" sz="3600" dirty="0">
                <a:solidFill>
                  <a:schemeClr val="bg1"/>
                </a:solidFill>
              </a:rPr>
              <a:t>.</a:t>
            </a:r>
            <a:r>
              <a:rPr lang="en-US" sz="3600" baseline="30000" dirty="0">
                <a:solidFill>
                  <a:schemeClr val="bg1"/>
                </a:solidFill>
              </a:rPr>
              <a:t> </a:t>
            </a:r>
            <a:r>
              <a:rPr lang="en-US" sz="3600" b="1" baseline="30000" dirty="0">
                <a:solidFill>
                  <a:schemeClr val="bg1"/>
                </a:solidFill>
              </a:rPr>
              <a:t>7 </a:t>
            </a:r>
            <a:r>
              <a:rPr lang="en-US" sz="3600" dirty="0">
                <a:solidFill>
                  <a:schemeClr val="bg1"/>
                </a:solidFill>
              </a:rPr>
              <a:t>You used to walk in these ways, in the life you once lived. </a:t>
            </a:r>
          </a:p>
        </p:txBody>
      </p:sp>
    </p:spTree>
    <p:extLst>
      <p:ext uri="{BB962C8B-B14F-4D97-AF65-F5344CB8AC3E}">
        <p14:creationId xmlns:p14="http://schemas.microsoft.com/office/powerpoint/2010/main" val="14117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734929" y="1544163"/>
            <a:ext cx="10722142" cy="3769673"/>
          </a:xfrm>
        </p:spPr>
        <p:txBody>
          <a:bodyPr>
            <a:normAutofit/>
          </a:bodyPr>
          <a:lstStyle/>
          <a:p>
            <a:pPr marL="0" indent="0">
              <a:buNone/>
            </a:pPr>
            <a:r>
              <a:rPr lang="en-US" sz="3600" b="1" dirty="0">
                <a:solidFill>
                  <a:schemeClr val="bg1"/>
                </a:solidFill>
              </a:rPr>
              <a:t>Paul, Colossians 3:8-10 NIV </a:t>
            </a:r>
          </a:p>
          <a:p>
            <a:pPr marL="0" indent="0">
              <a:buNone/>
            </a:pPr>
            <a:r>
              <a:rPr lang="en-US" sz="3600" b="1" baseline="30000" dirty="0">
                <a:solidFill>
                  <a:schemeClr val="bg1"/>
                </a:solidFill>
              </a:rPr>
              <a:t>8 </a:t>
            </a:r>
            <a:r>
              <a:rPr lang="en-US" sz="3600" dirty="0">
                <a:solidFill>
                  <a:schemeClr val="bg1"/>
                </a:solidFill>
              </a:rPr>
              <a:t>But now you must also </a:t>
            </a:r>
            <a:r>
              <a:rPr lang="en-US" sz="3600" dirty="0">
                <a:solidFill>
                  <a:srgbClr val="FFFF00"/>
                </a:solidFill>
              </a:rPr>
              <a:t>rid yourselves</a:t>
            </a:r>
            <a:r>
              <a:rPr lang="en-US" sz="3600" dirty="0">
                <a:solidFill>
                  <a:schemeClr val="bg1"/>
                </a:solidFill>
              </a:rPr>
              <a:t> of all such things as these: anger, rage, malice, slander, and filthy language from your lips. </a:t>
            </a:r>
            <a:r>
              <a:rPr lang="en-US" sz="3600" b="1" baseline="30000" dirty="0">
                <a:solidFill>
                  <a:schemeClr val="bg1"/>
                </a:solidFill>
              </a:rPr>
              <a:t>9 </a:t>
            </a:r>
            <a:r>
              <a:rPr lang="en-US" sz="3600" dirty="0">
                <a:solidFill>
                  <a:schemeClr val="bg1"/>
                </a:solidFill>
              </a:rPr>
              <a:t>Do not lie to each other, since you have taken off your old self with its practices </a:t>
            </a:r>
            <a:r>
              <a:rPr lang="en-US" sz="3600" b="1" baseline="30000" dirty="0">
                <a:solidFill>
                  <a:schemeClr val="bg1"/>
                </a:solidFill>
              </a:rPr>
              <a:t>10 </a:t>
            </a:r>
            <a:r>
              <a:rPr lang="en-US" sz="3600" dirty="0">
                <a:solidFill>
                  <a:schemeClr val="bg1"/>
                </a:solidFill>
              </a:rPr>
              <a:t>and have </a:t>
            </a:r>
            <a:r>
              <a:rPr lang="en-US" sz="3600" dirty="0">
                <a:solidFill>
                  <a:srgbClr val="FFFF00"/>
                </a:solidFill>
              </a:rPr>
              <a:t>put on the new self</a:t>
            </a:r>
            <a:r>
              <a:rPr lang="en-US" sz="3600" dirty="0">
                <a:solidFill>
                  <a:schemeClr val="bg1"/>
                </a:solidFill>
              </a:rPr>
              <a:t>, which is </a:t>
            </a:r>
            <a:r>
              <a:rPr lang="en-US" sz="3600" dirty="0">
                <a:solidFill>
                  <a:srgbClr val="FFFF00"/>
                </a:solidFill>
              </a:rPr>
              <a:t>being renewed </a:t>
            </a:r>
            <a:r>
              <a:rPr lang="en-US" sz="3600" dirty="0">
                <a:solidFill>
                  <a:schemeClr val="bg1"/>
                </a:solidFill>
              </a:rPr>
              <a:t>in knowledge in the image of its Creator. </a:t>
            </a:r>
          </a:p>
        </p:txBody>
      </p:sp>
    </p:spTree>
    <p:extLst>
      <p:ext uri="{BB962C8B-B14F-4D97-AF65-F5344CB8AC3E}">
        <p14:creationId xmlns:p14="http://schemas.microsoft.com/office/powerpoint/2010/main" val="15716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100889" y="1006642"/>
            <a:ext cx="9719511" cy="4844715"/>
          </a:xfrm>
        </p:spPr>
        <p:txBody>
          <a:bodyPr>
            <a:normAutofit/>
          </a:bodyPr>
          <a:lstStyle/>
          <a:p>
            <a:pPr marL="0" indent="0">
              <a:buNone/>
            </a:pPr>
            <a:r>
              <a:rPr lang="en-US" sz="3600" b="1" dirty="0">
                <a:solidFill>
                  <a:schemeClr val="bg1"/>
                </a:solidFill>
              </a:rPr>
              <a:t>Paul, 2 Corinthians 5:15-17 NIV </a:t>
            </a:r>
          </a:p>
          <a:p>
            <a:pPr marL="0" indent="0">
              <a:buNone/>
            </a:pPr>
            <a:r>
              <a:rPr lang="en-US" sz="3600" b="1" baseline="30000" dirty="0">
                <a:solidFill>
                  <a:schemeClr val="bg1"/>
                </a:solidFill>
              </a:rPr>
              <a:t>15 </a:t>
            </a:r>
            <a:r>
              <a:rPr lang="en-US" sz="3600" dirty="0">
                <a:solidFill>
                  <a:schemeClr val="bg1"/>
                </a:solidFill>
              </a:rPr>
              <a:t>And he [Christ] died for all, that those who live should </a:t>
            </a:r>
            <a:r>
              <a:rPr lang="en-US" sz="3600" dirty="0">
                <a:solidFill>
                  <a:srgbClr val="FFFF00"/>
                </a:solidFill>
              </a:rPr>
              <a:t>no longer live for themselves</a:t>
            </a:r>
            <a:r>
              <a:rPr lang="en-US" sz="3600" dirty="0">
                <a:solidFill>
                  <a:schemeClr val="bg1"/>
                </a:solidFill>
              </a:rPr>
              <a:t> but for him who died for them and was raised again.</a:t>
            </a:r>
          </a:p>
          <a:p>
            <a:pPr marL="0" indent="0">
              <a:buNone/>
            </a:pPr>
            <a:r>
              <a:rPr lang="en-US" sz="3600" b="1" baseline="30000" dirty="0">
                <a:solidFill>
                  <a:schemeClr val="bg1"/>
                </a:solidFill>
              </a:rPr>
              <a:t>16 </a:t>
            </a:r>
            <a:r>
              <a:rPr lang="en-US" sz="3600" dirty="0">
                <a:solidFill>
                  <a:schemeClr val="bg1"/>
                </a:solidFill>
              </a:rPr>
              <a:t>So from now on we regard no one from a worldly point of view. Though we once regarded Christ in this way, we do so no longer. </a:t>
            </a:r>
            <a:r>
              <a:rPr lang="en-US" sz="3600" b="1" baseline="30000" dirty="0">
                <a:solidFill>
                  <a:schemeClr val="bg1"/>
                </a:solidFill>
              </a:rPr>
              <a:t>17 </a:t>
            </a:r>
            <a:r>
              <a:rPr lang="en-US" sz="3600" dirty="0">
                <a:solidFill>
                  <a:schemeClr val="bg1"/>
                </a:solidFill>
              </a:rPr>
              <a:t>Therefore, </a:t>
            </a:r>
            <a:r>
              <a:rPr lang="en-US" sz="3600" dirty="0">
                <a:solidFill>
                  <a:srgbClr val="FFFF00"/>
                </a:solidFill>
              </a:rPr>
              <a:t>if anyone is in Christ, the new creation has come</a:t>
            </a:r>
            <a:r>
              <a:rPr lang="en-US" sz="3600" dirty="0">
                <a:solidFill>
                  <a:schemeClr val="bg1"/>
                </a:solidFill>
              </a:rPr>
              <a:t>:</a:t>
            </a:r>
            <a:r>
              <a:rPr lang="en-US" sz="3600" baseline="30000" dirty="0">
                <a:solidFill>
                  <a:schemeClr val="bg1"/>
                </a:solidFill>
              </a:rPr>
              <a:t> </a:t>
            </a:r>
            <a:r>
              <a:rPr lang="en-US" sz="3600" dirty="0">
                <a:solidFill>
                  <a:schemeClr val="bg1"/>
                </a:solidFill>
              </a:rPr>
              <a:t>The old has gone, the new is here!</a:t>
            </a:r>
          </a:p>
        </p:txBody>
      </p:sp>
    </p:spTree>
    <p:extLst>
      <p:ext uri="{BB962C8B-B14F-4D97-AF65-F5344CB8AC3E}">
        <p14:creationId xmlns:p14="http://schemas.microsoft.com/office/powerpoint/2010/main" val="18828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image of the moon&#10;&#10;Description automatically generated with low confidence">
            <a:extLst>
              <a:ext uri="{FF2B5EF4-FFF2-40B4-BE49-F238E27FC236}">
                <a16:creationId xmlns:a16="http://schemas.microsoft.com/office/drawing/2014/main" id="{9923B111-6714-8848-9D0F-64BF73B0C6E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9E4DFD-6DB1-8144-840A-B329E0F1F121}"/>
              </a:ext>
            </a:extLst>
          </p:cNvPr>
          <p:cNvSpPr>
            <a:spLocks noGrp="1"/>
          </p:cNvSpPr>
          <p:nvPr>
            <p:ph type="title"/>
          </p:nvPr>
        </p:nvSpPr>
        <p:spPr>
          <a:xfrm>
            <a:off x="838199" y="688975"/>
            <a:ext cx="10515600" cy="1325563"/>
          </a:xfrm>
        </p:spPr>
        <p:txBody>
          <a:bodyPr/>
          <a:lstStyle/>
          <a:p>
            <a:pPr algn="ctr"/>
            <a:r>
              <a:rPr lang="en-US" b="1" dirty="0">
                <a:solidFill>
                  <a:srgbClr val="E7D866"/>
                </a:solidFill>
                <a:latin typeface="+mn-lt"/>
              </a:rPr>
              <a:t>Getting the Gospel in You</a:t>
            </a:r>
          </a:p>
        </p:txBody>
      </p:sp>
      <p:sp>
        <p:nvSpPr>
          <p:cNvPr id="3" name="Content Placeholder 2">
            <a:extLst>
              <a:ext uri="{FF2B5EF4-FFF2-40B4-BE49-F238E27FC236}">
                <a16:creationId xmlns:a16="http://schemas.microsoft.com/office/drawing/2014/main" id="{B3EB6936-D296-1843-B25A-721D2FF4968B}"/>
              </a:ext>
            </a:extLst>
          </p:cNvPr>
          <p:cNvSpPr>
            <a:spLocks noGrp="1"/>
          </p:cNvSpPr>
          <p:nvPr>
            <p:ph idx="1"/>
          </p:nvPr>
        </p:nvSpPr>
        <p:spPr>
          <a:xfrm>
            <a:off x="1020233" y="2055813"/>
            <a:ext cx="10151533" cy="2712508"/>
          </a:xfrm>
        </p:spPr>
        <p:txBody>
          <a:bodyPr>
            <a:normAutofit/>
          </a:bodyPr>
          <a:lstStyle/>
          <a:p>
            <a:pPr marL="0" indent="0">
              <a:buNone/>
            </a:pPr>
            <a:r>
              <a:rPr lang="en-US" sz="3200" dirty="0">
                <a:solidFill>
                  <a:schemeClr val="bg1"/>
                </a:solidFill>
                <a:latin typeface="+mj-lt"/>
              </a:rPr>
              <a:t>When confronted with all the things that seek to shape your identity, you can apply the gospel by asking a few questions:</a:t>
            </a:r>
          </a:p>
        </p:txBody>
      </p:sp>
    </p:spTree>
    <p:extLst>
      <p:ext uri="{BB962C8B-B14F-4D97-AF65-F5344CB8AC3E}">
        <p14:creationId xmlns:p14="http://schemas.microsoft.com/office/powerpoint/2010/main" val="36165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image of the moon&#10;&#10;Description automatically generated with low confidence">
            <a:extLst>
              <a:ext uri="{FF2B5EF4-FFF2-40B4-BE49-F238E27FC236}">
                <a16:creationId xmlns:a16="http://schemas.microsoft.com/office/drawing/2014/main" id="{9923B111-6714-8848-9D0F-64BF73B0C6E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9E4DFD-6DB1-8144-840A-B329E0F1F121}"/>
              </a:ext>
            </a:extLst>
          </p:cNvPr>
          <p:cNvSpPr>
            <a:spLocks noGrp="1"/>
          </p:cNvSpPr>
          <p:nvPr>
            <p:ph type="title"/>
          </p:nvPr>
        </p:nvSpPr>
        <p:spPr>
          <a:xfrm>
            <a:off x="838199" y="688975"/>
            <a:ext cx="10515600" cy="1325563"/>
          </a:xfrm>
        </p:spPr>
        <p:txBody>
          <a:bodyPr/>
          <a:lstStyle/>
          <a:p>
            <a:pPr algn="ctr"/>
            <a:r>
              <a:rPr lang="en-US" b="1" dirty="0">
                <a:solidFill>
                  <a:srgbClr val="E7D866"/>
                </a:solidFill>
                <a:latin typeface="+mn-lt"/>
              </a:rPr>
              <a:t>Getting the Gospel in You</a:t>
            </a:r>
          </a:p>
        </p:txBody>
      </p:sp>
      <p:sp>
        <p:nvSpPr>
          <p:cNvPr id="3" name="Content Placeholder 2">
            <a:extLst>
              <a:ext uri="{FF2B5EF4-FFF2-40B4-BE49-F238E27FC236}">
                <a16:creationId xmlns:a16="http://schemas.microsoft.com/office/drawing/2014/main" id="{B3EB6936-D296-1843-B25A-721D2FF4968B}"/>
              </a:ext>
            </a:extLst>
          </p:cNvPr>
          <p:cNvSpPr>
            <a:spLocks noGrp="1"/>
          </p:cNvSpPr>
          <p:nvPr>
            <p:ph idx="1"/>
          </p:nvPr>
        </p:nvSpPr>
        <p:spPr>
          <a:xfrm>
            <a:off x="1020233" y="2055813"/>
            <a:ext cx="10151533" cy="2712508"/>
          </a:xfrm>
        </p:spPr>
        <p:txBody>
          <a:bodyPr>
            <a:normAutofit/>
          </a:bodyPr>
          <a:lstStyle/>
          <a:p>
            <a:pPr marL="0" indent="0">
              <a:buNone/>
            </a:pPr>
            <a:r>
              <a:rPr lang="en-US" sz="3200" dirty="0">
                <a:solidFill>
                  <a:schemeClr val="bg1"/>
                </a:solidFill>
                <a:latin typeface="+mj-lt"/>
              </a:rPr>
              <a:t>When confronted with all the things that seek to shape your identity, you can apply the gospel by asking a few questions:</a:t>
            </a:r>
            <a:br>
              <a:rPr lang="en-US" sz="3200" dirty="0">
                <a:solidFill>
                  <a:schemeClr val="bg1"/>
                </a:solidFill>
                <a:latin typeface="+mj-lt"/>
              </a:rPr>
            </a:br>
            <a:endParaRPr lang="en-US" sz="3200" dirty="0">
              <a:solidFill>
                <a:schemeClr val="bg1"/>
              </a:solidFill>
              <a:latin typeface="+mj-lt"/>
            </a:endParaRPr>
          </a:p>
          <a:p>
            <a:pPr marL="514350" indent="-514350">
              <a:buFont typeface="+mj-lt"/>
              <a:buAutoNum type="arabicPeriod"/>
            </a:pPr>
            <a:r>
              <a:rPr lang="en-US" sz="3200" b="1" dirty="0">
                <a:solidFill>
                  <a:schemeClr val="bg1"/>
                </a:solidFill>
              </a:rPr>
              <a:t>How does this compare to what the Bible says?</a:t>
            </a:r>
          </a:p>
        </p:txBody>
      </p:sp>
    </p:spTree>
    <p:extLst>
      <p:ext uri="{BB962C8B-B14F-4D97-AF65-F5344CB8AC3E}">
        <p14:creationId xmlns:p14="http://schemas.microsoft.com/office/powerpoint/2010/main" val="298106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image of the moon&#10;&#10;Description automatically generated with low confidence">
            <a:extLst>
              <a:ext uri="{FF2B5EF4-FFF2-40B4-BE49-F238E27FC236}">
                <a16:creationId xmlns:a16="http://schemas.microsoft.com/office/drawing/2014/main" id="{9923B111-6714-8848-9D0F-64BF73B0C6E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9E4DFD-6DB1-8144-840A-B329E0F1F121}"/>
              </a:ext>
            </a:extLst>
          </p:cNvPr>
          <p:cNvSpPr>
            <a:spLocks noGrp="1"/>
          </p:cNvSpPr>
          <p:nvPr>
            <p:ph type="title"/>
          </p:nvPr>
        </p:nvSpPr>
        <p:spPr>
          <a:xfrm>
            <a:off x="838199" y="688975"/>
            <a:ext cx="10515600" cy="1325563"/>
          </a:xfrm>
        </p:spPr>
        <p:txBody>
          <a:bodyPr/>
          <a:lstStyle/>
          <a:p>
            <a:pPr algn="ctr"/>
            <a:r>
              <a:rPr lang="en-US" b="1" dirty="0">
                <a:solidFill>
                  <a:srgbClr val="E7D866"/>
                </a:solidFill>
                <a:latin typeface="+mn-lt"/>
              </a:rPr>
              <a:t>Getting the Gospel in You</a:t>
            </a:r>
          </a:p>
        </p:txBody>
      </p:sp>
      <p:sp>
        <p:nvSpPr>
          <p:cNvPr id="3" name="Content Placeholder 2">
            <a:extLst>
              <a:ext uri="{FF2B5EF4-FFF2-40B4-BE49-F238E27FC236}">
                <a16:creationId xmlns:a16="http://schemas.microsoft.com/office/drawing/2014/main" id="{B3EB6936-D296-1843-B25A-721D2FF4968B}"/>
              </a:ext>
            </a:extLst>
          </p:cNvPr>
          <p:cNvSpPr>
            <a:spLocks noGrp="1"/>
          </p:cNvSpPr>
          <p:nvPr>
            <p:ph idx="1"/>
          </p:nvPr>
        </p:nvSpPr>
        <p:spPr>
          <a:xfrm>
            <a:off x="1020233" y="2055813"/>
            <a:ext cx="10151533" cy="3108854"/>
          </a:xfrm>
        </p:spPr>
        <p:txBody>
          <a:bodyPr>
            <a:normAutofit/>
          </a:bodyPr>
          <a:lstStyle/>
          <a:p>
            <a:pPr marL="0" indent="0">
              <a:buNone/>
            </a:pPr>
            <a:r>
              <a:rPr lang="en-US" sz="3200" dirty="0">
                <a:solidFill>
                  <a:schemeClr val="bg1"/>
                </a:solidFill>
                <a:latin typeface="+mj-lt"/>
              </a:rPr>
              <a:t>When confronted with all the things that seek to shape your identity, you can apply the gospel by asking a few questions:</a:t>
            </a:r>
            <a:br>
              <a:rPr lang="en-US" sz="3200" dirty="0">
                <a:solidFill>
                  <a:schemeClr val="bg1"/>
                </a:solidFill>
                <a:latin typeface="+mj-lt"/>
              </a:rPr>
            </a:br>
            <a:endParaRPr lang="en-US" sz="3200" dirty="0">
              <a:solidFill>
                <a:schemeClr val="bg1"/>
              </a:solidFill>
              <a:latin typeface="+mj-lt"/>
            </a:endParaRPr>
          </a:p>
          <a:p>
            <a:pPr marL="514350" indent="-514350">
              <a:buFont typeface="+mj-lt"/>
              <a:buAutoNum type="arabicPeriod"/>
            </a:pPr>
            <a:r>
              <a:rPr lang="en-US" sz="3200" dirty="0">
                <a:solidFill>
                  <a:schemeClr val="bg1"/>
                </a:solidFill>
              </a:rPr>
              <a:t>How does this compare to what the Bible says?</a:t>
            </a:r>
          </a:p>
          <a:p>
            <a:pPr marL="514350" indent="-514350">
              <a:buFont typeface="+mj-lt"/>
              <a:buAutoNum type="arabicPeriod"/>
            </a:pPr>
            <a:r>
              <a:rPr lang="en-US" sz="3200" b="1" dirty="0">
                <a:solidFill>
                  <a:schemeClr val="bg1"/>
                </a:solidFill>
              </a:rPr>
              <a:t>Is this consistent with my new identity in Christ?</a:t>
            </a:r>
          </a:p>
        </p:txBody>
      </p:sp>
    </p:spTree>
    <p:extLst>
      <p:ext uri="{BB962C8B-B14F-4D97-AF65-F5344CB8AC3E}">
        <p14:creationId xmlns:p14="http://schemas.microsoft.com/office/powerpoint/2010/main" val="330355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F91E580-6909-2E48-A3DA-F60D7B796432}"/>
              </a:ext>
            </a:extLst>
          </p:cNvPr>
          <p:cNvSpPr>
            <a:spLocks noGrp="1"/>
          </p:cNvSpPr>
          <p:nvPr>
            <p:ph idx="1"/>
          </p:nvPr>
        </p:nvSpPr>
        <p:spPr>
          <a:xfrm>
            <a:off x="838200" y="813760"/>
            <a:ext cx="10515600" cy="5230479"/>
          </a:xfrm>
        </p:spPr>
        <p:txBody>
          <a:bodyPr>
            <a:normAutofit/>
          </a:bodyPr>
          <a:lstStyle/>
          <a:p>
            <a:pPr marL="0" indent="0">
              <a:buNone/>
            </a:pPr>
            <a:r>
              <a:rPr lang="en-US" sz="3600" b="1" dirty="0">
                <a:solidFill>
                  <a:srgbClr val="E7D866"/>
                </a:solidFill>
                <a:effectLst>
                  <a:outerShdw blurRad="50800" dist="38100" dir="2700000" algn="tl" rotWithShape="0">
                    <a:prstClr val="black">
                      <a:alpha val="40000"/>
                    </a:prstClr>
                  </a:outerShdw>
                </a:effectLst>
              </a:rPr>
              <a:t>What is the Good News?</a:t>
            </a:r>
          </a:p>
          <a:p>
            <a:pPr marL="0" indent="0">
              <a:buNone/>
            </a:pPr>
            <a:r>
              <a:rPr lang="en-US" sz="3600" dirty="0">
                <a:solidFill>
                  <a:schemeClr val="bg1"/>
                </a:solidFill>
              </a:rPr>
              <a:t>The gospel </a:t>
            </a:r>
            <a:r>
              <a:rPr lang="en-US" sz="3600" i="1" dirty="0">
                <a:solidFill>
                  <a:schemeClr val="bg1"/>
                </a:solidFill>
              </a:rPr>
              <a:t>story</a:t>
            </a:r>
            <a:r>
              <a:rPr lang="en-US" sz="3600" dirty="0">
                <a:solidFill>
                  <a:schemeClr val="bg1"/>
                </a:solidFill>
              </a:rPr>
              <a:t> of how God has been at work in the world and is now redeeming it in Jesus Christ—who will one day return to bring the fullness of the Kingdom.</a:t>
            </a:r>
          </a:p>
          <a:p>
            <a:pPr marL="0" indent="0">
              <a:buNone/>
            </a:pPr>
            <a:endParaRPr lang="en-US" sz="3600" dirty="0">
              <a:solidFill>
                <a:schemeClr val="bg1"/>
              </a:solidFill>
            </a:endParaRPr>
          </a:p>
          <a:p>
            <a:pPr marL="0" indent="0">
              <a:buNone/>
            </a:pPr>
            <a:r>
              <a:rPr lang="en-US" sz="3600" b="1" dirty="0">
                <a:solidFill>
                  <a:srgbClr val="E7D866"/>
                </a:solidFill>
                <a:effectLst>
                  <a:outerShdw blurRad="50800" dist="38100" dir="2700000" algn="tl" rotWithShape="0">
                    <a:prstClr val="black">
                      <a:alpha val="40000"/>
                    </a:prstClr>
                  </a:outerShdw>
                </a:effectLst>
              </a:rPr>
              <a:t>What is the Kingdom of God?</a:t>
            </a:r>
          </a:p>
          <a:p>
            <a:pPr marL="0" indent="0">
              <a:buNone/>
            </a:pPr>
            <a:r>
              <a:rPr lang="en-US" sz="3600" dirty="0">
                <a:solidFill>
                  <a:schemeClr val="bg1"/>
                </a:solidFill>
              </a:rPr>
              <a:t>The reign and rule of God on the earth, which always looks like Jesus (e.g., loving others, healing, reconciling, sacrificing self, showing mercy, doing justice, etc.).</a:t>
            </a:r>
          </a:p>
        </p:txBody>
      </p:sp>
    </p:spTree>
    <p:extLst>
      <p:ext uri="{BB962C8B-B14F-4D97-AF65-F5344CB8AC3E}">
        <p14:creationId xmlns:p14="http://schemas.microsoft.com/office/powerpoint/2010/main" val="121700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image of the moon&#10;&#10;Description automatically generated with low confidence">
            <a:extLst>
              <a:ext uri="{FF2B5EF4-FFF2-40B4-BE49-F238E27FC236}">
                <a16:creationId xmlns:a16="http://schemas.microsoft.com/office/drawing/2014/main" id="{9923B111-6714-8848-9D0F-64BF73B0C6E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9E4DFD-6DB1-8144-840A-B329E0F1F121}"/>
              </a:ext>
            </a:extLst>
          </p:cNvPr>
          <p:cNvSpPr>
            <a:spLocks noGrp="1"/>
          </p:cNvSpPr>
          <p:nvPr>
            <p:ph type="title"/>
          </p:nvPr>
        </p:nvSpPr>
        <p:spPr>
          <a:xfrm>
            <a:off x="838199" y="688975"/>
            <a:ext cx="10515600" cy="1325563"/>
          </a:xfrm>
        </p:spPr>
        <p:txBody>
          <a:bodyPr/>
          <a:lstStyle/>
          <a:p>
            <a:pPr algn="ctr"/>
            <a:r>
              <a:rPr lang="en-US" b="1" dirty="0">
                <a:solidFill>
                  <a:srgbClr val="E7D866"/>
                </a:solidFill>
                <a:latin typeface="+mn-lt"/>
              </a:rPr>
              <a:t>Getting the Gospel in You</a:t>
            </a:r>
          </a:p>
        </p:txBody>
      </p:sp>
      <p:sp>
        <p:nvSpPr>
          <p:cNvPr id="3" name="Content Placeholder 2">
            <a:extLst>
              <a:ext uri="{FF2B5EF4-FFF2-40B4-BE49-F238E27FC236}">
                <a16:creationId xmlns:a16="http://schemas.microsoft.com/office/drawing/2014/main" id="{B3EB6936-D296-1843-B25A-721D2FF4968B}"/>
              </a:ext>
            </a:extLst>
          </p:cNvPr>
          <p:cNvSpPr>
            <a:spLocks noGrp="1"/>
          </p:cNvSpPr>
          <p:nvPr>
            <p:ph idx="1"/>
          </p:nvPr>
        </p:nvSpPr>
        <p:spPr>
          <a:xfrm>
            <a:off x="1020233" y="2055812"/>
            <a:ext cx="10151533" cy="3786187"/>
          </a:xfrm>
        </p:spPr>
        <p:txBody>
          <a:bodyPr>
            <a:normAutofit/>
          </a:bodyPr>
          <a:lstStyle/>
          <a:p>
            <a:pPr marL="0" indent="0">
              <a:buNone/>
            </a:pPr>
            <a:r>
              <a:rPr lang="en-US" sz="3200" dirty="0">
                <a:solidFill>
                  <a:schemeClr val="bg1"/>
                </a:solidFill>
                <a:latin typeface="+mj-lt"/>
              </a:rPr>
              <a:t>When confronted with all the things that seek to shape your identity, you can apply the gospel by asking a few questions:</a:t>
            </a:r>
            <a:br>
              <a:rPr lang="en-US" sz="3200" dirty="0">
                <a:solidFill>
                  <a:schemeClr val="bg1"/>
                </a:solidFill>
                <a:latin typeface="+mj-lt"/>
              </a:rPr>
            </a:br>
            <a:endParaRPr lang="en-US" sz="3200" dirty="0">
              <a:solidFill>
                <a:schemeClr val="bg1"/>
              </a:solidFill>
              <a:latin typeface="+mj-lt"/>
            </a:endParaRPr>
          </a:p>
          <a:p>
            <a:pPr marL="514350" indent="-514350">
              <a:buFont typeface="+mj-lt"/>
              <a:buAutoNum type="arabicPeriod"/>
            </a:pPr>
            <a:r>
              <a:rPr lang="en-US" sz="3200" dirty="0">
                <a:solidFill>
                  <a:schemeClr val="bg1"/>
                </a:solidFill>
              </a:rPr>
              <a:t>How does this compare to what the Bible says?</a:t>
            </a:r>
          </a:p>
          <a:p>
            <a:pPr marL="514350" indent="-514350">
              <a:buFont typeface="+mj-lt"/>
              <a:buAutoNum type="arabicPeriod"/>
            </a:pPr>
            <a:r>
              <a:rPr lang="en-US" sz="3200" dirty="0">
                <a:solidFill>
                  <a:schemeClr val="bg1"/>
                </a:solidFill>
              </a:rPr>
              <a:t>Is this consistent with my new identity in Christ?</a:t>
            </a:r>
          </a:p>
          <a:p>
            <a:pPr marL="514350" indent="-514350">
              <a:buFont typeface="+mj-lt"/>
              <a:buAutoNum type="arabicPeriod"/>
            </a:pPr>
            <a:r>
              <a:rPr lang="en-US" sz="3200" b="1" dirty="0">
                <a:solidFill>
                  <a:schemeClr val="bg1"/>
                </a:solidFill>
              </a:rPr>
              <a:t>Does this help me live into the gospel story?</a:t>
            </a:r>
          </a:p>
        </p:txBody>
      </p:sp>
    </p:spTree>
    <p:extLst>
      <p:ext uri="{BB962C8B-B14F-4D97-AF65-F5344CB8AC3E}">
        <p14:creationId xmlns:p14="http://schemas.microsoft.com/office/powerpoint/2010/main" val="370116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61A823-7600-B24B-923C-D99A032FC177}"/>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pic>
        <p:nvPicPr>
          <p:cNvPr id="7" name="Picture 6" descr="A black and white image of the moon&#10;&#10;Description automatically generated with low confidence">
            <a:extLst>
              <a:ext uri="{FF2B5EF4-FFF2-40B4-BE49-F238E27FC236}">
                <a16:creationId xmlns:a16="http://schemas.microsoft.com/office/drawing/2014/main" id="{9923B111-6714-8848-9D0F-64BF73B0C6E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9E4DFD-6DB1-8144-840A-B329E0F1F121}"/>
              </a:ext>
            </a:extLst>
          </p:cNvPr>
          <p:cNvSpPr>
            <a:spLocks noGrp="1"/>
          </p:cNvSpPr>
          <p:nvPr>
            <p:ph type="title"/>
          </p:nvPr>
        </p:nvSpPr>
        <p:spPr>
          <a:xfrm>
            <a:off x="838199" y="688975"/>
            <a:ext cx="10515600" cy="1325563"/>
          </a:xfrm>
        </p:spPr>
        <p:txBody>
          <a:bodyPr/>
          <a:lstStyle/>
          <a:p>
            <a:pPr algn="ctr"/>
            <a:r>
              <a:rPr lang="en-US" b="1" dirty="0">
                <a:solidFill>
                  <a:srgbClr val="E7D866"/>
                </a:solidFill>
                <a:latin typeface="+mn-lt"/>
              </a:rPr>
              <a:t>Getting the Gospel in You</a:t>
            </a:r>
          </a:p>
        </p:txBody>
      </p:sp>
      <p:sp>
        <p:nvSpPr>
          <p:cNvPr id="3" name="Content Placeholder 2">
            <a:extLst>
              <a:ext uri="{FF2B5EF4-FFF2-40B4-BE49-F238E27FC236}">
                <a16:creationId xmlns:a16="http://schemas.microsoft.com/office/drawing/2014/main" id="{B3EB6936-D296-1843-B25A-721D2FF4968B}"/>
              </a:ext>
            </a:extLst>
          </p:cNvPr>
          <p:cNvSpPr>
            <a:spLocks noGrp="1"/>
          </p:cNvSpPr>
          <p:nvPr>
            <p:ph idx="1"/>
          </p:nvPr>
        </p:nvSpPr>
        <p:spPr>
          <a:xfrm>
            <a:off x="1020233" y="2055812"/>
            <a:ext cx="10151533" cy="3786187"/>
          </a:xfrm>
        </p:spPr>
        <p:txBody>
          <a:bodyPr>
            <a:normAutofit/>
          </a:bodyPr>
          <a:lstStyle/>
          <a:p>
            <a:pPr marL="0" indent="0">
              <a:buNone/>
            </a:pPr>
            <a:r>
              <a:rPr lang="en-US" sz="3200" dirty="0">
                <a:solidFill>
                  <a:schemeClr val="bg1"/>
                </a:solidFill>
                <a:latin typeface="+mj-lt"/>
              </a:rPr>
              <a:t>When confronted with all the things that seek to shape your identity, you can apply the gospel by asking a few questions:</a:t>
            </a:r>
            <a:br>
              <a:rPr lang="en-US" sz="3200" dirty="0">
                <a:solidFill>
                  <a:schemeClr val="bg1"/>
                </a:solidFill>
                <a:latin typeface="+mj-lt"/>
              </a:rPr>
            </a:br>
            <a:endParaRPr lang="en-US" sz="3200" dirty="0">
              <a:solidFill>
                <a:schemeClr val="bg1"/>
              </a:solidFill>
              <a:latin typeface="+mj-lt"/>
            </a:endParaRPr>
          </a:p>
          <a:p>
            <a:pPr marL="514350" indent="-514350">
              <a:buFont typeface="+mj-lt"/>
              <a:buAutoNum type="arabicPeriod"/>
            </a:pPr>
            <a:r>
              <a:rPr lang="en-US" sz="3200" dirty="0">
                <a:solidFill>
                  <a:schemeClr val="bg1"/>
                </a:solidFill>
              </a:rPr>
              <a:t>How does this compare to what the Bible says?</a:t>
            </a:r>
          </a:p>
          <a:p>
            <a:pPr marL="514350" indent="-514350">
              <a:buFont typeface="+mj-lt"/>
              <a:buAutoNum type="arabicPeriod"/>
            </a:pPr>
            <a:r>
              <a:rPr lang="en-US" sz="3200" dirty="0">
                <a:solidFill>
                  <a:schemeClr val="bg1"/>
                </a:solidFill>
              </a:rPr>
              <a:t>Is this consistent with my new identity in Christ?</a:t>
            </a:r>
          </a:p>
          <a:p>
            <a:pPr marL="514350" indent="-514350">
              <a:buFont typeface="+mj-lt"/>
              <a:buAutoNum type="arabicPeriod"/>
            </a:pPr>
            <a:r>
              <a:rPr lang="en-US" sz="3200" dirty="0">
                <a:solidFill>
                  <a:schemeClr val="bg1"/>
                </a:solidFill>
              </a:rPr>
              <a:t>Does this help me live into the gospel story?</a:t>
            </a:r>
          </a:p>
        </p:txBody>
      </p:sp>
    </p:spTree>
    <p:extLst>
      <p:ext uri="{BB962C8B-B14F-4D97-AF65-F5344CB8AC3E}">
        <p14:creationId xmlns:p14="http://schemas.microsoft.com/office/powerpoint/2010/main" val="1794269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81501" y="4943543"/>
            <a:ext cx="7487406" cy="1594418"/>
          </a:xfrm>
        </p:spPr>
        <p:txBody>
          <a:bodyPr anchor="t">
            <a:noAutofit/>
          </a:bodyPr>
          <a:lstStyle/>
          <a:p>
            <a:pPr marL="0" indent="0">
              <a:buNone/>
            </a:pPr>
            <a:r>
              <a:rPr lang="en-US" sz="2600" i="1" dirty="0">
                <a:solidFill>
                  <a:schemeClr val="bg1"/>
                </a:solidFill>
              </a:rPr>
              <a:t>Questions for reflection and response:</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r>
              <a:rPr lang="en-US" sz="3600" b="1" dirty="0">
                <a:solidFill>
                  <a:schemeClr val="bg1"/>
                </a:solidFill>
              </a:rPr>
              <a:t>Gospel in You</a:t>
            </a:r>
          </a:p>
        </p:txBody>
      </p:sp>
    </p:spTree>
    <p:extLst>
      <p:ext uri="{BB962C8B-B14F-4D97-AF65-F5344CB8AC3E}">
        <p14:creationId xmlns:p14="http://schemas.microsoft.com/office/powerpoint/2010/main" val="1996667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81501" y="4943543"/>
            <a:ext cx="7487406" cy="1594418"/>
          </a:xfrm>
        </p:spPr>
        <p:txBody>
          <a:bodyPr anchor="t">
            <a:noAutofit/>
          </a:bodyPr>
          <a:lstStyle/>
          <a:p>
            <a:pPr marL="0" indent="0">
              <a:buNone/>
            </a:pPr>
            <a:r>
              <a:rPr lang="en-US" sz="2600" i="1" dirty="0">
                <a:solidFill>
                  <a:schemeClr val="bg1"/>
                </a:solidFill>
              </a:rPr>
              <a:t>Questions for reflection and response:</a:t>
            </a:r>
          </a:p>
          <a:p>
            <a:pPr marL="514350" indent="-514350">
              <a:buAutoNum type="arabicPeriod"/>
            </a:pPr>
            <a:r>
              <a:rPr lang="en-US" sz="2600" dirty="0">
                <a:solidFill>
                  <a:schemeClr val="bg1"/>
                </a:solidFill>
              </a:rPr>
              <a:t>Am I applying the Gospel to my identity?</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r>
              <a:rPr lang="en-US" sz="3600" b="1" dirty="0">
                <a:solidFill>
                  <a:schemeClr val="bg1"/>
                </a:solidFill>
              </a:rPr>
              <a:t>Gospel in You</a:t>
            </a:r>
          </a:p>
        </p:txBody>
      </p:sp>
    </p:spTree>
    <p:extLst>
      <p:ext uri="{BB962C8B-B14F-4D97-AF65-F5344CB8AC3E}">
        <p14:creationId xmlns:p14="http://schemas.microsoft.com/office/powerpoint/2010/main" val="3674759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81501" y="4943543"/>
            <a:ext cx="7487406" cy="1594418"/>
          </a:xfrm>
        </p:spPr>
        <p:txBody>
          <a:bodyPr anchor="t">
            <a:noAutofit/>
          </a:bodyPr>
          <a:lstStyle/>
          <a:p>
            <a:pPr marL="0" indent="0">
              <a:buNone/>
            </a:pPr>
            <a:r>
              <a:rPr lang="en-US" sz="2600" i="1" dirty="0">
                <a:solidFill>
                  <a:schemeClr val="bg1"/>
                </a:solidFill>
              </a:rPr>
              <a:t>Questions for reflection and response:</a:t>
            </a:r>
          </a:p>
          <a:p>
            <a:pPr marL="514350" indent="-514350">
              <a:buAutoNum type="arabicPeriod"/>
            </a:pPr>
            <a:r>
              <a:rPr lang="en-US" sz="2600" dirty="0">
                <a:solidFill>
                  <a:schemeClr val="bg1"/>
                </a:solidFill>
              </a:rPr>
              <a:t>Am I applying the gospel to my identity?</a:t>
            </a:r>
          </a:p>
          <a:p>
            <a:pPr marL="514350" indent="-514350">
              <a:buAutoNum type="arabicPeriod"/>
            </a:pPr>
            <a:r>
              <a:rPr lang="en-US" sz="2600" dirty="0">
                <a:solidFill>
                  <a:schemeClr val="bg1"/>
                </a:solidFill>
              </a:rPr>
              <a:t>How is God inviting me to repent and believe?</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r>
              <a:rPr lang="en-US" sz="3600" b="1" dirty="0">
                <a:solidFill>
                  <a:schemeClr val="bg1"/>
                </a:solidFill>
              </a:rPr>
              <a:t>Gospel in You</a:t>
            </a:r>
          </a:p>
        </p:txBody>
      </p:sp>
    </p:spTree>
    <p:extLst>
      <p:ext uri="{BB962C8B-B14F-4D97-AF65-F5344CB8AC3E}">
        <p14:creationId xmlns:p14="http://schemas.microsoft.com/office/powerpoint/2010/main" val="3931101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006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31258B0B-1CBA-3649-BB25-B8004407EF9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77687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2751220" y="2518611"/>
            <a:ext cx="6689559" cy="1323439"/>
          </a:xfrm>
          <a:prstGeom prst="rect">
            <a:avLst/>
          </a:prstGeom>
          <a:noFill/>
        </p:spPr>
        <p:txBody>
          <a:bodyPr wrap="square" rtlCol="0">
            <a:spAutoFit/>
          </a:bodyPr>
          <a:lstStyle/>
          <a:p>
            <a:pPr algn="ctr"/>
            <a:r>
              <a:rPr lang="en-US" sz="4000" b="1" dirty="0">
                <a:solidFill>
                  <a:srgbClr val="E7D866"/>
                </a:solidFill>
                <a:effectLst>
                  <a:outerShdw blurRad="50800" dist="38100" dir="2700000" algn="tl" rotWithShape="0">
                    <a:prstClr val="black">
                      <a:alpha val="40000"/>
                    </a:prstClr>
                  </a:outerShdw>
                </a:effectLst>
                <a:latin typeface="Century Gothic" panose="020B0502020202020204" pitchFamily="34" charset="0"/>
              </a:rPr>
              <a:t>Scripture Reading</a:t>
            </a:r>
          </a:p>
          <a:p>
            <a:pPr algn="ctr"/>
            <a:r>
              <a:rPr lang="en-US" sz="4000" dirty="0">
                <a:solidFill>
                  <a:srgbClr val="E7D866"/>
                </a:solidFill>
                <a:effectLst>
                  <a:outerShdw blurRad="50800" dist="38100" dir="2700000" algn="tl" rotWithShape="0">
                    <a:prstClr val="black">
                      <a:alpha val="40000"/>
                    </a:prstClr>
                  </a:outerShdw>
                </a:effectLst>
              </a:rPr>
              <a:t>Colossians 1:15-29 NIV</a:t>
            </a:r>
          </a:p>
        </p:txBody>
      </p:sp>
    </p:spTree>
    <p:extLst>
      <p:ext uri="{BB962C8B-B14F-4D97-AF65-F5344CB8AC3E}">
        <p14:creationId xmlns:p14="http://schemas.microsoft.com/office/powerpoint/2010/main" val="22866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with medium confidence">
            <a:extLst>
              <a:ext uri="{FF2B5EF4-FFF2-40B4-BE49-F238E27FC236}">
                <a16:creationId xmlns:a16="http://schemas.microsoft.com/office/drawing/2014/main" id="{7E896B80-DAB0-D84D-A405-A50364C3078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7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5CE2CC58-0F2E-CA44-A58C-8270A600734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F361BE-6474-FB4E-8083-A19361D600B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2700000" algn="tl" rotWithShape="0">
                    <a:prstClr val="black">
                      <a:alpha val="40000"/>
                    </a:prstClr>
                  </a:outerShdw>
                </a:effectLst>
              </a:rPr>
              <a:t>The Things That Shape Our Identity</a:t>
            </a:r>
          </a:p>
        </p:txBody>
      </p:sp>
      <p:cxnSp>
        <p:nvCxnSpPr>
          <p:cNvPr id="30" name="Straight Connector 2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405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5CE2CC58-0F2E-CA44-A58C-8270A600734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F361BE-6474-FB4E-8083-A19361D600B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2700000" algn="tl" rotWithShape="0">
                    <a:prstClr val="black">
                      <a:alpha val="40000"/>
                    </a:prstClr>
                  </a:outerShdw>
                </a:effectLst>
              </a:rPr>
              <a:t>The Things That Shape Our Identity</a:t>
            </a:r>
          </a:p>
        </p:txBody>
      </p:sp>
      <p:cxnSp>
        <p:nvCxnSpPr>
          <p:cNvPr id="30" name="Straight Connector 2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D9F4F75A-E661-FC49-87AF-9107A3DBEA05}"/>
              </a:ext>
            </a:extLst>
          </p:cNvPr>
          <p:cNvSpPr>
            <a:spLocks noGrp="1"/>
          </p:cNvSpPr>
          <p:nvPr>
            <p:ph idx="1"/>
          </p:nvPr>
        </p:nvSpPr>
        <p:spPr>
          <a:xfrm>
            <a:off x="5155380" y="1718732"/>
            <a:ext cx="6475143" cy="3420535"/>
          </a:xfrm>
        </p:spPr>
        <p:txBody>
          <a:bodyPr anchor="t">
            <a:normAutofit/>
          </a:bodyPr>
          <a:lstStyle/>
          <a:p>
            <a:r>
              <a:rPr lang="en-US" sz="3200" dirty="0">
                <a:solidFill>
                  <a:srgbClr val="FFFFFF"/>
                </a:solidFill>
                <a:effectLst>
                  <a:outerShdw blurRad="50800" dist="38100" dir="2700000" algn="tl" rotWithShape="0">
                    <a:prstClr val="black">
                      <a:alpha val="40000"/>
                    </a:prstClr>
                  </a:outerShdw>
                </a:effectLst>
              </a:rPr>
              <a:t>The words and opinions of others</a:t>
            </a:r>
          </a:p>
        </p:txBody>
      </p:sp>
    </p:spTree>
    <p:extLst>
      <p:ext uri="{BB962C8B-B14F-4D97-AF65-F5344CB8AC3E}">
        <p14:creationId xmlns:p14="http://schemas.microsoft.com/office/powerpoint/2010/main" val="30318560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5CE2CC58-0F2E-CA44-A58C-8270A600734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F361BE-6474-FB4E-8083-A19361D600B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2700000" algn="tl" rotWithShape="0">
                    <a:prstClr val="black">
                      <a:alpha val="40000"/>
                    </a:prstClr>
                  </a:outerShdw>
                </a:effectLst>
              </a:rPr>
              <a:t>The Things That Shape Our Identity</a:t>
            </a:r>
          </a:p>
        </p:txBody>
      </p:sp>
      <p:cxnSp>
        <p:nvCxnSpPr>
          <p:cNvPr id="30" name="Straight Connector 2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D9F4F75A-E661-FC49-87AF-9107A3DBEA05}"/>
              </a:ext>
            </a:extLst>
          </p:cNvPr>
          <p:cNvSpPr>
            <a:spLocks noGrp="1"/>
          </p:cNvSpPr>
          <p:nvPr>
            <p:ph idx="1"/>
          </p:nvPr>
        </p:nvSpPr>
        <p:spPr>
          <a:xfrm>
            <a:off x="5155380" y="1718732"/>
            <a:ext cx="6475143" cy="3420535"/>
          </a:xfrm>
        </p:spPr>
        <p:txBody>
          <a:bodyPr anchor="t">
            <a:normAutofit/>
          </a:bodyPr>
          <a:lstStyle/>
          <a:p>
            <a:r>
              <a:rPr lang="en-US" sz="3200" dirty="0">
                <a:solidFill>
                  <a:srgbClr val="FFFFFF"/>
                </a:solidFill>
                <a:effectLst>
                  <a:outerShdw blurRad="50800" dist="38100" dir="2700000" algn="tl" rotWithShape="0">
                    <a:prstClr val="black">
                      <a:alpha val="40000"/>
                    </a:prstClr>
                  </a:outerShdw>
                </a:effectLst>
              </a:rPr>
              <a:t>The words and opinions of others</a:t>
            </a:r>
          </a:p>
          <a:p>
            <a:r>
              <a:rPr lang="en-US" sz="3200" dirty="0">
                <a:solidFill>
                  <a:srgbClr val="FFFFFF"/>
                </a:solidFill>
                <a:effectLst>
                  <a:outerShdw blurRad="50800" dist="38100" dir="2700000" algn="tl" rotWithShape="0">
                    <a:prstClr val="black">
                      <a:alpha val="40000"/>
                    </a:prstClr>
                  </a:outerShdw>
                </a:effectLst>
              </a:rPr>
              <a:t>Our society and culture</a:t>
            </a:r>
          </a:p>
        </p:txBody>
      </p:sp>
    </p:spTree>
    <p:extLst>
      <p:ext uri="{BB962C8B-B14F-4D97-AF65-F5344CB8AC3E}">
        <p14:creationId xmlns:p14="http://schemas.microsoft.com/office/powerpoint/2010/main" val="38167503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5CE2CC58-0F2E-CA44-A58C-8270A600734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F361BE-6474-FB4E-8083-A19361D600B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2700000" algn="tl" rotWithShape="0">
                    <a:prstClr val="black">
                      <a:alpha val="40000"/>
                    </a:prstClr>
                  </a:outerShdw>
                </a:effectLst>
              </a:rPr>
              <a:t>The Things That Shape Our Identity</a:t>
            </a:r>
          </a:p>
        </p:txBody>
      </p:sp>
      <p:cxnSp>
        <p:nvCxnSpPr>
          <p:cNvPr id="30" name="Straight Connector 2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D9F4F75A-E661-FC49-87AF-9107A3DBEA05}"/>
              </a:ext>
            </a:extLst>
          </p:cNvPr>
          <p:cNvSpPr>
            <a:spLocks noGrp="1"/>
          </p:cNvSpPr>
          <p:nvPr>
            <p:ph idx="1"/>
          </p:nvPr>
        </p:nvSpPr>
        <p:spPr>
          <a:xfrm>
            <a:off x="5155380" y="1718732"/>
            <a:ext cx="6475143" cy="3420535"/>
          </a:xfrm>
        </p:spPr>
        <p:txBody>
          <a:bodyPr anchor="t">
            <a:normAutofit/>
          </a:bodyPr>
          <a:lstStyle/>
          <a:p>
            <a:r>
              <a:rPr lang="en-US" sz="3200" dirty="0">
                <a:solidFill>
                  <a:srgbClr val="FFFFFF"/>
                </a:solidFill>
                <a:effectLst>
                  <a:outerShdw blurRad="50800" dist="38100" dir="2700000" algn="tl" rotWithShape="0">
                    <a:prstClr val="black">
                      <a:alpha val="40000"/>
                    </a:prstClr>
                  </a:outerShdw>
                </a:effectLst>
              </a:rPr>
              <a:t>The words and opinions of others</a:t>
            </a:r>
          </a:p>
          <a:p>
            <a:r>
              <a:rPr lang="en-US" sz="3200" dirty="0">
                <a:solidFill>
                  <a:srgbClr val="FFFFFF"/>
                </a:solidFill>
                <a:effectLst>
                  <a:outerShdw blurRad="50800" dist="38100" dir="2700000" algn="tl" rotWithShape="0">
                    <a:prstClr val="black">
                      <a:alpha val="40000"/>
                    </a:prstClr>
                  </a:outerShdw>
                </a:effectLst>
              </a:rPr>
              <a:t>Our society and culture</a:t>
            </a:r>
          </a:p>
          <a:p>
            <a:r>
              <a:rPr lang="en-US" sz="3200" dirty="0">
                <a:solidFill>
                  <a:srgbClr val="FFFFFF"/>
                </a:solidFill>
                <a:effectLst>
                  <a:outerShdw blurRad="50800" dist="38100" dir="2700000" algn="tl" rotWithShape="0">
                    <a:prstClr val="black">
                      <a:alpha val="40000"/>
                    </a:prstClr>
                  </a:outerShdw>
                </a:effectLst>
              </a:rPr>
              <a:t>Our hurt, pain, and failures</a:t>
            </a:r>
          </a:p>
        </p:txBody>
      </p:sp>
    </p:spTree>
    <p:extLst>
      <p:ext uri="{BB962C8B-B14F-4D97-AF65-F5344CB8AC3E}">
        <p14:creationId xmlns:p14="http://schemas.microsoft.com/office/powerpoint/2010/main" val="1025715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17497</TotalTime>
  <Words>2277</Words>
  <Application>Microsoft Macintosh PowerPoint</Application>
  <PresentationFormat>Widescreen</PresentationFormat>
  <Paragraphs>164</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The Things That Shape Our Identity</vt:lpstr>
      <vt:lpstr>The Things That Shape Our Identity</vt:lpstr>
      <vt:lpstr>The Things That Shape Our Identity</vt:lpstr>
      <vt:lpstr>The Things That Shape Our Identity</vt:lpstr>
      <vt:lpstr>The Things That Shape Our Identity</vt:lpstr>
      <vt:lpstr>The Things That Shape Our Identity</vt:lpstr>
      <vt:lpstr>The Things That Shape Our Identity</vt:lpstr>
      <vt:lpstr>PowerPoint Presentation</vt:lpstr>
      <vt:lpstr>PowerPoint Presentation</vt:lpstr>
      <vt:lpstr>PowerPoint Presentation</vt:lpstr>
      <vt:lpstr>PowerPoint Presentation</vt:lpstr>
      <vt:lpstr>Getting the Gospel in You</vt:lpstr>
      <vt:lpstr>Getting the Gospel in You</vt:lpstr>
      <vt:lpstr>Getting the Gospel in You</vt:lpstr>
      <vt:lpstr>Getting the Gospel in You</vt:lpstr>
      <vt:lpstr>Getting the Gospel in You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165</cp:revision>
  <cp:lastPrinted>2021-09-19T12:00:04Z</cp:lastPrinted>
  <dcterms:created xsi:type="dcterms:W3CDTF">2021-09-07T17:36:39Z</dcterms:created>
  <dcterms:modified xsi:type="dcterms:W3CDTF">2021-09-27T20:17:01Z</dcterms:modified>
</cp:coreProperties>
</file>