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36" r:id="rId3"/>
    <p:sldId id="257" r:id="rId4"/>
    <p:sldId id="379" r:id="rId5"/>
    <p:sldId id="383" r:id="rId6"/>
    <p:sldId id="363" r:id="rId7"/>
    <p:sldId id="393" r:id="rId8"/>
    <p:sldId id="394" r:id="rId9"/>
    <p:sldId id="395" r:id="rId10"/>
    <p:sldId id="386" r:id="rId11"/>
    <p:sldId id="3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3725"/>
  </p:normalViewPr>
  <p:slideViewPr>
    <p:cSldViewPr snapToGrid="0" snapToObjects="1">
      <p:cViewPr varScale="1">
        <p:scale>
          <a:sx n="80" d="100"/>
          <a:sy n="80" d="100"/>
        </p:scale>
        <p:origin x="696" y="192"/>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12/19/21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Advent series – Close to Home</a:t>
            </a:r>
          </a:p>
          <a:p>
            <a:pPr marL="171450" indent="-171450">
              <a:buFont typeface="Arial" panose="020B0604020202020204" pitchFamily="34" charset="0"/>
              <a:buChar char="•"/>
            </a:pPr>
            <a:r>
              <a:rPr lang="en-US" dirty="0"/>
              <a:t>While this is the last Sunday before Christmas, the series continues until Jan 2</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 this series we have been exploring the idea of “home” as it relates to our faith, and particularly to the season and story of Advent. And as we’ve been saying, when we do that together, </a:t>
            </a:r>
            <a:r>
              <a:rPr lang="en-US" sz="1200" i="0" kern="1200" dirty="0">
                <a:solidFill>
                  <a:schemeClr val="tx1"/>
                </a:solidFill>
                <a:effectLst/>
                <a:latin typeface="+mn-lt"/>
                <a:ea typeface="+mn-ea"/>
                <a:cs typeface="+mn-cs"/>
              </a:rPr>
              <a:t>we quickly notice the</a:t>
            </a:r>
            <a:r>
              <a:rPr lang="en-US" sz="1200" kern="1200" dirty="0">
                <a:solidFill>
                  <a:schemeClr val="tx1"/>
                </a:solidFill>
                <a:effectLst/>
                <a:latin typeface="+mn-lt"/>
                <a:ea typeface="+mn-ea"/>
                <a:cs typeface="+mn-cs"/>
              </a:rPr>
              <a:t> “already but not yet” tension of our faith: we say and sing “O Come O Come Emmanuel” (God with us), and yet, we know that God’s promised day—our eternal home of a new glorified heaven and earth—is not yet fully realized. And it won’t be until Christ comes again. Thus, it names our deep longing for God to come close to us in the waiting and preparation.</a:t>
            </a:r>
            <a:endParaRPr lang="en-US" dirty="0">
              <a:effectLst/>
            </a:endParaRPr>
          </a:p>
          <a:p>
            <a:endParaRPr lang="en-US" sz="1200" b="0" i="0" u="none" strike="noStrike" kern="1200" dirty="0">
              <a:solidFill>
                <a:schemeClr val="tx1"/>
              </a:solidFill>
              <a:effectLst/>
              <a:latin typeface="+mn-lt"/>
              <a:ea typeface="+mn-ea"/>
              <a:cs typeface="+mn-cs"/>
            </a:endParaRPr>
          </a:p>
          <a:p>
            <a:pPr algn="l">
              <a:lnSpc>
                <a:spcPct val="90000"/>
              </a:lnSpc>
              <a:spcBef>
                <a:spcPct val="0"/>
              </a:spcBef>
              <a:spcAft>
                <a:spcPts val="600"/>
              </a:spcAft>
            </a:pPr>
            <a:r>
              <a:rPr lang="en-US" sz="1200" b="0" i="0" u="none" strike="noStrike" kern="1200" dirty="0">
                <a:solidFill>
                  <a:schemeClr val="tx1"/>
                </a:solidFill>
                <a:effectLst/>
                <a:latin typeface="+mn-lt"/>
                <a:ea typeface="+mn-ea"/>
                <a:cs typeface="+mn-cs"/>
              </a:rPr>
              <a:t>We began the series reflecting on what it means to be “homesick” for a better world. We’ve also looked at what it means to lay the foundations of God’s home on the earth by being conduits of his blessings to others. And then last Sunday, Pastor Melissa shared how we can prepare the way for the Lord by recognizing that “</a:t>
            </a:r>
            <a:r>
              <a:rPr lang="en-US" sz="1200" b="0" i="0" u="none" strike="noStrike" kern="1200" dirty="0">
                <a:solidFill>
                  <a:srgbClr val="FFFFFF"/>
                </a:solidFill>
                <a:effectLst>
                  <a:outerShdw blurRad="50800" dist="38100" dir="2700000" algn="tl" rotWithShape="0">
                    <a:prstClr val="black">
                      <a:alpha val="40000"/>
                    </a:prstClr>
                  </a:outerShdw>
                </a:effectLst>
                <a:latin typeface="+mn-lt"/>
                <a:ea typeface="+mn-ea"/>
                <a:cs typeface="+mn-cs"/>
              </a:rPr>
              <a:t>y</a:t>
            </a:r>
            <a:r>
              <a:rPr lang="en-US" sz="1200" kern="1200" dirty="0">
                <a:solidFill>
                  <a:srgbClr val="FFFFFF"/>
                </a:solidFill>
                <a:effectLst>
                  <a:outerShdw blurRad="50800" dist="38100" dir="2700000" algn="tl" rotWithShape="0">
                    <a:prstClr val="black">
                      <a:alpha val="40000"/>
                    </a:prstClr>
                  </a:outerShdw>
                </a:effectLst>
                <a:latin typeface="+mn-lt"/>
                <a:ea typeface="+mn-ea"/>
                <a:cs typeface="+mn-cs"/>
              </a:rPr>
              <a:t>ou are more sinful and broken than you ever dared believe, but you are more deeply loved than you ever dared imagine.” Therefore, repentance (turning from sin &amp; opening our hearts up to God) is necessary for God to come to us in new and fresh ways this Christmas.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That brings us now to the fourth Sunday of Advent and the next message in our series…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[CLOSING WORDS] – What is God saying to you? And what will you do about it?</a:t>
            </a:r>
          </a:p>
          <a:p>
            <a:endParaRPr lang="en-US" dirty="0"/>
          </a:p>
          <a:p>
            <a:r>
              <a:rPr lang="en-US" dirty="0"/>
              <a:t>[CLOSING PRAYER]</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242889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268844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lectionary reading this morning, we see that after receiving the angel’s news of the coming miraculous birth of Christ, Mary retreats to Elizabeth and Zechariah’s home to digest her new calling. Mary goes seeking refuge—physical safety and emotional protection. And as the story goes, she receives a safe haven, a home for her heart and a space to reflect on her calling and voice her praise.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today I want to invite you to see how sanctuary and safe space are crucial for us finding our home in the Lord, and then ask us to consider how we can experience God’s love as a sanctuary and go on to be a safe place and a refuge for others.</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open your Bibles to…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11678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LUKE 1:39-56 NLT]</a:t>
            </a:r>
          </a:p>
          <a:p>
            <a:endParaRPr lang="en-US" dirty="0"/>
          </a:p>
          <a:p>
            <a:r>
              <a:rPr lang="en-US" dirty="0"/>
              <a:t>This is the word of the Lord. Thanks be to God</a:t>
            </a:r>
          </a:p>
          <a:p>
            <a:endParaRPr lang="en-US" dirty="0"/>
          </a:p>
          <a:p>
            <a:r>
              <a:rPr lang="en-US" dirty="0"/>
              <a:t>You may be seated.  </a:t>
            </a:r>
          </a:p>
          <a:p>
            <a:br>
              <a:rPr lang="en-US" dirty="0"/>
            </a:br>
            <a:r>
              <a:rPr lang="en-US" dirty="0"/>
              <a:t>[NEXT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HISTORY &amp; CONTEXT] </a:t>
            </a:r>
          </a:p>
          <a:p>
            <a:r>
              <a:rPr lang="en-US" dirty="0"/>
              <a:t>Remember that the angel Gabriel’s message to Mary was fourfold:</a:t>
            </a:r>
          </a:p>
          <a:p>
            <a:pPr marL="228600" indent="-228600">
              <a:buFont typeface="+mj-lt"/>
              <a:buAutoNum type="arabicPeriod"/>
            </a:pPr>
            <a:r>
              <a:rPr lang="en-US" dirty="0"/>
              <a:t>She will have a son named Jesus</a:t>
            </a:r>
          </a:p>
          <a:p>
            <a:pPr marL="228600" indent="-228600">
              <a:buFont typeface="+mj-lt"/>
              <a:buAutoNum type="arabicPeriod"/>
            </a:pPr>
            <a:r>
              <a:rPr lang="en-US" dirty="0"/>
              <a:t>The child will be the Son of God and will sit on David’s throne forever</a:t>
            </a:r>
          </a:p>
          <a:p>
            <a:pPr marL="228600" indent="-228600">
              <a:buFont typeface="+mj-lt"/>
              <a:buAutoNum type="arabicPeriod"/>
            </a:pPr>
            <a:r>
              <a:rPr lang="en-US" dirty="0"/>
              <a:t>The Holy Spirit will make these things possible</a:t>
            </a:r>
          </a:p>
          <a:p>
            <a:pPr marL="228600" indent="-228600">
              <a:buFont typeface="+mj-lt"/>
              <a:buAutoNum type="arabicPeriod"/>
            </a:pPr>
            <a:r>
              <a:rPr lang="en-US" dirty="0"/>
              <a:t>And as a sign that it’s true, her relative Elizabeth is pregnant in her old age</a:t>
            </a:r>
          </a:p>
          <a:p>
            <a:endParaRPr lang="en-US" dirty="0"/>
          </a:p>
          <a:p>
            <a:r>
              <a:rPr lang="en-US" dirty="0"/>
              <a:t>Now, is this good news? Yes! But consider the predicament this puts Mary in as a young, betrothed, devout Jewish girl who lives in a really small village.</a:t>
            </a:r>
          </a:p>
          <a:p>
            <a:pPr marL="171450" indent="-171450">
              <a:buFont typeface="Arial" panose="020B0604020202020204" pitchFamily="34" charset="0"/>
              <a:buChar char="•"/>
            </a:pPr>
            <a:r>
              <a:rPr lang="en-US" dirty="0"/>
              <a:t>What happens when she starts showing?</a:t>
            </a:r>
          </a:p>
          <a:p>
            <a:pPr marL="171450" indent="-171450">
              <a:buFont typeface="Arial" panose="020B0604020202020204" pitchFamily="34" charset="0"/>
              <a:buChar char="•"/>
            </a:pPr>
            <a:r>
              <a:rPr lang="en-US" dirty="0"/>
              <a:t>What about Joseph? What will he say or do? Matthew tells us that once Mary told him he decided rather than accuse her and have her stoned, he would divorce her quietly</a:t>
            </a:r>
          </a:p>
          <a:p>
            <a:pPr marL="171450" indent="-171450">
              <a:buFont typeface="Arial" panose="020B0604020202020204" pitchFamily="34" charset="0"/>
              <a:buChar char="•"/>
            </a:pPr>
            <a:r>
              <a:rPr lang="en-US" dirty="0"/>
              <a:t>Did his first response prompt her to leave Nazareth to give him some space to think (have his dream) and her to process?</a:t>
            </a:r>
          </a:p>
          <a:p>
            <a:pPr marL="171450" indent="-171450">
              <a:buFont typeface="Arial" panose="020B0604020202020204" pitchFamily="34" charset="0"/>
              <a:buChar char="•"/>
            </a:pPr>
            <a:r>
              <a:rPr lang="en-US" dirty="0"/>
              <a:t>She might have easily wondered, “Am I safe here?” and wanted affirmation herself.</a:t>
            </a:r>
          </a:p>
          <a:p>
            <a:endParaRPr lang="en-US" dirty="0"/>
          </a:p>
          <a:p>
            <a:r>
              <a:rPr lang="en-US" dirty="0"/>
              <a:t>So, Mary sets off for Elizabeth just as soon as she can pack her bags and join the caravan, making a 70-mile trek to the Western side of Jerusalem. And then Luke tells us that Elizabeth greets Mary with joy and open arms.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219291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a:t>
            </a:r>
          </a:p>
          <a:p>
            <a:r>
              <a:rPr lang="en-US" dirty="0"/>
              <a:t>We read earlier in Luke 1 about how Elizabeth greets Mary with joy and a blessing, recognizing that Mary will become the mother of the Lord. How did Elizabeth know? Luke tells us that John leaped in her womb at the sound of Mary’s voice, and that Elizabeth was then filled with the Holy Spirit. No doubt that these signs helped to confirm with them that the Messiah was coming, and that the God of Israel was fulfilling his promises.</a:t>
            </a:r>
          </a:p>
          <a:p>
            <a:endParaRPr lang="en-US" dirty="0"/>
          </a:p>
          <a:p>
            <a:r>
              <a:rPr lang="en-US" dirty="0"/>
              <a:t>And so consider this… it is from this encounter and the sanctuary that Elizabeth and Zechariah offer Mary that she is able to sing her song, which we call the </a:t>
            </a:r>
            <a:r>
              <a:rPr lang="en-US" i="1" dirty="0"/>
              <a:t>Magnificat</a:t>
            </a:r>
            <a:r>
              <a:rPr lang="en-US" dirty="0"/>
              <a:t>—a powerful song of praise expressing her belief and hope that God hasn’t only blessed her, but that he is through her Son going to bless all of the poor, the powerless, and the oppressed of the world; that God is going to confront the bullies and the profiteers of empire and finally turn the tables on the forces of darkness. </a:t>
            </a:r>
          </a:p>
          <a:p>
            <a:endParaRPr lang="en-US" dirty="0"/>
          </a:p>
          <a:p>
            <a:r>
              <a:rPr lang="en-US" dirty="0"/>
              <a:t>You see, first and foremost, Mary took refuge in the Lord. While she certainly would have had 1 Samuel 2 (Hanna’s song of celebration) on her mind, there are also other elements and echoes of her song from the Book of Psalms. For example…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6099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r>
              <a:rPr lang="en-US" dirty="0"/>
              <a:t>And I can think of other psalms expressing this experience of God… </a:t>
            </a:r>
          </a:p>
          <a:p>
            <a:r>
              <a:rPr lang="en-US" sz="1200" b="0" i="0" u="none" strike="noStrike" kern="1200" dirty="0">
                <a:solidFill>
                  <a:schemeClr val="tx1"/>
                </a:solidFill>
                <a:effectLst/>
                <a:latin typeface="+mn-lt"/>
                <a:ea typeface="+mn-ea"/>
                <a:cs typeface="+mn-cs"/>
              </a:rPr>
              <a:t>Psalm 46:1 – “God is our refuge and strength, always ready to help in times of trouble.”</a:t>
            </a:r>
          </a:p>
          <a:p>
            <a:r>
              <a:rPr lang="en-US" sz="1200" b="0" i="0" u="none" strike="noStrike" kern="1200" dirty="0">
                <a:solidFill>
                  <a:schemeClr val="tx1"/>
                </a:solidFill>
                <a:effectLst/>
                <a:latin typeface="+mn-lt"/>
                <a:ea typeface="+mn-ea"/>
                <a:cs typeface="+mn-cs"/>
              </a:rPr>
              <a:t>Psalm 59:16- “But as for me, I will sing about your power. Each morning I will sing with joy about your unfailing love. For you have been my refuge, a place of safety when I am in distress.”</a:t>
            </a:r>
          </a:p>
          <a:p>
            <a:r>
              <a:rPr lang="en-US" sz="1200" b="0" i="0" u="none" strike="noStrike" kern="1200" dirty="0">
                <a:solidFill>
                  <a:schemeClr val="tx1"/>
                </a:solidFill>
                <a:effectLst/>
                <a:latin typeface="+mn-lt"/>
                <a:ea typeface="+mn-ea"/>
                <a:cs typeface="+mn-cs"/>
              </a:rPr>
              <a:t>Psalm 61:3 – “for you are my safe refuge, a fortress where my enemies cannot reach me.”</a:t>
            </a:r>
            <a:endParaRPr lang="en-US" dirty="0"/>
          </a:p>
          <a:p>
            <a:endParaRPr lang="en-US" dirty="0"/>
          </a:p>
          <a:p>
            <a:r>
              <a:rPr lang="en-US" dirty="0"/>
              <a:t>And while Mary took refuge in the love of the Lord, she also found it with Elizabeth and Zechariah. She found it in the Lord’s people, as all weary and anxious travelers ought to be able to do. Because we’re all looking for shelter in one way or another.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103382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POINT]</a:t>
            </a:r>
          </a:p>
          <a:p>
            <a:endParaRPr lang="en-US" dirty="0"/>
          </a:p>
          <a:p>
            <a:r>
              <a:rPr lang="en-US" dirty="0"/>
              <a:t>Can you think back to a time when someone embodied the love of God to you and were a sanctuary and a refuge—a safe place for you to find your way?</a:t>
            </a:r>
          </a:p>
          <a:p>
            <a:endParaRPr lang="en-US" dirty="0"/>
          </a:p>
          <a:p>
            <a:r>
              <a:rPr lang="en-US" dirty="0"/>
              <a:t>I know there have been several folks in my journey who have been that for me—my wife </a:t>
            </a:r>
            <a:r>
              <a:rPr lang="en-US" dirty="0" err="1"/>
              <a:t>Lanna</a:t>
            </a:r>
            <a:r>
              <a:rPr lang="en-US" dirty="0"/>
              <a:t> has certainly been that—but one time sticks out to me as being pivotal. It was when I was 18 years old. I was running hard away from God, making some really bad decisions, and at the end of my rope. And my grandparents offered me sanctuary.  </a:t>
            </a:r>
          </a:p>
          <a:p>
            <a:endParaRPr lang="en-US" dirty="0"/>
          </a:p>
          <a:p>
            <a:r>
              <a:rPr lang="en-US" dirty="0"/>
              <a:t>Here is a picture that captures where I was at that time.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285774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Context of picture</a:t>
            </a:r>
          </a:p>
          <a:p>
            <a:pPr marL="171450" indent="-171450">
              <a:buFont typeface="Arial" panose="020B0604020202020204" pitchFamily="34" charset="0"/>
              <a:buChar char="•"/>
            </a:pPr>
            <a:r>
              <a:rPr lang="en-US" dirty="0"/>
              <a:t>How I was living and why</a:t>
            </a:r>
          </a:p>
          <a:p>
            <a:pPr marL="171450" indent="-171450">
              <a:buFont typeface="Arial" panose="020B0604020202020204" pitchFamily="34" charset="0"/>
              <a:buChar char="•"/>
            </a:pPr>
            <a:r>
              <a:rPr lang="en-US" dirty="0"/>
              <a:t>Conversations at Nana and Papa’s house</a:t>
            </a:r>
          </a:p>
          <a:p>
            <a:pPr marL="171450" indent="-171450">
              <a:buFont typeface="Arial" panose="020B0604020202020204" pitchFamily="34" charset="0"/>
              <a:buChar char="•"/>
            </a:pPr>
            <a:r>
              <a:rPr lang="en-US" dirty="0"/>
              <a:t>A space to confess, ask questions, and experience God’s love</a:t>
            </a:r>
          </a:p>
          <a:p>
            <a:pPr marL="171450" indent="-171450">
              <a:buFont typeface="Arial" panose="020B0604020202020204" pitchFamily="34" charset="0"/>
              <a:buChar char="•"/>
            </a:pPr>
            <a:r>
              <a:rPr lang="en-US" dirty="0"/>
              <a:t>My destruction was diverted, and I embraced my calling and purpose</a:t>
            </a:r>
            <a:br>
              <a:rPr lang="en-US" dirty="0"/>
            </a:br>
            <a:endParaRPr lang="en-US" dirty="0"/>
          </a:p>
          <a:p>
            <a:pPr marL="0" indent="0">
              <a:buFont typeface="Arial" panose="020B0604020202020204" pitchFamily="34" charset="0"/>
              <a:buNone/>
            </a:pPr>
            <a:r>
              <a:rPr lang="en-US" dirty="0"/>
              <a:t>And here is a psalm of Scripture that became my own after I surrendered to the Lord. It was before I had even known that U2 made it into a song.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313081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Finally, here are some questions for reflection and response…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267569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12/19/21</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12/19/21</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BBA1660-B2B2-5D4A-BDD1-A55E3677562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FC1480C8-2503-764C-B529-23359718929A}"/>
              </a:ext>
            </a:extLst>
          </p:cNvPr>
          <p:cNvPicPr>
            <a:picLocks noChangeAspect="1"/>
          </p:cNvPicPr>
          <p:nvPr/>
        </p:nvPicPr>
        <p:blipFill rotWithShape="1">
          <a:blip r:embed="rId3"/>
          <a:srcRect t="16029" b="22323"/>
          <a:stretch/>
        </p:blipFill>
        <p:spPr>
          <a:xfrm>
            <a:off x="20" y="10"/>
            <a:ext cx="12188804" cy="4226709"/>
          </a:xfrm>
          <a:prstGeom prst="rect">
            <a:avLst/>
          </a:prstGeom>
        </p:spPr>
      </p:pic>
      <p:sp>
        <p:nvSpPr>
          <p:cNvPr id="3" name="Content Placeholder 2">
            <a:extLst>
              <a:ext uri="{FF2B5EF4-FFF2-40B4-BE49-F238E27FC236}">
                <a16:creationId xmlns:a16="http://schemas.microsoft.com/office/drawing/2014/main" id="{A9CE9903-FF68-524A-930B-9CEF7E562907}"/>
              </a:ext>
            </a:extLst>
          </p:cNvPr>
          <p:cNvSpPr>
            <a:spLocks noGrp="1"/>
          </p:cNvSpPr>
          <p:nvPr>
            <p:ph idx="1"/>
          </p:nvPr>
        </p:nvSpPr>
        <p:spPr>
          <a:xfrm>
            <a:off x="561248" y="4516333"/>
            <a:ext cx="11069504" cy="2096814"/>
          </a:xfrm>
        </p:spPr>
        <p:txBody>
          <a:bodyPr>
            <a:noAutofit/>
          </a:bodyPr>
          <a:lstStyle/>
          <a:p>
            <a:pPr marL="0" indent="0">
              <a:buNone/>
            </a:pPr>
            <a:r>
              <a:rPr lang="en-US" b="1" dirty="0"/>
              <a:t>Questions for reflection and response:</a:t>
            </a:r>
          </a:p>
          <a:p>
            <a:pPr marL="514350" indent="-514350">
              <a:buAutoNum type="arabicPeriod"/>
            </a:pPr>
            <a:r>
              <a:rPr lang="en-US" dirty="0">
                <a:latin typeface="+mj-lt"/>
              </a:rPr>
              <a:t>Are you experiencing the refuge of God’s love in Christ?</a:t>
            </a:r>
          </a:p>
          <a:p>
            <a:pPr marL="514350" indent="-514350">
              <a:buAutoNum type="arabicPeriod"/>
            </a:pPr>
            <a:r>
              <a:rPr lang="en-US" dirty="0">
                <a:latin typeface="+mj-lt"/>
              </a:rPr>
              <a:t>Who are the people in your life who provide safe sanctuary?</a:t>
            </a:r>
          </a:p>
          <a:p>
            <a:pPr marL="514350" indent="-514350">
              <a:buAutoNum type="arabicPeriod"/>
            </a:pPr>
            <a:r>
              <a:rPr lang="en-US" dirty="0">
                <a:latin typeface="+mj-lt"/>
              </a:rPr>
              <a:t>How can you provide sanctuary and be a refuge for others who seek it?</a:t>
            </a:r>
          </a:p>
        </p:txBody>
      </p:sp>
      <p:grpSp>
        <p:nvGrpSpPr>
          <p:cNvPr id="38" name="Group 37">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39"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0"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9535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BBA1660-B2B2-5D4A-BDD1-A55E36775625}"/>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0014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466B73F1-1672-5046-BBB7-0B1B82FFB9BD}"/>
              </a:ext>
            </a:extLst>
          </p:cNvPr>
          <p:cNvPicPr>
            <a:picLocks noChangeAspect="1"/>
          </p:cNvPicPr>
          <p:nvPr/>
        </p:nvPicPr>
        <p:blipFill rotWithShape="1">
          <a:blip r:embed="rId3"/>
          <a:srcRect b="19"/>
          <a:stretch/>
        </p:blipFill>
        <p:spPr>
          <a:xfrm>
            <a:off x="0" y="1673"/>
            <a:ext cx="12192000" cy="6854653"/>
          </a:xfrm>
          <a:prstGeom prst="rect">
            <a:avLst/>
          </a:prstGeom>
        </p:spPr>
      </p:pic>
    </p:spTree>
    <p:extLst>
      <p:ext uri="{BB962C8B-B14F-4D97-AF65-F5344CB8AC3E}">
        <p14:creationId xmlns:p14="http://schemas.microsoft.com/office/powerpoint/2010/main" val="30371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2955274-6324-3A43-B12C-20E56069296B}"/>
              </a:ext>
            </a:extLst>
          </p:cNvPr>
          <p:cNvPicPr>
            <a:picLocks noChangeAspect="1"/>
          </p:cNvPicPr>
          <p:nvPr/>
        </p:nvPicPr>
        <p:blipFill rotWithShape="1">
          <a:blip r:embed="rId3"/>
          <a:srcRect t="7415" b="8315"/>
          <a:stretch/>
        </p:blipFill>
        <p:spPr>
          <a:xfrm>
            <a:off x="-3047" y="10"/>
            <a:ext cx="12191999" cy="6857990"/>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7C2719-1AAE-AA40-8A69-399C7A71215F}"/>
              </a:ext>
            </a:extLst>
          </p:cNvPr>
          <p:cNvSpPr txBox="1"/>
          <p:nvPr/>
        </p:nvSpPr>
        <p:spPr>
          <a:xfrm>
            <a:off x="1063752" y="2407539"/>
            <a:ext cx="10058400" cy="169272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solidFill>
                  <a:srgbClr val="FFFFFF"/>
                </a:solidFill>
                <a:effectLst>
                  <a:outerShdw blurRad="50800" dist="38100" dir="2700000" algn="tl" rotWithShape="0">
                    <a:schemeClr val="tx1">
                      <a:alpha val="40000"/>
                    </a:schemeClr>
                  </a:outerShdw>
                </a:effectLst>
                <a:latin typeface="+mj-lt"/>
                <a:ea typeface="+mj-ea"/>
                <a:cs typeface="+mj-cs"/>
              </a:rPr>
              <a:t>Scripture Reading</a:t>
            </a:r>
          </a:p>
          <a:p>
            <a:pPr algn="ctr">
              <a:lnSpc>
                <a:spcPct val="90000"/>
              </a:lnSpc>
              <a:spcBef>
                <a:spcPct val="0"/>
              </a:spcBef>
              <a:spcAft>
                <a:spcPts val="600"/>
              </a:spcAft>
            </a:pPr>
            <a:r>
              <a:rPr lang="en-US" sz="5200" dirty="0">
                <a:solidFill>
                  <a:srgbClr val="FFFFFF"/>
                </a:solidFill>
                <a:effectLst>
                  <a:outerShdw blurRad="50800" dist="38100" dir="2700000" algn="tl" rotWithShape="0">
                    <a:prstClr val="black">
                      <a:alpha val="40000"/>
                    </a:prstClr>
                  </a:outerShdw>
                </a:effectLst>
                <a:latin typeface="+mj-lt"/>
                <a:ea typeface="+mj-ea"/>
                <a:cs typeface="+mj-cs"/>
              </a:rPr>
              <a:t>Luke 1:39-56 NLT</a:t>
            </a:r>
          </a:p>
        </p:txBody>
      </p:sp>
    </p:spTree>
    <p:extLst>
      <p:ext uri="{BB962C8B-B14F-4D97-AF65-F5344CB8AC3E}">
        <p14:creationId xmlns:p14="http://schemas.microsoft.com/office/powerpoint/2010/main" val="22866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all, stone&#10;&#10;Description automatically generated">
            <a:extLst>
              <a:ext uri="{FF2B5EF4-FFF2-40B4-BE49-F238E27FC236}">
                <a16:creationId xmlns:a16="http://schemas.microsoft.com/office/drawing/2014/main" id="{F7A7655F-D95F-6D4C-9B09-6BC8EB84A997}"/>
              </a:ext>
            </a:extLst>
          </p:cNvPr>
          <p:cNvPicPr>
            <a:picLocks noChangeAspect="1"/>
          </p:cNvPicPr>
          <p:nvPr/>
        </p:nvPicPr>
        <p:blipFill>
          <a:blip r:embed="rId3"/>
          <a:stretch>
            <a:fillRect/>
          </a:stretch>
        </p:blipFill>
        <p:spPr>
          <a:xfrm>
            <a:off x="598967" y="0"/>
            <a:ext cx="10994065" cy="6858000"/>
          </a:xfrm>
          <a:prstGeom prst="rect">
            <a:avLst/>
          </a:prstGeom>
        </p:spPr>
      </p:pic>
    </p:spTree>
    <p:extLst>
      <p:ext uri="{BB962C8B-B14F-4D97-AF65-F5344CB8AC3E}">
        <p14:creationId xmlns:p14="http://schemas.microsoft.com/office/powerpoint/2010/main" val="19992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16">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 outdoor&#10;&#10;Description automatically generated">
            <a:extLst>
              <a:ext uri="{FF2B5EF4-FFF2-40B4-BE49-F238E27FC236}">
                <a16:creationId xmlns:a16="http://schemas.microsoft.com/office/drawing/2014/main" id="{E831B778-51BB-FC40-9B19-07052345850D}"/>
              </a:ext>
            </a:extLst>
          </p:cNvPr>
          <p:cNvPicPr>
            <a:picLocks noChangeAspect="1"/>
          </p:cNvPicPr>
          <p:nvPr/>
        </p:nvPicPr>
        <p:blipFill rotWithShape="1">
          <a:blip r:embed="rId3"/>
          <a:srcRect t="1218" r="1" b="5764"/>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53792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engineering drawing&#10;&#10;Description automatically generated">
            <a:extLst>
              <a:ext uri="{FF2B5EF4-FFF2-40B4-BE49-F238E27FC236}">
                <a16:creationId xmlns:a16="http://schemas.microsoft.com/office/drawing/2014/main" id="{FE0F506C-3B03-3E49-A64F-2B3B5BB924E7}"/>
              </a:ext>
            </a:extLst>
          </p:cNvPr>
          <p:cNvPicPr>
            <a:picLocks noChangeAspect="1"/>
          </p:cNvPicPr>
          <p:nvPr/>
        </p:nvPicPr>
        <p:blipFill rotWithShape="1">
          <a:blip r:embed="rId3">
            <a:alphaModFix amt="35000"/>
          </a:blip>
          <a:srcRect t="10499" b="5232"/>
          <a:stretch/>
        </p:blipFill>
        <p:spPr>
          <a:xfrm>
            <a:off x="20" y="10"/>
            <a:ext cx="12191980" cy="6857990"/>
          </a:xfrm>
          <a:prstGeom prst="rect">
            <a:avLst/>
          </a:prstGeom>
        </p:spPr>
      </p:pic>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469594" y="1807535"/>
            <a:ext cx="11252811" cy="3032479"/>
          </a:xfrm>
        </p:spPr>
        <p:txBody>
          <a:bodyPr>
            <a:noAutofit/>
          </a:bodyPr>
          <a:lstStyle/>
          <a:p>
            <a:pPr marL="0" indent="0">
              <a:buNone/>
            </a:pPr>
            <a:r>
              <a:rPr lang="en-US" sz="3600" b="1" dirty="0">
                <a:solidFill>
                  <a:srgbClr val="FFFFFF"/>
                </a:solidFill>
              </a:rPr>
              <a:t>Psalm 9:9-10 NIV</a:t>
            </a:r>
          </a:p>
          <a:p>
            <a:pPr marL="0" indent="0">
              <a:buNone/>
            </a:pPr>
            <a:r>
              <a:rPr lang="en-US" sz="3600" dirty="0"/>
              <a:t>The Lord is a refuge for the oppressed,</a:t>
            </a:r>
            <a:br>
              <a:rPr lang="en-US" sz="3600" dirty="0"/>
            </a:br>
            <a:r>
              <a:rPr lang="en-US" sz="3600" dirty="0"/>
              <a:t>    a stronghold in times of trouble.</a:t>
            </a:r>
            <a:br>
              <a:rPr lang="en-US" sz="3600" dirty="0"/>
            </a:br>
            <a:r>
              <a:rPr lang="en-US" sz="3600" dirty="0"/>
              <a:t>Those who know your name trust in you,</a:t>
            </a:r>
            <a:br>
              <a:rPr lang="en-US" sz="3600" dirty="0"/>
            </a:br>
            <a:r>
              <a:rPr lang="en-US" sz="3600" dirty="0"/>
              <a:t>    for you, Lord, have never forsaken those who seek you.</a:t>
            </a:r>
            <a:endParaRPr lang="en-US" sz="3600" b="1" dirty="0">
              <a:solidFill>
                <a:srgbClr val="FFFFFF"/>
              </a:solidFill>
            </a:endParaRPr>
          </a:p>
        </p:txBody>
      </p:sp>
    </p:spTree>
    <p:extLst>
      <p:ext uri="{BB962C8B-B14F-4D97-AF65-F5344CB8AC3E}">
        <p14:creationId xmlns:p14="http://schemas.microsoft.com/office/powerpoint/2010/main" val="426368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 engineering drawing&#10;&#10;Description automatically generated">
            <a:extLst>
              <a:ext uri="{FF2B5EF4-FFF2-40B4-BE49-F238E27FC236}">
                <a16:creationId xmlns:a16="http://schemas.microsoft.com/office/drawing/2014/main" id="{262F01F2-91B1-734D-B135-2984FC4D962F}"/>
              </a:ext>
            </a:extLst>
          </p:cNvPr>
          <p:cNvPicPr>
            <a:picLocks noChangeAspect="1"/>
          </p:cNvPicPr>
          <p:nvPr/>
        </p:nvPicPr>
        <p:blipFill rotWithShape="1">
          <a:blip r:embed="rId3">
            <a:alphaModFix amt="40000"/>
          </a:blip>
          <a:srcRect t="5614" b="10117"/>
          <a:stretch/>
        </p:blipFill>
        <p:spPr>
          <a:xfrm>
            <a:off x="3" y="10"/>
            <a:ext cx="12191997" cy="6857990"/>
          </a:xfrm>
          <a:prstGeom prst="rect">
            <a:avLst/>
          </a:prstGeom>
        </p:spPr>
      </p:pic>
      <p:sp>
        <p:nvSpPr>
          <p:cNvPr id="2" name="Title 1">
            <a:extLst>
              <a:ext uri="{FF2B5EF4-FFF2-40B4-BE49-F238E27FC236}">
                <a16:creationId xmlns:a16="http://schemas.microsoft.com/office/drawing/2014/main" id="{0FA89FA6-078C-D54E-8314-EDEB8F3B9641}"/>
              </a:ext>
            </a:extLst>
          </p:cNvPr>
          <p:cNvSpPr>
            <a:spLocks noGrp="1"/>
          </p:cNvSpPr>
          <p:nvPr>
            <p:ph type="title"/>
          </p:nvPr>
        </p:nvSpPr>
        <p:spPr>
          <a:xfrm>
            <a:off x="2210947" y="505438"/>
            <a:ext cx="9484225" cy="1461778"/>
          </a:xfrm>
        </p:spPr>
        <p:txBody>
          <a:bodyPr>
            <a:normAutofit/>
          </a:bodyPr>
          <a:lstStyle/>
          <a:p>
            <a:r>
              <a:rPr lang="en-US" b="1" dirty="0">
                <a:effectLst>
                  <a:outerShdw blurRad="50800" dist="38100" dir="2700000" algn="tl" rotWithShape="0">
                    <a:prstClr val="black">
                      <a:alpha val="40000"/>
                    </a:prstClr>
                  </a:outerShdw>
                </a:effectLst>
              </a:rPr>
              <a:t>O God, </a:t>
            </a:r>
            <a:r>
              <a:rPr lang="en-US" b="1" dirty="0" err="1">
                <a:effectLst>
                  <a:outerShdw blurRad="50800" dist="38100" dir="2700000" algn="tl" rotWithShape="0">
                    <a:prstClr val="black">
                      <a:alpha val="40000"/>
                    </a:prstClr>
                  </a:outerShdw>
                </a:effectLst>
              </a:rPr>
              <a:t>Gimme</a:t>
            </a:r>
            <a:r>
              <a:rPr lang="en-US" b="1" dirty="0">
                <a:effectLst>
                  <a:outerShdw blurRad="50800" dist="38100" dir="2700000" algn="tl" rotWithShape="0">
                    <a:prstClr val="black">
                      <a:alpha val="40000"/>
                    </a:prstClr>
                  </a:outerShdw>
                </a:effectLst>
              </a:rPr>
              <a:t> Shelter!</a:t>
            </a:r>
          </a:p>
        </p:txBody>
      </p:sp>
      <p:grpSp>
        <p:nvGrpSpPr>
          <p:cNvPr id="12" name="Group 11">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13"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4BF4168F-D2DA-E948-84F8-532D7FA33494}"/>
              </a:ext>
            </a:extLst>
          </p:cNvPr>
          <p:cNvSpPr>
            <a:spLocks noGrp="1"/>
          </p:cNvSpPr>
          <p:nvPr>
            <p:ph idx="1"/>
          </p:nvPr>
        </p:nvSpPr>
        <p:spPr>
          <a:xfrm>
            <a:off x="769451" y="2684925"/>
            <a:ext cx="10925721" cy="3593496"/>
          </a:xfrm>
        </p:spPr>
        <p:txBody>
          <a:bodyPr>
            <a:noAutofit/>
          </a:bodyPr>
          <a:lstStyle/>
          <a:p>
            <a:r>
              <a:rPr lang="en-US" sz="3200" dirty="0"/>
              <a:t>like Mary, we might need protection and affirmation </a:t>
            </a:r>
          </a:p>
          <a:p>
            <a:r>
              <a:rPr lang="en-US" sz="3200" dirty="0"/>
              <a:t>feeling alone, afraid, and in need of grace and comfort</a:t>
            </a:r>
          </a:p>
          <a:p>
            <a:r>
              <a:rPr lang="en-US" sz="3200" dirty="0"/>
              <a:t>to share our thoughts and feelings without judgment</a:t>
            </a:r>
          </a:p>
          <a:p>
            <a:r>
              <a:rPr lang="en-US" sz="3200" dirty="0"/>
              <a:t>a safe place to process and heal from hurts or trauma</a:t>
            </a:r>
          </a:p>
          <a:p>
            <a:r>
              <a:rPr lang="en-US" sz="3200" dirty="0"/>
              <a:t>a safe place for questions (e.g., a season for </a:t>
            </a:r>
            <a:r>
              <a:rPr lang="en-US" sz="3200" i="1" dirty="0"/>
              <a:t>renovating</a:t>
            </a:r>
            <a:r>
              <a:rPr lang="en-US" sz="3200" dirty="0"/>
              <a:t> faith)</a:t>
            </a:r>
          </a:p>
          <a:p>
            <a:r>
              <a:rPr lang="en-US" sz="3200" dirty="0"/>
              <a:t>to know that no matter what I’ve done, I’m loved and accepted</a:t>
            </a:r>
          </a:p>
        </p:txBody>
      </p:sp>
      <p:sp>
        <p:nvSpPr>
          <p:cNvPr id="6" name="TextBox 5">
            <a:extLst>
              <a:ext uri="{FF2B5EF4-FFF2-40B4-BE49-F238E27FC236}">
                <a16:creationId xmlns:a16="http://schemas.microsoft.com/office/drawing/2014/main" id="{5788AF23-AA34-144A-9BD9-79AD521419A5}"/>
              </a:ext>
            </a:extLst>
          </p:cNvPr>
          <p:cNvSpPr txBox="1"/>
          <p:nvPr/>
        </p:nvSpPr>
        <p:spPr>
          <a:xfrm>
            <a:off x="2084988" y="1748035"/>
            <a:ext cx="8543028" cy="615553"/>
          </a:xfrm>
          <a:prstGeom prst="rect">
            <a:avLst/>
          </a:prstGeom>
          <a:noFill/>
        </p:spPr>
        <p:txBody>
          <a:bodyPr wrap="square" rtlCol="0">
            <a:spAutoFit/>
          </a:bodyPr>
          <a:lstStyle/>
          <a:p>
            <a:r>
              <a:rPr lang="en-US" sz="3400" b="1" dirty="0">
                <a:effectLst>
                  <a:outerShdw blurRad="50800" dist="38100" dir="2700000" algn="tl" rotWithShape="0">
                    <a:prstClr val="black">
                      <a:alpha val="40000"/>
                    </a:prstClr>
                  </a:outerShdw>
                </a:effectLst>
              </a:rPr>
              <a:t>What reasons are there for seeking sanctuary?</a:t>
            </a:r>
          </a:p>
        </p:txBody>
      </p:sp>
    </p:spTree>
    <p:extLst>
      <p:ext uri="{BB962C8B-B14F-4D97-AF65-F5344CB8AC3E}">
        <p14:creationId xmlns:p14="http://schemas.microsoft.com/office/powerpoint/2010/main" val="2056167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laying a guitar&#10;&#10;Description automatically generated with low confidence">
            <a:extLst>
              <a:ext uri="{FF2B5EF4-FFF2-40B4-BE49-F238E27FC236}">
                <a16:creationId xmlns:a16="http://schemas.microsoft.com/office/drawing/2014/main" id="{0A76D096-BF94-D249-8B16-22B4B7BB6CE2}"/>
              </a:ext>
            </a:extLst>
          </p:cNvPr>
          <p:cNvPicPr>
            <a:picLocks noChangeAspect="1"/>
          </p:cNvPicPr>
          <p:nvPr/>
        </p:nvPicPr>
        <p:blipFill>
          <a:blip r:embed="rId3"/>
          <a:stretch>
            <a:fillRect/>
          </a:stretch>
        </p:blipFill>
        <p:spPr>
          <a:xfrm>
            <a:off x="1907228" y="643466"/>
            <a:ext cx="8377544" cy="5571067"/>
          </a:xfrm>
          <a:prstGeom prst="rect">
            <a:avLst/>
          </a:prstGeom>
        </p:spPr>
      </p:pic>
    </p:spTree>
    <p:extLst>
      <p:ext uri="{BB962C8B-B14F-4D97-AF65-F5344CB8AC3E}">
        <p14:creationId xmlns:p14="http://schemas.microsoft.com/office/powerpoint/2010/main" val="269043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engineering drawing&#10;&#10;Description automatically generated">
            <a:extLst>
              <a:ext uri="{FF2B5EF4-FFF2-40B4-BE49-F238E27FC236}">
                <a16:creationId xmlns:a16="http://schemas.microsoft.com/office/drawing/2014/main" id="{FE0F506C-3B03-3E49-A64F-2B3B5BB924E7}"/>
              </a:ext>
            </a:extLst>
          </p:cNvPr>
          <p:cNvPicPr>
            <a:picLocks noChangeAspect="1"/>
          </p:cNvPicPr>
          <p:nvPr/>
        </p:nvPicPr>
        <p:blipFill rotWithShape="1">
          <a:blip r:embed="rId3">
            <a:alphaModFix amt="35000"/>
          </a:blip>
          <a:srcRect t="10499" b="5232"/>
          <a:stretch/>
        </p:blipFill>
        <p:spPr>
          <a:xfrm>
            <a:off x="20" y="10"/>
            <a:ext cx="12191980" cy="6857990"/>
          </a:xfrm>
          <a:prstGeom prst="rect">
            <a:avLst/>
          </a:prstGeom>
        </p:spPr>
      </p:pic>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469594" y="637953"/>
            <a:ext cx="11252811" cy="5762847"/>
          </a:xfrm>
        </p:spPr>
        <p:txBody>
          <a:bodyPr>
            <a:noAutofit/>
          </a:bodyPr>
          <a:lstStyle/>
          <a:p>
            <a:pPr marL="0" indent="0" algn="ctr">
              <a:buNone/>
            </a:pPr>
            <a:r>
              <a:rPr lang="en-US" sz="3600" b="1" dirty="0">
                <a:solidFill>
                  <a:srgbClr val="FFFFFF"/>
                </a:solidFill>
              </a:rPr>
              <a:t>Psalm 40:1-3 NIV</a:t>
            </a:r>
          </a:p>
          <a:p>
            <a:pPr marL="0" indent="0" algn="ctr">
              <a:buNone/>
            </a:pPr>
            <a:r>
              <a:rPr lang="en-US" sz="3600" dirty="0"/>
              <a:t>I waited patiently for the Lord;</a:t>
            </a:r>
            <a:br>
              <a:rPr lang="en-US" sz="3600" dirty="0"/>
            </a:br>
            <a:r>
              <a:rPr lang="en-US" dirty="0"/>
              <a:t>    </a:t>
            </a:r>
            <a:r>
              <a:rPr lang="en-US" sz="3600" dirty="0"/>
              <a:t>he turned to me and heard my cry.</a:t>
            </a:r>
            <a:br>
              <a:rPr lang="en-US" sz="3600" dirty="0"/>
            </a:br>
            <a:r>
              <a:rPr lang="en-US" sz="3600" dirty="0"/>
              <a:t>He lifted me out of the slimy pit,</a:t>
            </a:r>
            <a:br>
              <a:rPr lang="en-US" sz="3600" dirty="0"/>
            </a:br>
            <a:r>
              <a:rPr lang="en-US" dirty="0"/>
              <a:t>    </a:t>
            </a:r>
            <a:r>
              <a:rPr lang="en-US" sz="3600" dirty="0"/>
              <a:t>out of the mud and mire;</a:t>
            </a:r>
            <a:br>
              <a:rPr lang="en-US" sz="3600" dirty="0"/>
            </a:br>
            <a:r>
              <a:rPr lang="en-US" sz="3600" dirty="0"/>
              <a:t>he set my feet on a rock</a:t>
            </a:r>
            <a:br>
              <a:rPr lang="en-US" sz="3600" dirty="0"/>
            </a:br>
            <a:r>
              <a:rPr lang="en-US" dirty="0"/>
              <a:t>    </a:t>
            </a:r>
            <a:r>
              <a:rPr lang="en-US" sz="3600" dirty="0"/>
              <a:t>and gave me a firm place to stand.</a:t>
            </a:r>
            <a:br>
              <a:rPr lang="en-US" sz="3600" dirty="0"/>
            </a:br>
            <a:r>
              <a:rPr lang="en-US" sz="3600" dirty="0"/>
              <a:t>He put a new song in my mouth,</a:t>
            </a:r>
            <a:br>
              <a:rPr lang="en-US" sz="3600" dirty="0"/>
            </a:br>
            <a:r>
              <a:rPr lang="en-US" dirty="0"/>
              <a:t>    </a:t>
            </a:r>
            <a:r>
              <a:rPr lang="en-US" sz="3600" dirty="0"/>
              <a:t>a hymn of praise to our God.</a:t>
            </a:r>
            <a:br>
              <a:rPr lang="en-US" sz="3600" dirty="0"/>
            </a:br>
            <a:r>
              <a:rPr lang="en-US" sz="3600" dirty="0"/>
              <a:t>Many will see and fear the Lord</a:t>
            </a:r>
            <a:br>
              <a:rPr lang="en-US" sz="3600" dirty="0"/>
            </a:br>
            <a:r>
              <a:rPr lang="en-US" dirty="0"/>
              <a:t>    </a:t>
            </a:r>
            <a:r>
              <a:rPr lang="en-US" sz="3600" dirty="0"/>
              <a:t>and put their trust in him.</a:t>
            </a:r>
            <a:endParaRPr lang="en-US" sz="3600" b="1" dirty="0">
              <a:solidFill>
                <a:srgbClr val="FFFFFF"/>
              </a:solidFill>
            </a:endParaRPr>
          </a:p>
        </p:txBody>
      </p:sp>
    </p:spTree>
    <p:extLst>
      <p:ext uri="{BB962C8B-B14F-4D97-AF65-F5344CB8AC3E}">
        <p14:creationId xmlns:p14="http://schemas.microsoft.com/office/powerpoint/2010/main" val="40131648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43798</TotalTime>
  <Words>1670</Words>
  <Application>Microsoft Macintosh PowerPoint</Application>
  <PresentationFormat>Widescreen</PresentationFormat>
  <Paragraphs>102</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O God, Gimme Shelter!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373</cp:revision>
  <cp:lastPrinted>2021-11-29T16:27:19Z</cp:lastPrinted>
  <dcterms:created xsi:type="dcterms:W3CDTF">2021-09-07T17:36:39Z</dcterms:created>
  <dcterms:modified xsi:type="dcterms:W3CDTF">2021-12-20T02:34:08Z</dcterms:modified>
</cp:coreProperties>
</file>