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350" r:id="rId4"/>
    <p:sldId id="416" r:id="rId5"/>
    <p:sldId id="406" r:id="rId6"/>
    <p:sldId id="410" r:id="rId7"/>
    <p:sldId id="411" r:id="rId8"/>
    <p:sldId id="412" r:id="rId9"/>
    <p:sldId id="413" r:id="rId10"/>
    <p:sldId id="41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CD89"/>
    <a:srgbClr val="E7D8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490"/>
    <p:restoredTop sz="73758"/>
  </p:normalViewPr>
  <p:slideViewPr>
    <p:cSldViewPr snapToGrid="0" snapToObjects="1">
      <p:cViewPr varScale="1">
        <p:scale>
          <a:sx n="64" d="100"/>
          <a:sy n="64" d="100"/>
        </p:scale>
        <p:origin x="200" y="520"/>
      </p:cViewPr>
      <p:guideLst/>
    </p:cSldViewPr>
  </p:slideViewPr>
  <p:notesTextViewPr>
    <p:cViewPr>
      <p:scale>
        <a:sx n="120" d="100"/>
        <a:sy n="1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73F5B-4EF6-4247-9468-CC88CE65B783}" type="datetimeFigureOut">
              <a:rPr lang="en-US" smtClean="0"/>
              <a:t>1/27/22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D5411-BD8E-3D4F-A24B-44BD8A652888}" type="slidenum">
              <a:rPr lang="en-US" smtClean="0"/>
              <a:t>‹#›</a:t>
            </a:fld>
            <a:endParaRPr lang="en-US"/>
          </a:p>
        </p:txBody>
      </p:sp>
    </p:spTree>
    <p:extLst>
      <p:ext uri="{BB962C8B-B14F-4D97-AF65-F5344CB8AC3E}">
        <p14:creationId xmlns:p14="http://schemas.microsoft.com/office/powerpoint/2010/main" val="285106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a:t>
            </a:r>
          </a:p>
          <a:p>
            <a:pPr marL="171450" indent="-171450">
              <a:buFont typeface="Arial" panose="020B0604020202020204" pitchFamily="34" charset="0"/>
              <a:buChar char="•"/>
            </a:pPr>
            <a:r>
              <a:rPr lang="en-US" dirty="0"/>
              <a:t>Welcome</a:t>
            </a:r>
          </a:p>
          <a:p>
            <a:pPr marL="171450" indent="-171450">
              <a:buFont typeface="Arial" panose="020B0604020202020204" pitchFamily="34" charset="0"/>
              <a:buChar char="•"/>
            </a:pPr>
            <a:r>
              <a:rPr lang="en-US" dirty="0"/>
              <a:t>3rd Sunday of our winter series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kern="1200" dirty="0">
                <a:solidFill>
                  <a:schemeClr val="tx1"/>
                </a:solidFill>
                <a:effectLst/>
                <a:latin typeface="+mn-lt"/>
                <a:ea typeface="+mn-ea"/>
                <a:cs typeface="+mn-cs"/>
              </a:rPr>
              <a:t>Foundations</a:t>
            </a:r>
            <a:r>
              <a:rPr lang="en-US" sz="1200" kern="1200" dirty="0">
                <a:solidFill>
                  <a:schemeClr val="tx1"/>
                </a:solidFill>
                <a:effectLst/>
                <a:latin typeface="+mn-lt"/>
                <a:ea typeface="+mn-ea"/>
                <a:cs typeface="+mn-cs"/>
              </a:rPr>
              <a:t> is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4-week sermon series that calls us to address the spiritual foundations of our life in Christ. We are looking at how the gospel challenges us to commit to following Jesus together, which involves regular rhythms of prayer, reading and reflecting on the Scripture, and deepening relationships.</a:t>
            </a:r>
            <a:r>
              <a:rPr lang="en-US" dirty="0">
                <a:effectLst/>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a:solidFill>
                  <a:schemeClr val="tx1"/>
                </a:solidFill>
                <a:effectLst/>
                <a:latin typeface="+mn-lt"/>
                <a:ea typeface="+mn-ea"/>
                <a:cs typeface="+mn-cs"/>
              </a:rPr>
              <a:t>In the first Sunday of the series, Pastor Melissa shared about </a:t>
            </a:r>
            <a:r>
              <a:rPr lang="en-US" sz="1200" b="0" i="1" u="none" strike="noStrike" kern="1200" dirty="0">
                <a:solidFill>
                  <a:schemeClr val="tx1"/>
                </a:solidFill>
                <a:effectLst/>
                <a:latin typeface="+mn-lt"/>
                <a:ea typeface="+mn-ea"/>
                <a:cs typeface="+mn-cs"/>
              </a:rPr>
              <a:t>The Call to Discipleship</a:t>
            </a:r>
            <a:r>
              <a:rPr lang="en-US" sz="1200" b="0" i="0" u="none" strike="noStrike" kern="1200" dirty="0">
                <a:solidFill>
                  <a:schemeClr val="tx1"/>
                </a:solidFill>
                <a:effectLst/>
                <a:latin typeface="+mn-lt"/>
                <a:ea typeface="+mn-ea"/>
                <a:cs typeface="+mn-cs"/>
              </a:rPr>
              <a:t>. She said that discipleship, the work of the gospel and being intentional about our spiritual growth, can’t simply be an “add-on” to our busy lives, rather, it’s the main thing. That message was an invitation to place Christ at the center and be about deepening your faith here at Grantham.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And so, when we answer the call to discipleship, we commit to some basic spiritual practices and religious rhythms that help orient our hearts to God, allow us to hear his voice, and experience him personally. Which is what I invited us to do last Sunday, i.e., see prayer as the primary way by which we abide in the Lord, experience his presence and power, discern his will, and stay rooted in his love; this is where our identity and purpose is discovered.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That then brings us to today’s message on the place of Scripture in building the foundations of our faith and how to use the Bible to know God and, by the power of the Holy Spirit, meet the risen Jesus—the One who shows us what God is like and has always been like, the One who loves you and offers us his mercy and grace today. And it’s this Jesus that I pray you will encounter and experience through this message.  </a:t>
            </a:r>
            <a:r>
              <a:rPr lang="en-US" sz="1200" b="0" i="0" u="none" strike="noStrike" kern="1200" dirty="0">
                <a:solidFill>
                  <a:schemeClr val="tx1"/>
                </a:solidFill>
                <a:effectLst/>
                <a:latin typeface="+mn-lt"/>
                <a:ea typeface="+mn-ea"/>
                <a:cs typeface="+mn-cs"/>
              </a:rPr>
              <a:t>[BRIEF PRAYER]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a:solidFill>
                  <a:schemeClr val="tx1"/>
                </a:solidFill>
                <a:effectLst/>
                <a:latin typeface="+mn-lt"/>
                <a:ea typeface="+mn-ea"/>
                <a:cs typeface="+mn-cs"/>
              </a:rPr>
              <a:t>[BRIEF COMMENTS BEFORE VIDEO – CHINESE SEMINARIANS]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a:solidFill>
                  <a:schemeClr val="tx1"/>
                </a:solidFill>
                <a:effectLst/>
                <a:latin typeface="+mn-lt"/>
                <a:ea typeface="+mn-ea"/>
                <a:cs typeface="+mn-cs"/>
              </a:rPr>
              <a:t>Let’s watch this short clip together…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a:t>
            </a:fld>
            <a:endParaRPr lang="en-US"/>
          </a:p>
        </p:txBody>
      </p:sp>
    </p:spTree>
    <p:extLst>
      <p:ext uri="{BB962C8B-B14F-4D97-AF65-F5344CB8AC3E}">
        <p14:creationId xmlns:p14="http://schemas.microsoft.com/office/powerpoint/2010/main" val="401930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INSTRUCTIONS]</a:t>
            </a:r>
          </a:p>
          <a:p>
            <a:endParaRPr lang="en-US" dirty="0"/>
          </a:p>
          <a:p>
            <a:r>
              <a:rPr lang="en-US" u="sng" dirty="0"/>
              <a:t>Prepare and Center</a:t>
            </a:r>
          </a:p>
          <a:p>
            <a:r>
              <a:rPr lang="en-US" dirty="0"/>
              <a:t>“As I enter prayer now, I pause to be still, to take slow deep breathes; to re-center my scattered senses upon the presence of God.”  </a:t>
            </a:r>
            <a:r>
              <a:rPr lang="en-US" b="0" i="1" dirty="0"/>
              <a:t>Continue breathing and focus on Christ, welcome the Spirit into this moment.</a:t>
            </a:r>
          </a:p>
          <a:p>
            <a:endParaRPr lang="en-US" b="0" dirty="0"/>
          </a:p>
          <a:p>
            <a:r>
              <a:rPr lang="en-US" b="0" dirty="0"/>
              <a:t>“Jesus, light of the world, as I follow You today, would You illuminate the darkness within me and around me. Show me Your presence and Your path as I welcome the light of life.”</a:t>
            </a:r>
          </a:p>
          <a:p>
            <a:endParaRPr lang="en-US" b="0" dirty="0"/>
          </a:p>
          <a:p>
            <a:r>
              <a:rPr lang="en-US" b="0" u="sng" dirty="0"/>
              <a:t>Read</a:t>
            </a:r>
          </a:p>
          <a:p>
            <a:r>
              <a:rPr lang="en-US" b="0" dirty="0"/>
              <a:t>Our passage for today’s Lectio Divina is from the gospel of Matthew chapter 14, verses 22-33. We are reading and reflecting on the time Jesus walked on water and met his scared disciples caught in the storm. I will read the passage aloud as we take in the story together. </a:t>
            </a:r>
          </a:p>
          <a:p>
            <a:endParaRPr lang="en-US" b="0" dirty="0"/>
          </a:p>
          <a:p>
            <a:r>
              <a:rPr lang="en-US" b="0" dirty="0"/>
              <a:t>[READ MATTHEW 14:22-33 ALOUD]</a:t>
            </a:r>
          </a:p>
          <a:p>
            <a:endParaRPr lang="en-US" b="0" dirty="0"/>
          </a:p>
          <a:p>
            <a:r>
              <a:rPr lang="en-US" b="0" dirty="0"/>
              <a:t>Now I invite you to read the passage to yourself quietly. This time, when a word or phrase strikes you. Pause for a moment and rest with it. Let it speak to you. Pay attention to the feelings that arise in you as you read. Let’s begin.</a:t>
            </a:r>
          </a:p>
          <a:p>
            <a:endParaRPr lang="en-US" b="0" dirty="0"/>
          </a:p>
          <a:p>
            <a:r>
              <a:rPr lang="en-US" b="0" dirty="0"/>
              <a:t>[READ PASSAGE AGAIN QUIETLY]</a:t>
            </a:r>
          </a:p>
          <a:p>
            <a:endParaRPr lang="en-US" b="0" dirty="0"/>
          </a:p>
          <a:p>
            <a:r>
              <a:rPr lang="en-US" b="0" u="sng" dirty="0"/>
              <a:t>Respond</a:t>
            </a:r>
          </a:p>
          <a:p>
            <a:r>
              <a:rPr lang="en-US" b="0" dirty="0"/>
              <a:t>Prayer is our response to God’s words through the Scriptures. It is a dialogue with God that comes from our hearts. First, take a few moments to share with God the thoughts, questions, feelings, or requests that you have that our text is birthed in you. And then… allow him to speak to you through your own thoughts. What is he saying to you? Talk to him now. [wait 1 minute]</a:t>
            </a:r>
          </a:p>
          <a:p>
            <a:endParaRPr lang="en-US" b="0" dirty="0"/>
          </a:p>
          <a:p>
            <a:r>
              <a:rPr lang="en-US" b="0" u="sng" dirty="0"/>
              <a:t>Rest</a:t>
            </a:r>
          </a:p>
          <a:p>
            <a:r>
              <a:rPr lang="en-US" b="0" dirty="0"/>
              <a:t>Now, brothers and sisters, rest in the stillness of God’s presence. As you return to your deep breathing, receive his transforming embrace. Know that you are loved and forgiven. You are not alone. And in this relationship, know that words are not always necessary. So, now rest in his presence. Be still, and know that he is God. [wait 15 seconds]</a:t>
            </a:r>
          </a:p>
          <a:p>
            <a:endParaRPr lang="en-US" b="0" dirty="0"/>
          </a:p>
          <a:p>
            <a:r>
              <a:rPr lang="en-US" b="0" u="sng" dirty="0"/>
              <a:t>Closing</a:t>
            </a:r>
          </a:p>
          <a:p>
            <a:r>
              <a:rPr lang="en-US" b="0" dirty="0"/>
              <a:t>Finally, as we close in prayer… let’s put our hand on our heart.  </a:t>
            </a:r>
            <a:r>
              <a:rPr lang="en-US" b="0" i="1" dirty="0"/>
              <a:t>Father God, fill us with your love. Help us to love You, and everything that you’ve made.  </a:t>
            </a:r>
            <a:r>
              <a:rPr lang="en-US" b="0" i="0" dirty="0"/>
              <a:t>Let’s point to our eyes.  </a:t>
            </a:r>
            <a:r>
              <a:rPr lang="en-US" b="0" i="1" dirty="0"/>
              <a:t>Lord Jesus, help us to believe that you are with us in the storm. Help us to see you, and to see others the way that you see them too. </a:t>
            </a:r>
            <a:r>
              <a:rPr lang="en-US" b="0" i="0" dirty="0"/>
              <a:t> And now let’s point to our ears.  </a:t>
            </a:r>
            <a:r>
              <a:rPr lang="en-US" b="0" i="1" dirty="0"/>
              <a:t>Holy Spirit, help us to hear you, and give us courage to trust you and do what you say.</a:t>
            </a:r>
          </a:p>
          <a:p>
            <a:endParaRPr lang="en-US" b="0" i="1" dirty="0"/>
          </a:p>
          <a:p>
            <a:r>
              <a:rPr lang="en-US" b="0" i="1" dirty="0"/>
              <a:t>And all of God’s people said, Amen.  </a:t>
            </a:r>
            <a:r>
              <a:rPr lang="en-US" b="0" i="0" dirty="0"/>
              <a:t>[NEXT SLIDE]</a:t>
            </a:r>
            <a:endParaRPr lang="en-US" i="0" dirty="0"/>
          </a:p>
        </p:txBody>
      </p:sp>
      <p:sp>
        <p:nvSpPr>
          <p:cNvPr id="4" name="Slide Number Placeholder 3"/>
          <p:cNvSpPr>
            <a:spLocks noGrp="1"/>
          </p:cNvSpPr>
          <p:nvPr>
            <p:ph type="sldNum" sz="quarter" idx="5"/>
          </p:nvPr>
        </p:nvSpPr>
        <p:spPr/>
        <p:txBody>
          <a:bodyPr/>
          <a:lstStyle/>
          <a:p>
            <a:fld id="{900D5411-BD8E-3D4F-A24B-44BD8A652888}" type="slidenum">
              <a:rPr lang="en-US" smtClean="0"/>
              <a:t>10</a:t>
            </a:fld>
            <a:endParaRPr lang="en-US"/>
          </a:p>
        </p:txBody>
      </p:sp>
    </p:spTree>
    <p:extLst>
      <p:ext uri="{BB962C8B-B14F-4D97-AF65-F5344CB8AC3E}">
        <p14:creationId xmlns:p14="http://schemas.microsoft.com/office/powerpoint/2010/main" val="3628541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STORY OF KING JOSIAH]</a:t>
            </a:r>
          </a:p>
          <a:p>
            <a:pPr marL="171450" indent="-171450">
              <a:buFont typeface="Arial" panose="020B0604020202020204" pitchFamily="34" charset="0"/>
              <a:buChar char="•"/>
            </a:pPr>
            <a:r>
              <a:rPr lang="en-US" dirty="0"/>
              <a:t>621 BC – the kingdom of Judah (Jerusalem) remained, 100 years after fall of Israel</a:t>
            </a:r>
          </a:p>
          <a:p>
            <a:pPr marL="171450" indent="-171450">
              <a:buFont typeface="Arial" panose="020B0604020202020204" pitchFamily="34" charset="0"/>
              <a:buChar char="•"/>
            </a:pPr>
            <a:r>
              <a:rPr lang="en-US" dirty="0"/>
              <a:t>Josiah became king at 8 years old; after his wicked father (Amon) was assassinated</a:t>
            </a:r>
          </a:p>
          <a:p>
            <a:pPr marL="171450" indent="-171450">
              <a:buFont typeface="Arial" panose="020B0604020202020204" pitchFamily="34" charset="0"/>
              <a:buChar char="•"/>
            </a:pPr>
            <a:r>
              <a:rPr lang="en-US" dirty="0"/>
              <a:t>Ever since his grandfather (Manasseh), Judah was under a cloud of spiritual darkness</a:t>
            </a:r>
          </a:p>
          <a:p>
            <a:pPr marL="171450" indent="-171450">
              <a:buFont typeface="Arial" panose="020B0604020202020204" pitchFamily="34" charset="0"/>
              <a:buChar char="•"/>
            </a:pPr>
            <a:r>
              <a:rPr lang="en-US" dirty="0"/>
              <a:t>The spiritual depravity of God’s people – worshipping idols, sexual immorality, etc.</a:t>
            </a:r>
          </a:p>
          <a:p>
            <a:pPr marL="171450" indent="-171450">
              <a:buFont typeface="Arial" panose="020B0604020202020204" pitchFamily="34" charset="0"/>
              <a:buChar char="•"/>
            </a:pPr>
            <a:r>
              <a:rPr lang="en-US" dirty="0"/>
              <a:t>At about 26 years old, Josiah has the Temple renovated – the Book of the Law found! </a:t>
            </a:r>
          </a:p>
          <a:p>
            <a:pPr marL="171450" indent="-171450">
              <a:buFont typeface="Arial" panose="020B0604020202020204" pitchFamily="34" charset="0"/>
              <a:buChar char="•"/>
            </a:pPr>
            <a:r>
              <a:rPr lang="en-US" dirty="0"/>
              <a:t>A call for a revival of Yahweh worship and a return to taking the Scripture seriously</a:t>
            </a:r>
          </a:p>
          <a:p>
            <a:pPr marL="171450" indent="-171450">
              <a:buFont typeface="Arial" panose="020B0604020202020204" pitchFamily="34" charset="0"/>
              <a:buChar char="•"/>
            </a:pPr>
            <a:r>
              <a:rPr lang="en-US" dirty="0"/>
              <a:t>Josiah has all idols removed from sacred places—throws the Asherah pole (phallic symbol used to worship Baal) in the Kidron Valley to be burned and desecrates the altar in the Valley of Hinnom (Gehenna), so there would be no more child sacrifice</a:t>
            </a:r>
          </a:p>
          <a:p>
            <a:pPr marL="171450" indent="-171450">
              <a:buFont typeface="Arial" panose="020B0604020202020204" pitchFamily="34" charset="0"/>
              <a:buChar char="•"/>
            </a:pPr>
            <a:r>
              <a:rPr lang="en-US" dirty="0"/>
              <a:t>His reign and reforms lasted 31 years before things began to fall apart, and in less than 3 decades, Babylon would come and carry off what was left of Judah into exile in 587 BC</a:t>
            </a:r>
          </a:p>
          <a:p>
            <a:endParaRPr lang="en-US" dirty="0"/>
          </a:p>
          <a:p>
            <a:r>
              <a:rPr lang="en-US" dirty="0"/>
              <a:t>[THE SCRIBES &amp; PHARISEES]</a:t>
            </a:r>
          </a:p>
          <a:p>
            <a:pPr marL="171450" indent="-171450">
              <a:buFont typeface="Arial" panose="020B0604020202020204" pitchFamily="34" charset="0"/>
              <a:buChar char="•"/>
            </a:pPr>
            <a:r>
              <a:rPr lang="en-US" dirty="0"/>
              <a:t>They believed that Rome (yet another empire!) ruled over them for lack of obedience to the Law; if God’s people would all become serious students of the Scriptures, honor the covenant and obey the LORD, the Messiah would arrive on the scene, take the throne ,and God’s judgment would finally fall on their enemies—the Kingdom would come!</a:t>
            </a:r>
          </a:p>
          <a:p>
            <a:pPr marL="171450" indent="-171450">
              <a:buFont typeface="Arial" panose="020B0604020202020204" pitchFamily="34" charset="0"/>
              <a:buChar char="•"/>
            </a:pPr>
            <a:r>
              <a:rPr lang="en-US" dirty="0"/>
              <a:t>And while Jesus certainly shared their love for the Scriptures, and a passion for holiness, he not only differed on their interpretations and application of the Law, but he believed they were missing the point and the purpose of the Scriptures, thus missing God entirely.</a:t>
            </a:r>
          </a:p>
          <a:p>
            <a:endParaRPr lang="en-US" dirty="0"/>
          </a:p>
          <a:p>
            <a:r>
              <a:rPr lang="en-US" dirty="0"/>
              <a:t>Listen to what Jesus said…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2</a:t>
            </a:fld>
            <a:endParaRPr lang="en-US"/>
          </a:p>
        </p:txBody>
      </p:sp>
    </p:spTree>
    <p:extLst>
      <p:ext uri="{BB962C8B-B14F-4D97-AF65-F5344CB8AC3E}">
        <p14:creationId xmlns:p14="http://schemas.microsoft.com/office/powerpoint/2010/main" val="1627074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PASSAGE]</a:t>
            </a:r>
          </a:p>
          <a:p>
            <a:pPr marL="171450" indent="-171450">
              <a:buFont typeface="Arial" panose="020B0604020202020204" pitchFamily="34" charset="0"/>
              <a:buChar char="•"/>
            </a:pPr>
            <a:r>
              <a:rPr lang="en-US" dirty="0"/>
              <a:t>Jesus is </a:t>
            </a:r>
            <a:r>
              <a:rPr lang="en-US" i="1" dirty="0"/>
              <a:t>first</a:t>
            </a:r>
            <a:r>
              <a:rPr lang="en-US" dirty="0"/>
              <a:t> speaking of how the OT points to him</a:t>
            </a:r>
          </a:p>
          <a:p>
            <a:pPr marL="171450" indent="-171450">
              <a:buFont typeface="Arial" panose="020B0604020202020204" pitchFamily="34" charset="0"/>
              <a:buChar char="•"/>
            </a:pPr>
            <a:r>
              <a:rPr lang="en-US" dirty="0"/>
              <a:t>This is reason for a Jesus-centered “</a:t>
            </a:r>
            <a:r>
              <a:rPr lang="en-US" dirty="0" err="1"/>
              <a:t>cruciformed</a:t>
            </a:r>
            <a:r>
              <a:rPr lang="en-US" dirty="0"/>
              <a:t>” hermeneutic of the OT</a:t>
            </a:r>
          </a:p>
          <a:p>
            <a:pPr marL="171450" indent="-171450">
              <a:buFont typeface="Arial" panose="020B0604020202020204" pitchFamily="34" charset="0"/>
              <a:buChar char="•"/>
            </a:pPr>
            <a:r>
              <a:rPr lang="en-US" dirty="0"/>
              <a:t>But Jesus is also putting himself in God’s position</a:t>
            </a:r>
          </a:p>
          <a:p>
            <a:pPr marL="171450" indent="-171450">
              <a:buFont typeface="Arial" panose="020B0604020202020204" pitchFamily="34" charset="0"/>
              <a:buChar char="•"/>
            </a:pPr>
            <a:r>
              <a:rPr lang="en-US" dirty="0"/>
              <a:t>Jesus is inviting us to know and experience him in the Scriptures</a:t>
            </a:r>
          </a:p>
          <a:p>
            <a:endParaRPr lang="en-US" dirty="0"/>
          </a:p>
          <a:p>
            <a:r>
              <a:rPr lang="en-US" dirty="0"/>
              <a:t>Again, Brian </a:t>
            </a:r>
            <a:r>
              <a:rPr lang="en-US" dirty="0" err="1"/>
              <a:t>Zahnd</a:t>
            </a:r>
            <a:r>
              <a:rPr lang="en-US" dirty="0"/>
              <a:t> writes this in his book…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3</a:t>
            </a:fld>
            <a:endParaRPr lang="en-US"/>
          </a:p>
        </p:txBody>
      </p:sp>
    </p:spTree>
    <p:extLst>
      <p:ext uri="{BB962C8B-B14F-4D97-AF65-F5344CB8AC3E}">
        <p14:creationId xmlns:p14="http://schemas.microsoft.com/office/powerpoint/2010/main" val="1397111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endParaRPr lang="en-US" dirty="0"/>
          </a:p>
          <a:p>
            <a:r>
              <a:rPr lang="en-US" dirty="0"/>
              <a:t>There are various ways to devotionally and prayerfully engage with the Scriptures. For example…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4</a:t>
            </a:fld>
            <a:endParaRPr lang="en-US"/>
          </a:p>
        </p:txBody>
      </p:sp>
    </p:spTree>
    <p:extLst>
      <p:ext uri="{BB962C8B-B14F-4D97-AF65-F5344CB8AC3E}">
        <p14:creationId xmlns:p14="http://schemas.microsoft.com/office/powerpoint/2010/main" val="2800345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 POINT]</a:t>
            </a:r>
          </a:p>
          <a:p>
            <a:endParaRPr lang="en-US" dirty="0"/>
          </a:p>
          <a:p>
            <a:r>
              <a:rPr lang="en-US" dirty="0"/>
              <a:t>Last week I showed you </a:t>
            </a:r>
            <a:r>
              <a:rPr lang="en-US" i="1" dirty="0"/>
              <a:t>three</a:t>
            </a:r>
            <a:r>
              <a:rPr lang="en-US" dirty="0"/>
              <a:t> free apps that are all inspired by Lectio Divina…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5</a:t>
            </a:fld>
            <a:endParaRPr lang="en-US"/>
          </a:p>
        </p:txBody>
      </p:sp>
    </p:spTree>
    <p:extLst>
      <p:ext uri="{BB962C8B-B14F-4D97-AF65-F5344CB8AC3E}">
        <p14:creationId xmlns:p14="http://schemas.microsoft.com/office/powerpoint/2010/main" val="3655014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pPr marL="171450" indent="-171450">
              <a:buFont typeface="Arial" panose="020B0604020202020204" pitchFamily="34" charset="0"/>
              <a:buChar char="•"/>
            </a:pPr>
            <a:r>
              <a:rPr lang="en-US" dirty="0"/>
              <a:t>You can find slight variations of this (e.g., Latin words, how many times you read the Scripture in these 4 movements, and a 5</a:t>
            </a:r>
            <a:r>
              <a:rPr lang="en-US" baseline="30000" dirty="0"/>
              <a:t>th</a:t>
            </a:r>
            <a:r>
              <a:rPr lang="en-US" dirty="0"/>
              <a:t> stage: action).</a:t>
            </a:r>
          </a:p>
          <a:p>
            <a:pPr marL="171450" indent="-171450">
              <a:buFont typeface="Arial" panose="020B0604020202020204" pitchFamily="34" charset="0"/>
              <a:buChar char="•"/>
            </a:pPr>
            <a:r>
              <a:rPr lang="en-US" dirty="0"/>
              <a:t>We’re going to practice Lectio this morning with two readings of the Scripture</a:t>
            </a:r>
            <a:br>
              <a:rPr lang="en-US" dirty="0"/>
            </a:br>
            <a:endParaRPr lang="en-US" dirty="0"/>
          </a:p>
          <a:p>
            <a:pPr marL="0" indent="0">
              <a:buFont typeface="Arial" panose="020B0604020202020204" pitchFamily="34" charset="0"/>
              <a:buNone/>
            </a:pPr>
            <a:r>
              <a:rPr lang="en-US" dirty="0"/>
              <a:t>Here is what happens with each movement…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6</a:t>
            </a:fld>
            <a:endParaRPr lang="en-US"/>
          </a:p>
        </p:txBody>
      </p:sp>
    </p:spTree>
    <p:extLst>
      <p:ext uri="{BB962C8B-B14F-4D97-AF65-F5344CB8AC3E}">
        <p14:creationId xmlns:p14="http://schemas.microsoft.com/office/powerpoint/2010/main" val="2869791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And so… here is what Lectio looks like in practice…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7</a:t>
            </a:fld>
            <a:endParaRPr lang="en-US"/>
          </a:p>
        </p:txBody>
      </p:sp>
    </p:spTree>
    <p:extLst>
      <p:ext uri="{BB962C8B-B14F-4D97-AF65-F5344CB8AC3E}">
        <p14:creationId xmlns:p14="http://schemas.microsoft.com/office/powerpoint/2010/main" val="1240171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And notice how with Lectio Divina we are really beginning and ending with rest…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8</a:t>
            </a:fld>
            <a:endParaRPr lang="en-US"/>
          </a:p>
        </p:txBody>
      </p:sp>
    </p:spTree>
    <p:extLst>
      <p:ext uri="{BB962C8B-B14F-4D97-AF65-F5344CB8AC3E}">
        <p14:creationId xmlns:p14="http://schemas.microsoft.com/office/powerpoint/2010/main" val="550708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endParaRPr lang="en-US" dirty="0"/>
          </a:p>
          <a:p>
            <a:r>
              <a:rPr lang="en-US" dirty="0"/>
              <a:t>So, I’d now like to guide us through a session of Lectio Divina using a passage that we had in our Foundations Bible Reading plan from this past week. </a:t>
            </a:r>
          </a:p>
          <a:p>
            <a:endParaRPr lang="en-US" dirty="0"/>
          </a:p>
          <a:p>
            <a:r>
              <a:rPr lang="en-US" dirty="0"/>
              <a:t>Please grab a Bible…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9</a:t>
            </a:fld>
            <a:endParaRPr lang="en-US"/>
          </a:p>
        </p:txBody>
      </p:sp>
    </p:spTree>
    <p:extLst>
      <p:ext uri="{BB962C8B-B14F-4D97-AF65-F5344CB8AC3E}">
        <p14:creationId xmlns:p14="http://schemas.microsoft.com/office/powerpoint/2010/main" val="536468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68A3C-2CD3-084E-BA10-57B5D5702F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256837-439D-C04F-8434-4F87BF174D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810CEA-2C8E-984D-B310-B4BA9DE57FD8}"/>
              </a:ext>
            </a:extLst>
          </p:cNvPr>
          <p:cNvSpPr>
            <a:spLocks noGrp="1"/>
          </p:cNvSpPr>
          <p:nvPr>
            <p:ph type="dt" sz="half" idx="10"/>
          </p:nvPr>
        </p:nvSpPr>
        <p:spPr/>
        <p:txBody>
          <a:bodyPr/>
          <a:lstStyle/>
          <a:p>
            <a:fld id="{DC29FDDB-F380-1645-BCF0-3B9F951C627C}" type="datetimeFigureOut">
              <a:rPr lang="en-US" smtClean="0"/>
              <a:t>1/27/22</a:t>
            </a:fld>
            <a:endParaRPr lang="en-US"/>
          </a:p>
        </p:txBody>
      </p:sp>
      <p:sp>
        <p:nvSpPr>
          <p:cNvPr id="5" name="Footer Placeholder 4">
            <a:extLst>
              <a:ext uri="{FF2B5EF4-FFF2-40B4-BE49-F238E27FC236}">
                <a16:creationId xmlns:a16="http://schemas.microsoft.com/office/drawing/2014/main" id="{9E6A97E9-EE81-C249-A12D-47D9290F0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586BE-578A-A74B-BBCB-6E355125DD97}"/>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5904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A4E4-29FF-B741-A146-2441B07F1C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A8398-EF15-0841-BDE0-A186208C45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10CDB-E77D-C54C-B38A-280350EE1C9C}"/>
              </a:ext>
            </a:extLst>
          </p:cNvPr>
          <p:cNvSpPr>
            <a:spLocks noGrp="1"/>
          </p:cNvSpPr>
          <p:nvPr>
            <p:ph type="dt" sz="half" idx="10"/>
          </p:nvPr>
        </p:nvSpPr>
        <p:spPr/>
        <p:txBody>
          <a:bodyPr/>
          <a:lstStyle/>
          <a:p>
            <a:fld id="{DC29FDDB-F380-1645-BCF0-3B9F951C627C}" type="datetimeFigureOut">
              <a:rPr lang="en-US" smtClean="0"/>
              <a:t>1/27/22</a:t>
            </a:fld>
            <a:endParaRPr lang="en-US"/>
          </a:p>
        </p:txBody>
      </p:sp>
      <p:sp>
        <p:nvSpPr>
          <p:cNvPr id="5" name="Footer Placeholder 4">
            <a:extLst>
              <a:ext uri="{FF2B5EF4-FFF2-40B4-BE49-F238E27FC236}">
                <a16:creationId xmlns:a16="http://schemas.microsoft.com/office/drawing/2014/main" id="{7B32F88E-5D14-6143-87DF-8E3DB876F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5DB1F-328D-964D-B915-52F765A08C8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53443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3F2E51-3416-764D-A887-816818048C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18E2BC-0257-3C4A-BECA-EFDAA5BDAA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BC372-002F-C643-9A0E-1B9D2E46CB6D}"/>
              </a:ext>
            </a:extLst>
          </p:cNvPr>
          <p:cNvSpPr>
            <a:spLocks noGrp="1"/>
          </p:cNvSpPr>
          <p:nvPr>
            <p:ph type="dt" sz="half" idx="10"/>
          </p:nvPr>
        </p:nvSpPr>
        <p:spPr/>
        <p:txBody>
          <a:bodyPr/>
          <a:lstStyle/>
          <a:p>
            <a:fld id="{DC29FDDB-F380-1645-BCF0-3B9F951C627C}" type="datetimeFigureOut">
              <a:rPr lang="en-US" smtClean="0"/>
              <a:t>1/27/22</a:t>
            </a:fld>
            <a:endParaRPr lang="en-US"/>
          </a:p>
        </p:txBody>
      </p:sp>
      <p:sp>
        <p:nvSpPr>
          <p:cNvPr id="5" name="Footer Placeholder 4">
            <a:extLst>
              <a:ext uri="{FF2B5EF4-FFF2-40B4-BE49-F238E27FC236}">
                <a16:creationId xmlns:a16="http://schemas.microsoft.com/office/drawing/2014/main" id="{84E76B3B-AD47-1C40-B427-2306F7864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04A36-7323-B148-A08C-4F31E43B9B79}"/>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32673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1E16-6D16-544F-B5AC-D4E3F58217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05BB13-D0EB-E843-AF0F-F628B7F4E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B0847-8ABD-E24B-A679-AF0019F70654}"/>
              </a:ext>
            </a:extLst>
          </p:cNvPr>
          <p:cNvSpPr>
            <a:spLocks noGrp="1"/>
          </p:cNvSpPr>
          <p:nvPr>
            <p:ph type="dt" sz="half" idx="10"/>
          </p:nvPr>
        </p:nvSpPr>
        <p:spPr/>
        <p:txBody>
          <a:bodyPr/>
          <a:lstStyle/>
          <a:p>
            <a:fld id="{DC29FDDB-F380-1645-BCF0-3B9F951C627C}" type="datetimeFigureOut">
              <a:rPr lang="en-US" smtClean="0"/>
              <a:t>1/27/22</a:t>
            </a:fld>
            <a:endParaRPr lang="en-US"/>
          </a:p>
        </p:txBody>
      </p:sp>
      <p:sp>
        <p:nvSpPr>
          <p:cNvPr id="5" name="Footer Placeholder 4">
            <a:extLst>
              <a:ext uri="{FF2B5EF4-FFF2-40B4-BE49-F238E27FC236}">
                <a16:creationId xmlns:a16="http://schemas.microsoft.com/office/drawing/2014/main" id="{3C4C5CB3-40FF-1B44-8DBF-1B0A07563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BA0F8-864F-6540-8BE9-014DFE1D6A65}"/>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63438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4CE1-0CD5-BC41-9686-05908E3F64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6830B1-29BB-204D-9956-DB0F5C1183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2AA3D8-5D98-784F-97A6-C80C2F962B4A}"/>
              </a:ext>
            </a:extLst>
          </p:cNvPr>
          <p:cNvSpPr>
            <a:spLocks noGrp="1"/>
          </p:cNvSpPr>
          <p:nvPr>
            <p:ph type="dt" sz="half" idx="10"/>
          </p:nvPr>
        </p:nvSpPr>
        <p:spPr/>
        <p:txBody>
          <a:bodyPr/>
          <a:lstStyle/>
          <a:p>
            <a:fld id="{DC29FDDB-F380-1645-BCF0-3B9F951C627C}" type="datetimeFigureOut">
              <a:rPr lang="en-US" smtClean="0"/>
              <a:t>1/27/22</a:t>
            </a:fld>
            <a:endParaRPr lang="en-US"/>
          </a:p>
        </p:txBody>
      </p:sp>
      <p:sp>
        <p:nvSpPr>
          <p:cNvPr id="5" name="Footer Placeholder 4">
            <a:extLst>
              <a:ext uri="{FF2B5EF4-FFF2-40B4-BE49-F238E27FC236}">
                <a16:creationId xmlns:a16="http://schemas.microsoft.com/office/drawing/2014/main" id="{40687DBE-0963-D746-B859-5E03F632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29748-0073-AF49-9E08-1B8190277EF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62300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474D-BE66-E14B-958C-55D60DC29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E0ECB1-D29D-7D41-A47A-721FD1E97D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77E422-943B-BB4C-BDAF-2AB9D8EF0B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87FCBE-7CB7-6147-8E98-502BDAD01B23}"/>
              </a:ext>
            </a:extLst>
          </p:cNvPr>
          <p:cNvSpPr>
            <a:spLocks noGrp="1"/>
          </p:cNvSpPr>
          <p:nvPr>
            <p:ph type="dt" sz="half" idx="10"/>
          </p:nvPr>
        </p:nvSpPr>
        <p:spPr/>
        <p:txBody>
          <a:bodyPr/>
          <a:lstStyle/>
          <a:p>
            <a:fld id="{DC29FDDB-F380-1645-BCF0-3B9F951C627C}" type="datetimeFigureOut">
              <a:rPr lang="en-US" smtClean="0"/>
              <a:t>1/27/22</a:t>
            </a:fld>
            <a:endParaRPr lang="en-US"/>
          </a:p>
        </p:txBody>
      </p:sp>
      <p:sp>
        <p:nvSpPr>
          <p:cNvPr id="6" name="Footer Placeholder 5">
            <a:extLst>
              <a:ext uri="{FF2B5EF4-FFF2-40B4-BE49-F238E27FC236}">
                <a16:creationId xmlns:a16="http://schemas.microsoft.com/office/drawing/2014/main" id="{32BD43E0-DD9B-C94B-A14C-A475A8B25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F755A-90E8-8D45-8494-DFA792E13F9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45888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3A80-AF8F-5743-9B8E-DD15ACC70D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72F4C1-6BE0-054F-B2D1-94DAF36BE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D6448F-19DB-8C4E-9617-E140A45A8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952790-D426-3D43-9A30-41AF86B94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D0D404-2A36-D940-AFBC-5335E24572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C8BFC5-5DCC-B242-AE62-54A8B44B880B}"/>
              </a:ext>
            </a:extLst>
          </p:cNvPr>
          <p:cNvSpPr>
            <a:spLocks noGrp="1"/>
          </p:cNvSpPr>
          <p:nvPr>
            <p:ph type="dt" sz="half" idx="10"/>
          </p:nvPr>
        </p:nvSpPr>
        <p:spPr/>
        <p:txBody>
          <a:bodyPr/>
          <a:lstStyle/>
          <a:p>
            <a:fld id="{DC29FDDB-F380-1645-BCF0-3B9F951C627C}" type="datetimeFigureOut">
              <a:rPr lang="en-US" smtClean="0"/>
              <a:t>1/27/22</a:t>
            </a:fld>
            <a:endParaRPr lang="en-US"/>
          </a:p>
        </p:txBody>
      </p:sp>
      <p:sp>
        <p:nvSpPr>
          <p:cNvPr id="8" name="Footer Placeholder 7">
            <a:extLst>
              <a:ext uri="{FF2B5EF4-FFF2-40B4-BE49-F238E27FC236}">
                <a16:creationId xmlns:a16="http://schemas.microsoft.com/office/drawing/2014/main" id="{2373FEBB-57C2-B947-B478-C8AB7103E8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81CF55-7748-BE46-8D67-F06C7B963891}"/>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4889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372C-DBC8-D34F-ABBE-F4D4D6240C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2F6F08-505D-2948-B394-EB623DC0A85D}"/>
              </a:ext>
            </a:extLst>
          </p:cNvPr>
          <p:cNvSpPr>
            <a:spLocks noGrp="1"/>
          </p:cNvSpPr>
          <p:nvPr>
            <p:ph type="dt" sz="half" idx="10"/>
          </p:nvPr>
        </p:nvSpPr>
        <p:spPr/>
        <p:txBody>
          <a:bodyPr/>
          <a:lstStyle/>
          <a:p>
            <a:fld id="{DC29FDDB-F380-1645-BCF0-3B9F951C627C}" type="datetimeFigureOut">
              <a:rPr lang="en-US" smtClean="0"/>
              <a:t>1/27/22</a:t>
            </a:fld>
            <a:endParaRPr lang="en-US"/>
          </a:p>
        </p:txBody>
      </p:sp>
      <p:sp>
        <p:nvSpPr>
          <p:cNvPr id="4" name="Footer Placeholder 3">
            <a:extLst>
              <a:ext uri="{FF2B5EF4-FFF2-40B4-BE49-F238E27FC236}">
                <a16:creationId xmlns:a16="http://schemas.microsoft.com/office/drawing/2014/main" id="{8A663F3E-1FFD-C94E-90E7-A8097D76B0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2C3DE4-3132-1A4D-B5CC-C85270A8B9D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55709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96FC7-6ACD-C644-B17A-AF315EEE31A0}"/>
              </a:ext>
            </a:extLst>
          </p:cNvPr>
          <p:cNvSpPr>
            <a:spLocks noGrp="1"/>
          </p:cNvSpPr>
          <p:nvPr>
            <p:ph type="dt" sz="half" idx="10"/>
          </p:nvPr>
        </p:nvSpPr>
        <p:spPr/>
        <p:txBody>
          <a:bodyPr/>
          <a:lstStyle/>
          <a:p>
            <a:fld id="{DC29FDDB-F380-1645-BCF0-3B9F951C627C}" type="datetimeFigureOut">
              <a:rPr lang="en-US" smtClean="0"/>
              <a:t>1/27/22</a:t>
            </a:fld>
            <a:endParaRPr lang="en-US"/>
          </a:p>
        </p:txBody>
      </p:sp>
      <p:sp>
        <p:nvSpPr>
          <p:cNvPr id="3" name="Footer Placeholder 2">
            <a:extLst>
              <a:ext uri="{FF2B5EF4-FFF2-40B4-BE49-F238E27FC236}">
                <a16:creationId xmlns:a16="http://schemas.microsoft.com/office/drawing/2014/main" id="{998B0FA9-0FC5-784A-9253-DE0519A2CC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2EEFE9-AE21-094B-B2D3-E8374CC9B65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0458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32DB-6EC1-EF4D-8C22-38CD1A6A5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7C6501-669E-4F40-A58C-80C53F8D8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A1422A-4825-8744-86B8-18C403C51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CE8553-EF6B-CB4A-9C55-5C23BED5FEA2}"/>
              </a:ext>
            </a:extLst>
          </p:cNvPr>
          <p:cNvSpPr>
            <a:spLocks noGrp="1"/>
          </p:cNvSpPr>
          <p:nvPr>
            <p:ph type="dt" sz="half" idx="10"/>
          </p:nvPr>
        </p:nvSpPr>
        <p:spPr/>
        <p:txBody>
          <a:bodyPr/>
          <a:lstStyle/>
          <a:p>
            <a:fld id="{DC29FDDB-F380-1645-BCF0-3B9F951C627C}" type="datetimeFigureOut">
              <a:rPr lang="en-US" smtClean="0"/>
              <a:t>1/27/22</a:t>
            </a:fld>
            <a:endParaRPr lang="en-US"/>
          </a:p>
        </p:txBody>
      </p:sp>
      <p:sp>
        <p:nvSpPr>
          <p:cNvPr id="6" name="Footer Placeholder 5">
            <a:extLst>
              <a:ext uri="{FF2B5EF4-FFF2-40B4-BE49-F238E27FC236}">
                <a16:creationId xmlns:a16="http://schemas.microsoft.com/office/drawing/2014/main" id="{94D65DFA-7A44-3E4A-84E4-BEE249032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1DBD6-A1D5-254C-9B9F-D344DE0DB92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87106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F355-EAE7-9C42-AC85-7821C7A9B4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BF9FF5-8A31-1547-A7D6-9F0BA3DF3F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CA2A3-CD1D-3E46-807A-082AF1965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692A1-15F9-E441-8EA6-6D777361DDD9}"/>
              </a:ext>
            </a:extLst>
          </p:cNvPr>
          <p:cNvSpPr>
            <a:spLocks noGrp="1"/>
          </p:cNvSpPr>
          <p:nvPr>
            <p:ph type="dt" sz="half" idx="10"/>
          </p:nvPr>
        </p:nvSpPr>
        <p:spPr/>
        <p:txBody>
          <a:bodyPr/>
          <a:lstStyle/>
          <a:p>
            <a:fld id="{DC29FDDB-F380-1645-BCF0-3B9F951C627C}" type="datetimeFigureOut">
              <a:rPr lang="en-US" smtClean="0"/>
              <a:t>1/27/22</a:t>
            </a:fld>
            <a:endParaRPr lang="en-US"/>
          </a:p>
        </p:txBody>
      </p:sp>
      <p:sp>
        <p:nvSpPr>
          <p:cNvPr id="6" name="Footer Placeholder 5">
            <a:extLst>
              <a:ext uri="{FF2B5EF4-FFF2-40B4-BE49-F238E27FC236}">
                <a16:creationId xmlns:a16="http://schemas.microsoft.com/office/drawing/2014/main" id="{4D6A2E36-A55E-8C4D-9A33-83A1B229A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CCC50-20B1-054C-B13F-2CE79D467F96}"/>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231302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77317C-3A63-E44D-9F98-7C6F34633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F968AE-0EF4-8A4E-9AE7-B8DEE3B30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D3369-859E-1642-88F0-429BF1737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9FDDB-F380-1645-BCF0-3B9F951C627C}" type="datetimeFigureOut">
              <a:rPr lang="en-US" smtClean="0"/>
              <a:t>1/27/22</a:t>
            </a:fld>
            <a:endParaRPr lang="en-US"/>
          </a:p>
        </p:txBody>
      </p:sp>
      <p:sp>
        <p:nvSpPr>
          <p:cNvPr id="5" name="Footer Placeholder 4">
            <a:extLst>
              <a:ext uri="{FF2B5EF4-FFF2-40B4-BE49-F238E27FC236}">
                <a16:creationId xmlns:a16="http://schemas.microsoft.com/office/drawing/2014/main" id="{D4ACBC22-0987-EE42-A78C-820665329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A96738-9280-1C43-9B59-EE270FDAC5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EFF84-F54C-4D42-B226-EE3C27E5E129}" type="slidenum">
              <a:rPr lang="en-US" smtClean="0"/>
              <a:t>‹#›</a:t>
            </a:fld>
            <a:endParaRPr lang="en-US"/>
          </a:p>
        </p:txBody>
      </p:sp>
    </p:spTree>
    <p:extLst>
      <p:ext uri="{BB962C8B-B14F-4D97-AF65-F5344CB8AC3E}">
        <p14:creationId xmlns:p14="http://schemas.microsoft.com/office/powerpoint/2010/main" val="3413607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een sign with white text&#10;&#10;Description automatically generated with low confidence">
            <a:extLst>
              <a:ext uri="{FF2B5EF4-FFF2-40B4-BE49-F238E27FC236}">
                <a16:creationId xmlns:a16="http://schemas.microsoft.com/office/drawing/2014/main" id="{30453020-8811-B948-9AEF-8E6760E9FCFC}"/>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18121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Diagram&#10;&#10;Description automatically generated">
            <a:extLst>
              <a:ext uri="{FF2B5EF4-FFF2-40B4-BE49-F238E27FC236}">
                <a16:creationId xmlns:a16="http://schemas.microsoft.com/office/drawing/2014/main" id="{224D0999-A6E2-0E4A-9D3B-CBF9FD343D4F}"/>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2508196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557B63FB-EC4A-4947-A756-CE4691056F66}"/>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228668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1649895" y="2067339"/>
            <a:ext cx="8914615" cy="2723321"/>
          </a:xfrm>
        </p:spPr>
        <p:txBody>
          <a:bodyPr>
            <a:noAutofit/>
          </a:bodyPr>
          <a:lstStyle/>
          <a:p>
            <a:pPr marL="0" indent="0" algn="r">
              <a:buNone/>
            </a:pPr>
            <a:r>
              <a:rPr lang="en-US" sz="3600" dirty="0">
                <a:solidFill>
                  <a:srgbClr val="FF0000"/>
                </a:solidFill>
              </a:rPr>
              <a:t>“You study the Scriptures diligently because you think that in them you have eternal life. These are the very Scriptures that testify about me, yet you refuse to come to me to have life.”</a:t>
            </a:r>
          </a:p>
          <a:p>
            <a:pPr marL="0" indent="0" algn="r">
              <a:buNone/>
            </a:pPr>
            <a:r>
              <a:rPr lang="en-US" sz="3600" b="1" dirty="0"/>
              <a:t>John 5:39-40 NIV</a:t>
            </a:r>
          </a:p>
        </p:txBody>
      </p:sp>
    </p:spTree>
    <p:extLst>
      <p:ext uri="{BB962C8B-B14F-4D97-AF65-F5344CB8AC3E}">
        <p14:creationId xmlns:p14="http://schemas.microsoft.com/office/powerpoint/2010/main" val="41888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06E3C6-7D6D-F649-A439-60BEA4FBB18D}"/>
              </a:ext>
            </a:extLst>
          </p:cNvPr>
          <p:cNvSpPr>
            <a:spLocks noGrp="1"/>
          </p:cNvSpPr>
          <p:nvPr>
            <p:ph idx="1"/>
          </p:nvPr>
        </p:nvSpPr>
        <p:spPr>
          <a:xfrm>
            <a:off x="4806405" y="914401"/>
            <a:ext cx="7226549" cy="5388932"/>
          </a:xfrm>
        </p:spPr>
        <p:txBody>
          <a:bodyPr>
            <a:noAutofit/>
          </a:bodyPr>
          <a:lstStyle/>
          <a:p>
            <a:pPr marL="0" indent="0">
              <a:buNone/>
            </a:pPr>
            <a:r>
              <a:rPr lang="en-US" sz="3600" dirty="0">
                <a:latin typeface="+mj-lt"/>
              </a:rPr>
              <a:t>“The Bible contains a lot of information, but the true purpose of the Bible is not to be an encyclopedia of God facts; rather it is to be a portal for engagement with God. This means that Scripture and prayer should go hand in hand. If all we do is read the Bible, we’ve not yet understood the spiritual purpose of our sacred text.”</a:t>
            </a:r>
          </a:p>
          <a:p>
            <a:pPr marL="0" indent="0">
              <a:buNone/>
            </a:pPr>
            <a:r>
              <a:rPr lang="en-US" sz="3600" dirty="0"/>
              <a:t>                                                pg. 146</a:t>
            </a:r>
          </a:p>
        </p:txBody>
      </p:sp>
      <p:pic>
        <p:nvPicPr>
          <p:cNvPr id="5" name="Picture 4" descr="A picture containing text&#10;&#10;Description automatically generated">
            <a:extLst>
              <a:ext uri="{FF2B5EF4-FFF2-40B4-BE49-F238E27FC236}">
                <a16:creationId xmlns:a16="http://schemas.microsoft.com/office/drawing/2014/main" id="{21951CBF-AF1E-984E-9C40-7207345D237B}"/>
              </a:ext>
            </a:extLst>
          </p:cNvPr>
          <p:cNvPicPr>
            <a:picLocks noChangeAspect="1"/>
          </p:cNvPicPr>
          <p:nvPr/>
        </p:nvPicPr>
        <p:blipFill rotWithShape="1">
          <a:blip r:embed="rId3"/>
          <a:srcRect t="4947" r="-1" b="-1"/>
          <a:stretch/>
        </p:blipFill>
        <p:spPr>
          <a:xfrm>
            <a:off x="20" y="10"/>
            <a:ext cx="4635571" cy="6857990"/>
          </a:xfrm>
          <a:prstGeom prst="rect">
            <a:avLst/>
          </a:prstGeom>
          <a:effectLst/>
        </p:spPr>
      </p:pic>
    </p:spTree>
    <p:extLst>
      <p:ext uri="{BB962C8B-B14F-4D97-AF65-F5344CB8AC3E}">
        <p14:creationId xmlns:p14="http://schemas.microsoft.com/office/powerpoint/2010/main" val="6483109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8C02D7-BE99-2D4D-83B5-3AEC2F4B9EDF}"/>
              </a:ext>
            </a:extLst>
          </p:cNvPr>
          <p:cNvSpPr>
            <a:spLocks noGrp="1"/>
          </p:cNvSpPr>
          <p:nvPr>
            <p:ph type="title"/>
          </p:nvPr>
        </p:nvSpPr>
        <p:spPr>
          <a:xfrm>
            <a:off x="1844537" y="524787"/>
            <a:ext cx="8502923" cy="1288238"/>
          </a:xfrm>
        </p:spPr>
        <p:txBody>
          <a:bodyPr anchor="ctr">
            <a:normAutofit/>
          </a:bodyPr>
          <a:lstStyle/>
          <a:p>
            <a:pPr algn="ctr"/>
            <a:r>
              <a:rPr lang="en-US" sz="4100" dirty="0"/>
              <a:t>Various Methods of Devotional Reading </a:t>
            </a:r>
          </a:p>
        </p:txBody>
      </p:sp>
      <p:sp>
        <p:nvSpPr>
          <p:cNvPr id="3" name="Content Placeholder 2">
            <a:extLst>
              <a:ext uri="{FF2B5EF4-FFF2-40B4-BE49-F238E27FC236}">
                <a16:creationId xmlns:a16="http://schemas.microsoft.com/office/drawing/2014/main" id="{ECC6F31A-141C-524A-875E-2C07295EF734}"/>
              </a:ext>
            </a:extLst>
          </p:cNvPr>
          <p:cNvSpPr>
            <a:spLocks noGrp="1"/>
          </p:cNvSpPr>
          <p:nvPr>
            <p:ph idx="1"/>
          </p:nvPr>
        </p:nvSpPr>
        <p:spPr>
          <a:xfrm>
            <a:off x="1633330" y="1653998"/>
            <a:ext cx="8925339" cy="4535424"/>
          </a:xfrm>
        </p:spPr>
        <p:txBody>
          <a:bodyPr anchor="t">
            <a:noAutofit/>
          </a:bodyPr>
          <a:lstStyle/>
          <a:p>
            <a:r>
              <a:rPr lang="en-US" b="1" dirty="0"/>
              <a:t>Daily Devotionals </a:t>
            </a:r>
            <a:r>
              <a:rPr lang="en-US" dirty="0"/>
              <a:t>– a few verses, a short reading, prayer</a:t>
            </a:r>
            <a:br>
              <a:rPr lang="en-US" dirty="0"/>
            </a:br>
            <a:r>
              <a:rPr lang="en-US" dirty="0"/>
              <a:t>(e.g., 365 days, men’s, women’s, seasonal, etc.)</a:t>
            </a:r>
          </a:p>
          <a:p>
            <a:r>
              <a:rPr lang="en-US" b="1" dirty="0"/>
              <a:t>Daily Office </a:t>
            </a:r>
            <a:r>
              <a:rPr lang="en-US" dirty="0">
                <a:sym typeface="Wingdings" pitchFamily="2" charset="2"/>
              </a:rPr>
              <a:t> – liturgical format that includes a Psalm and Bible reading, silence, written prayers, etc. (e.g., </a:t>
            </a:r>
            <a:r>
              <a:rPr lang="en-US" i="1" dirty="0">
                <a:sym typeface="Wingdings" pitchFamily="2" charset="2"/>
              </a:rPr>
              <a:t>Seeking God’s Face: Praying with the Bible Through the Year</a:t>
            </a:r>
            <a:r>
              <a:rPr lang="en-US" dirty="0">
                <a:sym typeface="Wingdings" pitchFamily="2" charset="2"/>
              </a:rPr>
              <a:t>)</a:t>
            </a:r>
          </a:p>
          <a:p>
            <a:r>
              <a:rPr lang="en-US" b="1" dirty="0">
                <a:sym typeface="Wingdings" pitchFamily="2" charset="2"/>
              </a:rPr>
              <a:t>Book of Common Prayer </a:t>
            </a:r>
            <a:r>
              <a:rPr lang="en-US" dirty="0">
                <a:sym typeface="Wingdings" pitchFamily="2" charset="2"/>
              </a:rPr>
              <a:t>– liturgical format includes Scripture, written prayers (morning &amp; evening), songs, etc. (e.g., </a:t>
            </a:r>
            <a:r>
              <a:rPr lang="en-US" i="1" dirty="0">
                <a:sym typeface="Wingdings" pitchFamily="2" charset="2"/>
              </a:rPr>
              <a:t>Common Prayer: A Liturgy for Ordinary Radicals</a:t>
            </a:r>
            <a:r>
              <a:rPr lang="en-US" dirty="0">
                <a:sym typeface="Wingdings" pitchFamily="2" charset="2"/>
              </a:rPr>
              <a:t>)</a:t>
            </a:r>
          </a:p>
          <a:p>
            <a:r>
              <a:rPr lang="en-US" b="1" dirty="0">
                <a:sym typeface="Wingdings" pitchFamily="2" charset="2"/>
              </a:rPr>
              <a:t>Lectio Divina </a:t>
            </a:r>
            <a:r>
              <a:rPr lang="en-US" dirty="0">
                <a:sym typeface="Wingdings" pitchFamily="2" charset="2"/>
              </a:rPr>
              <a:t>– ancient practice (3</a:t>
            </a:r>
            <a:r>
              <a:rPr lang="en-US" baseline="30000" dirty="0">
                <a:sym typeface="Wingdings" pitchFamily="2" charset="2"/>
              </a:rPr>
              <a:t>rd</a:t>
            </a:r>
            <a:r>
              <a:rPr lang="en-US" dirty="0">
                <a:sym typeface="Wingdings" pitchFamily="2" charset="2"/>
              </a:rPr>
              <a:t> cent) of prayerfully reading Scripture and listening with the “ears of the heart”</a:t>
            </a:r>
            <a:endParaRPr lang="en-US" dirty="0"/>
          </a:p>
        </p:txBody>
      </p:sp>
    </p:spTree>
    <p:extLst>
      <p:ext uri="{BB962C8B-B14F-4D97-AF65-F5344CB8AC3E}">
        <p14:creationId xmlns:p14="http://schemas.microsoft.com/office/powerpoint/2010/main" val="4841675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Text&#10;&#10;Description automatically generated">
            <a:extLst>
              <a:ext uri="{FF2B5EF4-FFF2-40B4-BE49-F238E27FC236}">
                <a16:creationId xmlns:a16="http://schemas.microsoft.com/office/drawing/2014/main" id="{8836300E-65A8-7048-BD5E-FF179797F33B}"/>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2308516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ext&#10;&#10;Description automatically generated">
            <a:extLst>
              <a:ext uri="{FF2B5EF4-FFF2-40B4-BE49-F238E27FC236}">
                <a16:creationId xmlns:a16="http://schemas.microsoft.com/office/drawing/2014/main" id="{D8E89B38-ED8D-0148-8A72-A3CDEB6132E4}"/>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511524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Text&#10;&#10;Description automatically generated">
            <a:extLst>
              <a:ext uri="{FF2B5EF4-FFF2-40B4-BE49-F238E27FC236}">
                <a16:creationId xmlns:a16="http://schemas.microsoft.com/office/drawing/2014/main" id="{DA7924CB-7FFE-B948-89EC-571CC6396FD6}"/>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26351155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DE36789F-4C7C-E34C-A36C-988B08CA951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288973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51568</TotalTime>
  <Words>1695</Words>
  <Application>Microsoft Macintosh PowerPoint</Application>
  <PresentationFormat>Widescreen</PresentationFormat>
  <Paragraphs>103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Various Methods of Devotional Reading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461</cp:revision>
  <cp:lastPrinted>2022-01-30T13:34:19Z</cp:lastPrinted>
  <dcterms:created xsi:type="dcterms:W3CDTF">2021-09-07T17:36:39Z</dcterms:created>
  <dcterms:modified xsi:type="dcterms:W3CDTF">2022-01-31T13:47:23Z</dcterms:modified>
</cp:coreProperties>
</file>