
<file path=[Content_Types].xml><?xml version="1.0" encoding="utf-8"?>
<Types xmlns="http://schemas.openxmlformats.org/package/2006/content-types">
  <Default Extension="jpeg" ContentType="image/jpeg"/>
  <Default Extension="jpg" ContentType="image/jpeg"/>
  <Default Extension="jpg&amp;ehk=Jzilm9kU96cW24cB4bF4nQ&amp;r=0&amp;pid=OfficeInsert" ContentType="image/jpeg"/>
  <Default Extension="jpg&amp;ehk=oSkNgkfWDcFkRmTdnuoqkw&amp;r=0&amp;pid=OfficeInsert" ContentType="image/jpeg"/>
  <Default Extension="png" ContentType="image/png"/>
  <Default Extension="png&amp;ehk=sRu1w8Y0KaacdYEZDiwK7A&amp;r=0&amp;pid=OfficeInsert"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82" r:id="rId3"/>
    <p:sldId id="270" r:id="rId4"/>
    <p:sldId id="279" r:id="rId5"/>
    <p:sldId id="286" r:id="rId6"/>
    <p:sldId id="308" r:id="rId7"/>
    <p:sldId id="309" r:id="rId8"/>
    <p:sldId id="312" r:id="rId9"/>
    <p:sldId id="310" r:id="rId10"/>
    <p:sldId id="311" r:id="rId11"/>
    <p:sldId id="314" r:id="rId12"/>
    <p:sldId id="307" r:id="rId13"/>
    <p:sldId id="306" r:id="rId14"/>
    <p:sldId id="268" r:id="rId15"/>
    <p:sldId id="313"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uller" initials="JB" lastIdx="3" clrIdx="0">
    <p:extLst>
      <p:ext uri="{19B8F6BF-5375-455C-9EA6-DF929625EA0E}">
        <p15:presenceInfo xmlns:p15="http://schemas.microsoft.com/office/powerpoint/2012/main" userId="S::jessicabuller@mcc.org::b06b3529-9344-453a-9ca4-9f5c6672aa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3" autoAdjust="0"/>
    <p:restoredTop sz="94660"/>
  </p:normalViewPr>
  <p:slideViewPr>
    <p:cSldViewPr snapToGrid="0">
      <p:cViewPr varScale="1">
        <p:scale>
          <a:sx n="78" d="100"/>
          <a:sy n="78" d="100"/>
        </p:scale>
        <p:origin x="80" y="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0T11:57:22.912" idx="1">
    <p:pos x="6945" y="1136"/>
    <p:text>Are we opening this to all constituency?</p:text>
    <p:extLst>
      <p:ext uri="{C676402C-5697-4E1C-873F-D02D1690AC5C}">
        <p15:threadingInfo xmlns:p15="http://schemas.microsoft.com/office/powerpoint/2012/main" timeZoneBias="300"/>
      </p:ext>
    </p:extLst>
  </p:cm>
  <p:cm authorId="1" dt="2020-11-20T12:03:44.196" idx="3">
    <p:pos x="6945" y="1232"/>
    <p:text>I wonder how it would feel to Canadians? Perhaps cut this one?</p:text>
    <p:extLst>
      <p:ext uri="{C676402C-5697-4E1C-873F-D02D1690AC5C}">
        <p15:threadingInfo xmlns:p15="http://schemas.microsoft.com/office/powerpoint/2012/main" timeZoneBias="300">
          <p15:parentCm authorId="1" idx="1"/>
        </p15:threadingInfo>
      </p:ext>
    </p:extLst>
  </p:cm>
  <p:cm authorId="1" dt="2020-11-20T11:58:57.527" idx="2">
    <p:pos x="6880" y="2239"/>
    <p:text>Let's link to our page on antiracism resources for further learning. We can put it in the chat and just name it here?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AE26318-E8BA-402F-8B0E-4220C56A060B}" type="datetimeFigureOut">
              <a:rPr lang="en-CA" smtClean="0"/>
              <a:t>2021-01-23</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8E9D5C9-BA1F-4CE9-9F53-273AC9A6F638}" type="slidenum">
              <a:rPr lang="en-CA" smtClean="0"/>
              <a:t>‹#›</a:t>
            </a:fld>
            <a:endParaRPr lang="en-CA"/>
          </a:p>
        </p:txBody>
      </p:sp>
    </p:spTree>
    <p:extLst>
      <p:ext uri="{BB962C8B-B14F-4D97-AF65-F5344CB8AC3E}">
        <p14:creationId xmlns:p14="http://schemas.microsoft.com/office/powerpoint/2010/main" val="37850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of kids- dolls</a:t>
            </a:r>
          </a:p>
        </p:txBody>
      </p:sp>
      <p:sp>
        <p:nvSpPr>
          <p:cNvPr id="4" name="Slide Number Placeholder 3"/>
          <p:cNvSpPr>
            <a:spLocks noGrp="1"/>
          </p:cNvSpPr>
          <p:nvPr>
            <p:ph type="sldNum" sz="quarter" idx="5"/>
          </p:nvPr>
        </p:nvSpPr>
        <p:spPr/>
        <p:txBody>
          <a:bodyPr/>
          <a:lstStyle/>
          <a:p>
            <a:fld id="{E76F104C-81C4-4EC4-BC19-DD4AB94051FE}" type="slidenum">
              <a:rPr lang="en-US" smtClean="0"/>
              <a:t>5</a:t>
            </a:fld>
            <a:endParaRPr lang="en-US"/>
          </a:p>
        </p:txBody>
      </p:sp>
    </p:spTree>
    <p:extLst>
      <p:ext uri="{BB962C8B-B14F-4D97-AF65-F5344CB8AC3E}">
        <p14:creationId xmlns:p14="http://schemas.microsoft.com/office/powerpoint/2010/main" val="237228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Cannot respond to R unless you do your work of identifying it first.</a:t>
            </a:r>
          </a:p>
        </p:txBody>
      </p:sp>
      <p:sp>
        <p:nvSpPr>
          <p:cNvPr id="4" name="Slide Number Placeholder 3"/>
          <p:cNvSpPr>
            <a:spLocks noGrp="1"/>
          </p:cNvSpPr>
          <p:nvPr>
            <p:ph type="sldNum" sz="quarter" idx="5"/>
          </p:nvPr>
        </p:nvSpPr>
        <p:spPr/>
        <p:txBody>
          <a:bodyPr/>
          <a:lstStyle/>
          <a:p>
            <a:fld id="{E76F104C-81C4-4EC4-BC19-DD4AB94051FE}" type="slidenum">
              <a:rPr lang="en-US" smtClean="0"/>
              <a:t>14</a:t>
            </a:fld>
            <a:endParaRPr lang="en-US"/>
          </a:p>
        </p:txBody>
      </p:sp>
    </p:spTree>
    <p:extLst>
      <p:ext uri="{BB962C8B-B14F-4D97-AF65-F5344CB8AC3E}">
        <p14:creationId xmlns:p14="http://schemas.microsoft.com/office/powerpoint/2010/main" val="2261735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633" y="4564291"/>
            <a:ext cx="11495315" cy="1131660"/>
          </a:xfrm>
        </p:spPr>
        <p:txBody>
          <a:bodyPr>
            <a:normAutofit/>
          </a:bodyPr>
          <a:lstStyle>
            <a:lvl1pPr algn="ctr">
              <a:defRPr sz="3200">
                <a:solidFill>
                  <a:schemeClr val="bg2"/>
                </a:solidFill>
              </a:defRPr>
            </a:lvl1pPr>
          </a:lstStyle>
          <a:p>
            <a:r>
              <a:rPr lang="en-US"/>
              <a:t>Click to edit Master title style</a:t>
            </a:r>
            <a:endParaRPr lang="en-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1100" y="1400902"/>
            <a:ext cx="10058400" cy="3472091"/>
          </a:xfrm>
          <a:prstGeom prst="rect">
            <a:avLst/>
          </a:prstGeom>
        </p:spPr>
      </p:pic>
    </p:spTree>
    <p:extLst>
      <p:ext uri="{BB962C8B-B14F-4D97-AF65-F5344CB8AC3E}">
        <p14:creationId xmlns:p14="http://schemas.microsoft.com/office/powerpoint/2010/main" val="183233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92D2EE3-C0E3-46AD-B37C-90B641AA399B}" type="datetimeFigureOut">
              <a:rPr lang="en-CA" smtClean="0"/>
              <a:t>2021-01-23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91A6FE1-33D6-4FAD-A64C-F9B9D7612B4D}" type="slidenum">
              <a:rPr lang="en-CA" smtClean="0"/>
              <a:t>‹#›</a:t>
            </a:fld>
            <a:endParaRPr lang="en-CA"/>
          </a:p>
        </p:txBody>
      </p:sp>
    </p:spTree>
    <p:extLst>
      <p:ext uri="{BB962C8B-B14F-4D97-AF65-F5344CB8AC3E}">
        <p14:creationId xmlns:p14="http://schemas.microsoft.com/office/powerpoint/2010/main" val="209919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92D2EE3-C0E3-46AD-B37C-90B641AA399B}" type="datetimeFigureOut">
              <a:rPr lang="en-CA" smtClean="0"/>
              <a:t>2021-01-23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1A6FE1-33D6-4FAD-A64C-F9B9D7612B4D}" type="slidenum">
              <a:rPr lang="en-CA" smtClean="0"/>
              <a:t>‹#›</a:t>
            </a:fld>
            <a:endParaRPr lang="en-CA"/>
          </a:p>
        </p:txBody>
      </p:sp>
    </p:spTree>
    <p:extLst>
      <p:ext uri="{BB962C8B-B14F-4D97-AF65-F5344CB8AC3E}">
        <p14:creationId xmlns:p14="http://schemas.microsoft.com/office/powerpoint/2010/main" val="129622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D2EE3-C0E3-46AD-B37C-90B641AA399B}" type="datetimeFigureOut">
              <a:rPr lang="en-CA" smtClean="0"/>
              <a:t>2021-01-23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91A6FE1-33D6-4FAD-A64C-F9B9D7612B4D}" type="slidenum">
              <a:rPr lang="en-CA" smtClean="0"/>
              <a:t>‹#›</a:t>
            </a:fld>
            <a:endParaRPr lang="en-CA"/>
          </a:p>
        </p:txBody>
      </p:sp>
    </p:spTree>
    <p:extLst>
      <p:ext uri="{BB962C8B-B14F-4D97-AF65-F5344CB8AC3E}">
        <p14:creationId xmlns:p14="http://schemas.microsoft.com/office/powerpoint/2010/main" val="4169153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2D2EE3-C0E3-46AD-B37C-90B641AA399B}" type="datetimeFigureOut">
              <a:rPr lang="en-CA" smtClean="0"/>
              <a:t>2021-01-23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1A6FE1-33D6-4FAD-A64C-F9B9D7612B4D}" type="slidenum">
              <a:rPr lang="en-CA" smtClean="0"/>
              <a:t>‹#›</a:t>
            </a:fld>
            <a:endParaRPr lang="en-CA"/>
          </a:p>
        </p:txBody>
      </p:sp>
    </p:spTree>
    <p:extLst>
      <p:ext uri="{BB962C8B-B14F-4D97-AF65-F5344CB8AC3E}">
        <p14:creationId xmlns:p14="http://schemas.microsoft.com/office/powerpoint/2010/main" val="221929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2D2EE3-C0E3-46AD-B37C-90B641AA399B}" type="datetimeFigureOut">
              <a:rPr lang="en-CA" smtClean="0"/>
              <a:t>2021-01-23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1A6FE1-33D6-4FAD-A64C-F9B9D7612B4D}" type="slidenum">
              <a:rPr lang="en-CA" smtClean="0"/>
              <a:t>‹#›</a:t>
            </a:fld>
            <a:endParaRPr lang="en-CA"/>
          </a:p>
        </p:txBody>
      </p:sp>
    </p:spTree>
    <p:extLst>
      <p:ext uri="{BB962C8B-B14F-4D97-AF65-F5344CB8AC3E}">
        <p14:creationId xmlns:p14="http://schemas.microsoft.com/office/powerpoint/2010/main" val="2494886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92D2EE3-C0E3-46AD-B37C-90B641AA399B}" type="datetimeFigureOut">
              <a:rPr lang="en-CA" smtClean="0"/>
              <a:t>2021-01-23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1A6FE1-33D6-4FAD-A64C-F9B9D7612B4D}" type="slidenum">
              <a:rPr lang="en-CA" smtClean="0"/>
              <a:t>‹#›</a:t>
            </a:fld>
            <a:endParaRPr lang="en-CA"/>
          </a:p>
        </p:txBody>
      </p:sp>
    </p:spTree>
    <p:extLst>
      <p:ext uri="{BB962C8B-B14F-4D97-AF65-F5344CB8AC3E}">
        <p14:creationId xmlns:p14="http://schemas.microsoft.com/office/powerpoint/2010/main" val="1355940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92D2EE3-C0E3-46AD-B37C-90B641AA399B}" type="datetimeFigureOut">
              <a:rPr lang="en-CA" smtClean="0"/>
              <a:t>2021-01-23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1A6FE1-33D6-4FAD-A64C-F9B9D7612B4D}" type="slidenum">
              <a:rPr lang="en-CA" smtClean="0"/>
              <a:t>‹#›</a:t>
            </a:fld>
            <a:endParaRPr lang="en-CA"/>
          </a:p>
        </p:txBody>
      </p:sp>
    </p:spTree>
    <p:extLst>
      <p:ext uri="{BB962C8B-B14F-4D97-AF65-F5344CB8AC3E}">
        <p14:creationId xmlns:p14="http://schemas.microsoft.com/office/powerpoint/2010/main" val="8564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1100" y="1400902"/>
            <a:ext cx="10058400" cy="347209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7692" y="4349847"/>
            <a:ext cx="3859483" cy="1667600"/>
          </a:xfrm>
          <a:prstGeom prst="rect">
            <a:avLst/>
          </a:prstGeom>
        </p:spPr>
      </p:pic>
    </p:spTree>
    <p:extLst>
      <p:ext uri="{BB962C8B-B14F-4D97-AF65-F5344CB8AC3E}">
        <p14:creationId xmlns:p14="http://schemas.microsoft.com/office/powerpoint/2010/main" val="258948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t>September 29, 2020</a:t>
            </a:r>
            <a:endParaRPr lang="en-CA" dirty="0"/>
          </a:p>
        </p:txBody>
      </p:sp>
      <p:sp>
        <p:nvSpPr>
          <p:cNvPr id="4" name="Footer Placeholder 3"/>
          <p:cNvSpPr>
            <a:spLocks noGrp="1"/>
          </p:cNvSpPr>
          <p:nvPr>
            <p:ph type="ftr" sz="quarter" idx="11"/>
          </p:nvPr>
        </p:nvSpPr>
        <p:spPr/>
        <p:txBody>
          <a:bodyPr/>
          <a:lstStyle/>
          <a:p>
            <a:r>
              <a:rPr lang="en-CA"/>
              <a:t> </a:t>
            </a:r>
            <a:endParaRPr lang="en-CA" dirty="0"/>
          </a:p>
        </p:txBody>
      </p:sp>
      <p:sp>
        <p:nvSpPr>
          <p:cNvPr id="5" name="Slide Number Placeholder 4"/>
          <p:cNvSpPr>
            <a:spLocks noGrp="1"/>
          </p:cNvSpPr>
          <p:nvPr>
            <p:ph type="sldNum" sz="quarter" idx="12"/>
          </p:nvPr>
        </p:nvSpPr>
        <p:spPr/>
        <p:txBody>
          <a:bodyPr/>
          <a:lstStyle/>
          <a:p>
            <a:fld id="{A91A6FE1-33D6-4FAD-A64C-F9B9D7612B4D}" type="slidenum">
              <a:rPr lang="en-CA" smtClean="0"/>
              <a:t>‹#›</a:t>
            </a:fld>
            <a:endParaRPr lang="en-CA"/>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5732" y="231254"/>
            <a:ext cx="6221407" cy="5933409"/>
          </a:xfrm>
          <a:prstGeom prst="rect">
            <a:avLst/>
          </a:prstGeom>
        </p:spPr>
      </p:pic>
    </p:spTree>
    <p:extLst>
      <p:ext uri="{BB962C8B-B14F-4D97-AF65-F5344CB8AC3E}">
        <p14:creationId xmlns:p14="http://schemas.microsoft.com/office/powerpoint/2010/main" val="403332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Ic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49" y="1122363"/>
            <a:ext cx="11515725" cy="2387600"/>
          </a:xfrm>
        </p:spPr>
        <p:txBody>
          <a:bodyPr anchor="b"/>
          <a:lstStyle>
            <a:lvl1pPr algn="ctr">
              <a:defRPr sz="6000"/>
            </a:lvl1pPr>
          </a:lstStyle>
          <a:p>
            <a:r>
              <a:rPr lang="en-US"/>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92D2EE3-C0E3-46AD-B37C-90B641AA399B}" type="datetimeFigureOut">
              <a:rPr lang="en-CA" smtClean="0"/>
              <a:t>2021-01-23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1A6FE1-33D6-4FAD-A64C-F9B9D7612B4D}" type="slidenum">
              <a:rPr lang="en-CA" smtClean="0"/>
              <a:t>‹#›</a:t>
            </a:fld>
            <a:endParaRPr lang="en-CA"/>
          </a:p>
        </p:txBody>
      </p:sp>
    </p:spTree>
    <p:extLst>
      <p:ext uri="{BB962C8B-B14F-4D97-AF65-F5344CB8AC3E}">
        <p14:creationId xmlns:p14="http://schemas.microsoft.com/office/powerpoint/2010/main" val="100686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Peacemaker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49" y="1122363"/>
            <a:ext cx="11515725" cy="2387600"/>
          </a:xfrm>
        </p:spPr>
        <p:txBody>
          <a:bodyPr anchor="b"/>
          <a:lstStyle>
            <a:lvl1pPr algn="ctr">
              <a:defRPr sz="6000"/>
            </a:lvl1pPr>
          </a:lstStyle>
          <a:p>
            <a:r>
              <a:rPr lang="en-US"/>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7" name="Date Placeholder 6"/>
          <p:cNvSpPr>
            <a:spLocks noGrp="1"/>
          </p:cNvSpPr>
          <p:nvPr>
            <p:ph type="dt" sz="half" idx="10"/>
          </p:nvPr>
        </p:nvSpPr>
        <p:spPr/>
        <p:txBody>
          <a:bodyPr/>
          <a:lstStyle/>
          <a:p>
            <a:r>
              <a:rPr lang="en-CA"/>
              <a:t>September 29, 2020</a:t>
            </a:r>
            <a:endParaRPr lang="en-CA" dirty="0"/>
          </a:p>
        </p:txBody>
      </p:sp>
      <p:sp>
        <p:nvSpPr>
          <p:cNvPr id="8" name="Footer Placeholder 7"/>
          <p:cNvSpPr>
            <a:spLocks noGrp="1"/>
          </p:cNvSpPr>
          <p:nvPr>
            <p:ph type="ftr" sz="quarter" idx="11"/>
          </p:nvPr>
        </p:nvSpPr>
        <p:spPr/>
        <p:txBody>
          <a:bodyPr/>
          <a:lstStyle/>
          <a:p>
            <a:r>
              <a:rPr lang="en-CA"/>
              <a:t> </a:t>
            </a:r>
            <a:endParaRPr lang="en-CA" dirty="0"/>
          </a:p>
        </p:txBody>
      </p:sp>
      <p:sp>
        <p:nvSpPr>
          <p:cNvPr id="9" name="Slide Number Placeholder 8"/>
          <p:cNvSpPr>
            <a:spLocks noGrp="1"/>
          </p:cNvSpPr>
          <p:nvPr>
            <p:ph type="sldNum" sz="quarter" idx="12"/>
          </p:nvPr>
        </p:nvSpPr>
        <p:spPr/>
        <p:txBody>
          <a:bodyPr/>
          <a:lstStyle/>
          <a:p>
            <a:fld id="{A91A6FE1-33D6-4FAD-A64C-F9B9D7612B4D}" type="slidenum">
              <a:rPr lang="en-CA" smtClean="0"/>
              <a:t>‹#›</a:t>
            </a:fld>
            <a:endParaRPr lang="en-CA"/>
          </a:p>
        </p:txBody>
      </p:sp>
      <p:sp>
        <p:nvSpPr>
          <p:cNvPr id="10" name="Rectangle 9"/>
          <p:cNvSpPr/>
          <p:nvPr userDrawn="1"/>
        </p:nvSpPr>
        <p:spPr>
          <a:xfrm>
            <a:off x="0" y="6176963"/>
            <a:ext cx="2490651"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0" y="0"/>
            <a:ext cx="12192000" cy="6176963"/>
          </a:xfrm>
          <a:prstGeom prst="rect">
            <a:avLst/>
          </a:prstGeom>
          <a:solidFill>
            <a:srgbClr val="0092A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03" y="6116409"/>
            <a:ext cx="2341492" cy="808267"/>
          </a:xfrm>
          <a:prstGeom prst="rect">
            <a:avLst/>
          </a:prstGeom>
        </p:spPr>
      </p:pic>
    </p:spTree>
    <p:extLst>
      <p:ext uri="{BB962C8B-B14F-4D97-AF65-F5344CB8AC3E}">
        <p14:creationId xmlns:p14="http://schemas.microsoft.com/office/powerpoint/2010/main" val="95513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con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92D2EE3-C0E3-46AD-B37C-90B641AA399B}" type="datetimeFigureOut">
              <a:rPr lang="en-CA" smtClean="0"/>
              <a:t>2021-01-23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1A6FE1-33D6-4FAD-A64C-F9B9D7612B4D}" type="slidenum">
              <a:rPr lang="en-CA" smtClean="0"/>
              <a:t>‹#›</a:t>
            </a:fld>
            <a:endParaRPr lang="en-CA"/>
          </a:p>
        </p:txBody>
      </p:sp>
      <p:cxnSp>
        <p:nvCxnSpPr>
          <p:cNvPr id="8" name="Straight Connector 7"/>
          <p:cNvCxnSpPr/>
          <p:nvPr userDrawn="1"/>
        </p:nvCxnSpPr>
        <p:spPr>
          <a:xfrm>
            <a:off x="0" y="1750976"/>
            <a:ext cx="77774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13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Peacemaker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92D2EE3-C0E3-46AD-B37C-90B641AA399B}" type="datetimeFigureOut">
              <a:rPr lang="en-CA" smtClean="0"/>
              <a:t>2021-01-23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1A6FE1-33D6-4FAD-A64C-F9B9D7612B4D}" type="slidenum">
              <a:rPr lang="en-CA" smtClean="0"/>
              <a:t>‹#›</a:t>
            </a:fld>
            <a:endParaRPr lang="en-CA"/>
          </a:p>
        </p:txBody>
      </p:sp>
      <p:cxnSp>
        <p:nvCxnSpPr>
          <p:cNvPr id="8" name="Straight Connector 7"/>
          <p:cNvCxnSpPr/>
          <p:nvPr userDrawn="1"/>
        </p:nvCxnSpPr>
        <p:spPr>
          <a:xfrm>
            <a:off x="0" y="1750976"/>
            <a:ext cx="77774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176963"/>
            <a:ext cx="2490651"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0" y="0"/>
            <a:ext cx="12192000" cy="6176963"/>
          </a:xfrm>
          <a:prstGeom prst="rect">
            <a:avLst/>
          </a:prstGeom>
          <a:solidFill>
            <a:srgbClr val="0092A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03" y="6116409"/>
            <a:ext cx="2341492" cy="808267"/>
          </a:xfrm>
          <a:prstGeom prst="rect">
            <a:avLst/>
          </a:prstGeom>
        </p:spPr>
      </p:pic>
    </p:spTree>
    <p:extLst>
      <p:ext uri="{BB962C8B-B14F-4D97-AF65-F5344CB8AC3E}">
        <p14:creationId xmlns:p14="http://schemas.microsoft.com/office/powerpoint/2010/main" val="161028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2D2EE3-C0E3-46AD-B37C-90B641AA399B}" type="datetimeFigureOut">
              <a:rPr lang="en-CA" smtClean="0"/>
              <a:t>2021-01-23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1A6FE1-33D6-4FAD-A64C-F9B9D7612B4D}" type="slidenum">
              <a:rPr lang="en-CA" smtClean="0"/>
              <a:t>‹#›</a:t>
            </a:fld>
            <a:endParaRPr lang="en-CA"/>
          </a:p>
        </p:txBody>
      </p:sp>
    </p:spTree>
    <p:extLst>
      <p:ext uri="{BB962C8B-B14F-4D97-AF65-F5344CB8AC3E}">
        <p14:creationId xmlns:p14="http://schemas.microsoft.com/office/powerpoint/2010/main" val="63402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92D2EE3-C0E3-46AD-B37C-90B641AA399B}" type="datetimeFigureOut">
              <a:rPr lang="en-CA" smtClean="0"/>
              <a:t>2021-01-23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1A6FE1-33D6-4FAD-A64C-F9B9D7612B4D}" type="slidenum">
              <a:rPr lang="en-CA" smtClean="0"/>
              <a:t>‹#›</a:t>
            </a:fld>
            <a:endParaRPr lang="en-CA"/>
          </a:p>
        </p:txBody>
      </p:sp>
    </p:spTree>
    <p:extLst>
      <p:ext uri="{BB962C8B-B14F-4D97-AF65-F5344CB8AC3E}">
        <p14:creationId xmlns:p14="http://schemas.microsoft.com/office/powerpoint/2010/main" val="159939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a:xfrm>
            <a:off x="0" y="0"/>
            <a:ext cx="12192000" cy="6176963"/>
          </a:xfrm>
          <a:prstGeom prst="rect">
            <a:avLst/>
          </a:prstGeom>
          <a:solidFill>
            <a:srgbClr val="0092A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p:cNvSpPr>
            <a:spLocks noGrp="1"/>
          </p:cNvSpPr>
          <p:nvPr>
            <p:ph type="title"/>
          </p:nvPr>
        </p:nvSpPr>
        <p:spPr>
          <a:xfrm>
            <a:off x="323850" y="365125"/>
            <a:ext cx="11029950" cy="1325563"/>
          </a:xfrm>
          <a:prstGeom prst="rect">
            <a:avLst/>
          </a:prstGeom>
        </p:spPr>
        <p:txBody>
          <a:bodyPr vert="horz" lIns="91440" tIns="45720" rIns="91440" bIns="45720" rtlCol="0" anchor="b">
            <a:normAutofit/>
          </a:bodyPr>
          <a:lstStyle/>
          <a:p>
            <a:r>
              <a:rPr lang="en-US"/>
              <a:t>Click to edit Master title style</a:t>
            </a:r>
            <a:endParaRPr lang="en-CA" dirty="0"/>
          </a:p>
        </p:txBody>
      </p:sp>
      <p:sp>
        <p:nvSpPr>
          <p:cNvPr id="3" name="Text Placeholder 2"/>
          <p:cNvSpPr>
            <a:spLocks noGrp="1"/>
          </p:cNvSpPr>
          <p:nvPr>
            <p:ph type="body" idx="1"/>
          </p:nvPr>
        </p:nvSpPr>
        <p:spPr>
          <a:xfrm>
            <a:off x="323850" y="1825625"/>
            <a:ext cx="110299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9370423" y="6356350"/>
            <a:ext cx="16655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September 29, 2020</a:t>
            </a:r>
          </a:p>
        </p:txBody>
      </p:sp>
      <p:sp>
        <p:nvSpPr>
          <p:cNvPr id="5" name="Footer Placeholder 4"/>
          <p:cNvSpPr>
            <a:spLocks noGrp="1"/>
          </p:cNvSpPr>
          <p:nvPr>
            <p:ph type="ftr" sz="quarter" idx="3"/>
          </p:nvPr>
        </p:nvSpPr>
        <p:spPr>
          <a:xfrm>
            <a:off x="4667794" y="6356350"/>
            <a:ext cx="45393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 </a:t>
            </a:r>
          </a:p>
        </p:txBody>
      </p:sp>
      <p:sp>
        <p:nvSpPr>
          <p:cNvPr id="6" name="Slide Number Placeholder 5"/>
          <p:cNvSpPr>
            <a:spLocks noGrp="1"/>
          </p:cNvSpPr>
          <p:nvPr>
            <p:ph type="sldNum" sz="quarter" idx="4"/>
          </p:nvPr>
        </p:nvSpPr>
        <p:spPr>
          <a:xfrm>
            <a:off x="11199221" y="6356350"/>
            <a:ext cx="7554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A6FE1-33D6-4FAD-A64C-F9B9D7612B4D}" type="slidenum">
              <a:rPr lang="en-CA" smtClean="0"/>
              <a:t>‹#›</a:t>
            </a:fld>
            <a:endParaRPr lang="en-CA"/>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3211" y="6176963"/>
            <a:ext cx="2139669" cy="738599"/>
          </a:xfrm>
          <a:prstGeom prst="rect">
            <a:avLst/>
          </a:prstGeom>
        </p:spPr>
      </p:pic>
      <p:cxnSp>
        <p:nvCxnSpPr>
          <p:cNvPr id="10" name="Straight Connector 9"/>
          <p:cNvCxnSpPr/>
          <p:nvPr userDrawn="1"/>
        </p:nvCxnSpPr>
        <p:spPr>
          <a:xfrm>
            <a:off x="2252880" y="6356350"/>
            <a:ext cx="0" cy="36512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369981" y="6276822"/>
            <a:ext cx="2047671" cy="524180"/>
          </a:xfrm>
          <a:prstGeom prst="rect">
            <a:avLst/>
          </a:prstGeom>
        </p:spPr>
      </p:pic>
    </p:spTree>
    <p:extLst>
      <p:ext uri="{BB962C8B-B14F-4D97-AF65-F5344CB8AC3E}">
        <p14:creationId xmlns:p14="http://schemas.microsoft.com/office/powerpoint/2010/main" val="3635348901"/>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63" r:id="rId5"/>
    <p:sldLayoutId id="2147483650"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Helvetica LT St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LT Std"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LT Std"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LT Std"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LT Std"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LT Std"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mcccanada.ca/stories/resources-anti-racism-education"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16.png&amp;ehk=sRu1w8Y0KaacdYEZDiwK7A&amp;r=0&amp;pid=OfficeInsert"/><Relationship Id="rId7" Type="http://schemas.openxmlformats.org/officeDocument/2006/relationships/hyperlink" Target="http://zzhydrophoenixz.deviantart.com/art/Racism-267620671"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creativecommons.org/licenses/by-nc/4.0/" TargetMode="External"/><Relationship Id="rId5" Type="http://schemas.openxmlformats.org/officeDocument/2006/relationships/hyperlink" Target="http://newsite.karenhousecw.org/?page_id=900" TargetMode="External"/><Relationship Id="rId4" Type="http://schemas.openxmlformats.org/officeDocument/2006/relationships/hyperlink" Target="http://theroadtofreedom.wikidot.com/minnie-mzembe" TargetMode="External"/><Relationship Id="rId9"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dsinthebucket.com/"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Road_in_Norway.jpg" TargetMode="External"/><Relationship Id="rId2" Type="http://schemas.openxmlformats.org/officeDocument/2006/relationships/image" Target="../media/image7.jpg&amp;ehk=Jzilm9kU96cW24cB4bF4nQ&amp;r=0&amp;pid=OfficeInsert"/><Relationship Id="rId1" Type="http://schemas.openxmlformats.org/officeDocument/2006/relationships/slideLayout" Target="../slideLayouts/slideLayout9.xml"/><Relationship Id="rId5" Type="http://schemas.openxmlformats.org/officeDocument/2006/relationships/hyperlink" Target="http://en.wikipedia.org/wiki/File:Salt_Lake_City_panorama.jpg" TargetMode="External"/><Relationship Id="rId4" Type="http://schemas.openxmlformats.org/officeDocument/2006/relationships/image" Target="../media/image8.jpg&amp;ehk=oSkNgkfWDcFkRmTdnuoqkw&amp;r=0&amp;pid=OfficeInsert"/></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Racism</a:t>
            </a:r>
            <a:endParaRPr lang="en-CA" dirty="0"/>
          </a:p>
        </p:txBody>
      </p:sp>
    </p:spTree>
    <p:extLst>
      <p:ext uri="{BB962C8B-B14F-4D97-AF65-F5344CB8AC3E}">
        <p14:creationId xmlns:p14="http://schemas.microsoft.com/office/powerpoint/2010/main" val="176077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a:extLst>
              <a:ext uri="{FF2B5EF4-FFF2-40B4-BE49-F238E27FC236}">
                <a16:creationId xmlns:a16="http://schemas.microsoft.com/office/drawing/2014/main" id="{C506AFB9-E84B-48E8-9978-9B9775952102}"/>
              </a:ext>
            </a:extLst>
          </p:cNvPr>
          <p:cNvSpPr>
            <a:spLocks noGrp="1"/>
          </p:cNvSpPr>
          <p:nvPr>
            <p:ph type="title"/>
          </p:nvPr>
        </p:nvSpPr>
        <p:spPr>
          <a:xfrm>
            <a:off x="323850" y="365125"/>
            <a:ext cx="11029950" cy="1325563"/>
          </a:xfrm>
        </p:spPr>
        <p:txBody>
          <a:bodyPr/>
          <a:lstStyle/>
          <a:p>
            <a:r>
              <a:rPr lang="en-US" dirty="0"/>
              <a:t>Systemic/ Structural Racism</a:t>
            </a:r>
          </a:p>
        </p:txBody>
      </p:sp>
      <p:sp>
        <p:nvSpPr>
          <p:cNvPr id="3" name="Content Placeholder 2">
            <a:extLst>
              <a:ext uri="{FF2B5EF4-FFF2-40B4-BE49-F238E27FC236}">
                <a16:creationId xmlns:a16="http://schemas.microsoft.com/office/drawing/2014/main" id="{8CB50471-E913-4E4F-8177-CA7CC33657CD}"/>
              </a:ext>
            </a:extLst>
          </p:cNvPr>
          <p:cNvSpPr>
            <a:spLocks noGrp="1"/>
          </p:cNvSpPr>
          <p:nvPr>
            <p:ph sz="half" idx="1"/>
          </p:nvPr>
        </p:nvSpPr>
        <p:spPr>
          <a:xfrm>
            <a:off x="838200" y="1825625"/>
            <a:ext cx="5181600" cy="4351338"/>
          </a:xfrm>
        </p:spPr>
        <p:txBody>
          <a:bodyPr>
            <a:normAutofit/>
          </a:bodyPr>
          <a:lstStyle/>
          <a:p>
            <a:r>
              <a:rPr lang="en-US" sz="2200" b="1"/>
              <a:t>Level 5 Systemic Level</a:t>
            </a:r>
            <a:r>
              <a:rPr lang="en-US" sz="2200"/>
              <a:t>: Structural or systemic racism in the U.S. is the normalization and legitimization of an array of dynamics—historical, cultural, institutional and interpersonal—that routinely advantage whites while producing cumulative and chronic adverse outcomes for people of color. Structural racism encompasses the entire system of white domination, diffused and infused in all aspects of society including its history, culture, politics, economics and entire social fabric.</a:t>
            </a:r>
          </a:p>
          <a:p>
            <a:endParaRPr lang="en-US" sz="2200"/>
          </a:p>
        </p:txBody>
      </p:sp>
      <p:pic>
        <p:nvPicPr>
          <p:cNvPr id="5122" name="Picture 2" descr="Systemic Racism Explained - YouTube">
            <a:extLst>
              <a:ext uri="{FF2B5EF4-FFF2-40B4-BE49-F238E27FC236}">
                <a16:creationId xmlns:a16="http://schemas.microsoft.com/office/drawing/2014/main" id="{E3E9D36E-2DD5-4C24-AA72-1EA8530B1C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72200" y="2543969"/>
            <a:ext cx="5181600" cy="2914650"/>
          </a:xfrm>
          <a:prstGeom prst="rect">
            <a:avLst/>
          </a:prstGeom>
          <a:solidFill>
            <a:srgbClr val="FFFFFF"/>
          </a:solidFill>
        </p:spPr>
      </p:pic>
    </p:spTree>
    <p:extLst>
      <p:ext uri="{BB962C8B-B14F-4D97-AF65-F5344CB8AC3E}">
        <p14:creationId xmlns:p14="http://schemas.microsoft.com/office/powerpoint/2010/main" val="141476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F12AA14-7F19-4CB7-892D-D1F23E550293}"/>
              </a:ext>
            </a:extLst>
          </p:cNvPr>
          <p:cNvSpPr>
            <a:spLocks noGrp="1"/>
          </p:cNvSpPr>
          <p:nvPr>
            <p:ph type="title"/>
          </p:nvPr>
        </p:nvSpPr>
        <p:spPr>
          <a:xfrm>
            <a:off x="323850" y="365125"/>
            <a:ext cx="11029950" cy="1325563"/>
          </a:xfrm>
        </p:spPr>
        <p:txBody>
          <a:bodyPr/>
          <a:lstStyle/>
          <a:p>
            <a:r>
              <a:rPr lang="en-US" dirty="0"/>
              <a:t>The cost of racism … on POC</a:t>
            </a:r>
          </a:p>
        </p:txBody>
      </p:sp>
      <p:pic>
        <p:nvPicPr>
          <p:cNvPr id="7170" name="Picture 2" descr="Erie's) Systemic Racism Explained by ActTV — Prioritize the needs of people  walking &amp; biking">
            <a:extLst>
              <a:ext uri="{FF2B5EF4-FFF2-40B4-BE49-F238E27FC236}">
                <a16:creationId xmlns:a16="http://schemas.microsoft.com/office/drawing/2014/main" id="{126843BB-CDF4-418A-B0FF-BDBCAF93B3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1069" y="1825625"/>
            <a:ext cx="8095512" cy="4351338"/>
          </a:xfrm>
          <a:prstGeom prst="rect">
            <a:avLst/>
          </a:prstGeom>
          <a:solidFill>
            <a:srgbClr val="FFFFFF"/>
          </a:solidFill>
        </p:spPr>
      </p:pic>
    </p:spTree>
    <p:extLst>
      <p:ext uri="{BB962C8B-B14F-4D97-AF65-F5344CB8AC3E}">
        <p14:creationId xmlns:p14="http://schemas.microsoft.com/office/powerpoint/2010/main" val="348970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A9BB-967B-4FE1-9E1B-3FDB0A74E51B}"/>
              </a:ext>
            </a:extLst>
          </p:cNvPr>
          <p:cNvSpPr>
            <a:spLocks noGrp="1"/>
          </p:cNvSpPr>
          <p:nvPr>
            <p:ph type="title"/>
          </p:nvPr>
        </p:nvSpPr>
        <p:spPr/>
        <p:txBody>
          <a:bodyPr/>
          <a:lstStyle/>
          <a:p>
            <a:r>
              <a:rPr lang="en-US" dirty="0"/>
              <a:t>Next Steps- </a:t>
            </a:r>
          </a:p>
        </p:txBody>
      </p:sp>
      <p:sp>
        <p:nvSpPr>
          <p:cNvPr id="3" name="Rectangle 2">
            <a:extLst>
              <a:ext uri="{FF2B5EF4-FFF2-40B4-BE49-F238E27FC236}">
                <a16:creationId xmlns:a16="http://schemas.microsoft.com/office/drawing/2014/main" id="{4E71602B-547F-446A-95BD-65CBFAD6AB0F}"/>
              </a:ext>
            </a:extLst>
          </p:cNvPr>
          <p:cNvSpPr/>
          <p:nvPr/>
        </p:nvSpPr>
        <p:spPr>
          <a:xfrm>
            <a:off x="445273" y="1763304"/>
            <a:ext cx="10654748" cy="5380319"/>
          </a:xfrm>
          <a:prstGeom prst="rect">
            <a:avLst/>
          </a:prstGeom>
        </p:spPr>
        <p:txBody>
          <a:bodyPr wrap="square">
            <a:spAutoFit/>
          </a:bodyPr>
          <a:lstStyle/>
          <a:p>
            <a:pPr marL="342900" indent="-342900">
              <a:lnSpc>
                <a:spcPct val="200000"/>
              </a:lnSpc>
              <a:spcAft>
                <a:spcPts val="800"/>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Advance your own journey by reading books, listening to podcasts and watching videos. Check out resources on MCC’s website here: </a:t>
            </a:r>
            <a:r>
              <a:rPr lang="en-US" dirty="0">
                <a:latin typeface="Calibri" panose="020F0502020204030204" pitchFamily="34" charset="0"/>
                <a:ea typeface="Times New Roman" panose="02020603050405020304" pitchFamily="18" charset="0"/>
                <a:cs typeface="Calibri" panose="020F0502020204030204" pitchFamily="34" charset="0"/>
                <a:hlinkClick r:id="rId2"/>
              </a:rPr>
              <a:t>https://mcccanada.ca/stories/resources-anti-racism-education</a:t>
            </a:r>
            <a:r>
              <a:rPr lang="en-US" dirty="0">
                <a:latin typeface="Calibri" panose="020F0502020204030204" pitchFamily="34" charset="0"/>
                <a:ea typeface="Times New Roman" panose="02020603050405020304" pitchFamily="18" charset="0"/>
                <a:cs typeface="Calibri" panose="020F0502020204030204" pitchFamily="34" charset="0"/>
              </a:rPr>
              <a:t>. This includes reading authors from marginalized communities and being open to seeing the journey through a different lens.</a:t>
            </a:r>
          </a:p>
          <a:p>
            <a:r>
              <a:rPr lang="en-US" b="1" dirty="0"/>
              <a:t>Trouble I've Seen: Changing the Way the Church Views Racism, by Drew G.I. Hart</a:t>
            </a:r>
          </a:p>
          <a:p>
            <a:r>
              <a:rPr lang="en-US" dirty="0"/>
              <a:t>“What if all Christians listened to the stories of those on the racialized margins? How might the church be changed by the trouble they've seen?” In this enlightening book, Drew G.I. Hart examines how white faith leaders have turned a blind eye to racial injustice in North America. He urges white Christians to examine their institutions when it comes to racial equity and offers concrete practices for churches to seek solidarity with the oppressed.</a:t>
            </a:r>
          </a:p>
          <a:p>
            <a:r>
              <a:rPr lang="en-US" b="1" dirty="0"/>
              <a:t>White Awake: An Honest Look at What It Means to Be White, by Daniel Hill</a:t>
            </a:r>
          </a:p>
          <a:p>
            <a:r>
              <a:rPr lang="en-US" dirty="0"/>
              <a:t>“When white culture comes in contact with other cultures, it almost always wins.” After Daniel Hill was confronted by this reality, he began a journey of understanding his own identity. Hill urges us to address and confront racial and systemic injustices through seven stages of cultural awakening. This book will empower you to be an agent of reconciliation in our increasingly divided world. </a:t>
            </a:r>
          </a:p>
          <a:p>
            <a:pPr marL="342900" indent="-342900">
              <a:lnSpc>
                <a:spcPct val="200000"/>
              </a:lnSpc>
              <a:spcAft>
                <a:spcPts val="800"/>
              </a:spcAft>
              <a:buFont typeface="+mj-lt"/>
              <a:buAutoNum type="arabicPeriod"/>
            </a:pPr>
            <a:endParaRPr lang="en-US"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6673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7F8E4A-F383-421C-8155-AA60F1A830CF}"/>
              </a:ext>
            </a:extLst>
          </p:cNvPr>
          <p:cNvSpPr/>
          <p:nvPr/>
        </p:nvSpPr>
        <p:spPr>
          <a:xfrm>
            <a:off x="890546" y="751849"/>
            <a:ext cx="9144000" cy="3851695"/>
          </a:xfrm>
          <a:prstGeom prst="rect">
            <a:avLst/>
          </a:prstGeom>
        </p:spPr>
        <p:txBody>
          <a:bodyPr wrap="square">
            <a:spAutoFit/>
          </a:bodyPr>
          <a:lstStyle/>
          <a:p>
            <a:pPr>
              <a:lnSpc>
                <a:spcPct val="200000"/>
              </a:lnSpc>
              <a:spcAft>
                <a:spcPts val="800"/>
              </a:spcAft>
            </a:pPr>
            <a:r>
              <a:rPr lang="en-US" dirty="0">
                <a:latin typeface="Calibri" panose="020F0502020204030204" pitchFamily="34" charset="0"/>
                <a:ea typeface="Times New Roman" panose="02020603050405020304" pitchFamily="18" charset="0"/>
                <a:cs typeface="Calibri" panose="020F0502020204030204" pitchFamily="34" charset="0"/>
              </a:rPr>
              <a:t>2. Reach beyond your homogenous community and enter spaces with “mutual” engagement.</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200000"/>
              </a:lnSpc>
              <a:spcAft>
                <a:spcPts val="800"/>
              </a:spcAft>
              <a:buFont typeface="+mj-lt"/>
              <a:buAutoNum type="arabicPeriod" startAt="3"/>
            </a:pPr>
            <a:r>
              <a:rPr lang="en-US" dirty="0">
                <a:latin typeface="Calibri" panose="020F0502020204030204" pitchFamily="34" charset="0"/>
                <a:ea typeface="Times New Roman" panose="02020603050405020304" pitchFamily="18" charset="0"/>
                <a:cs typeface="Calibri" panose="020F0502020204030204" pitchFamily="34" charset="0"/>
              </a:rPr>
              <a:t>Invite speakers/preachers that have a different ethnic experience to share.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200000"/>
              </a:lnSpc>
              <a:spcAft>
                <a:spcPts val="800"/>
              </a:spcAft>
              <a:buFont typeface="+mj-lt"/>
              <a:buAutoNum type="arabicPeriod" startAt="3"/>
            </a:pPr>
            <a:r>
              <a:rPr lang="en-US" dirty="0">
                <a:latin typeface="Calibri" panose="020F0502020204030204" pitchFamily="34" charset="0"/>
                <a:ea typeface="Times New Roman" panose="02020603050405020304" pitchFamily="18" charset="0"/>
                <a:cs typeface="Calibri" panose="020F0502020204030204" pitchFamily="34" charset="0"/>
              </a:rPr>
              <a:t>Move beyond resourcing old structures and see what God is doing in marginalized spaces.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200000"/>
              </a:lnSpc>
              <a:spcAft>
                <a:spcPts val="800"/>
              </a:spcAft>
              <a:buFont typeface="+mj-lt"/>
              <a:buAutoNum type="arabicPeriod" startAt="3"/>
            </a:pPr>
            <a:r>
              <a:rPr lang="en-US" dirty="0">
                <a:latin typeface="Calibri" panose="020F0502020204030204" pitchFamily="34" charset="0"/>
                <a:ea typeface="Times New Roman" panose="02020603050405020304" pitchFamily="18" charset="0"/>
                <a:cs typeface="Calibri" panose="020F0502020204030204" pitchFamily="34" charset="0"/>
              </a:rPr>
              <a:t>Go on a prayer and fasting journey for God to reveal areas need to be decolonized.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200000"/>
              </a:lnSpc>
              <a:spcAft>
                <a:spcPts val="800"/>
              </a:spcAft>
              <a:buFont typeface="+mj-lt"/>
              <a:buAutoNum type="arabicPeriod" startAt="3"/>
            </a:pPr>
            <a:r>
              <a:rPr lang="en-US" dirty="0">
                <a:latin typeface="Calibri" panose="020F0502020204030204" pitchFamily="34" charset="0"/>
                <a:ea typeface="Times New Roman" panose="02020603050405020304" pitchFamily="18" charset="0"/>
                <a:cs typeface="Calibri" panose="020F0502020204030204" pitchFamily="34" charset="0"/>
              </a:rPr>
              <a:t>Widen your circle to include people not from your ethnic group.</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200000"/>
              </a:lnSpc>
              <a:spcAft>
                <a:spcPts val="800"/>
              </a:spcAft>
              <a:buFont typeface="+mj-lt"/>
              <a:buAutoNum type="arabicPeriod" startAt="3"/>
            </a:pPr>
            <a:r>
              <a:rPr lang="en-US" dirty="0">
                <a:latin typeface="Calibri" panose="020F0502020204030204" pitchFamily="34" charset="0"/>
                <a:ea typeface="Times New Roman" panose="02020603050405020304" pitchFamily="18" charset="0"/>
                <a:cs typeface="Calibri" panose="020F0502020204030204" pitchFamily="34" charset="0"/>
              </a:rPr>
              <a:t>Practice radical hospitality.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26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sign&#10;&#10;Description generated with very high confidence">
            <a:extLst>
              <a:ext uri="{FF2B5EF4-FFF2-40B4-BE49-F238E27FC236}">
                <a16:creationId xmlns:a16="http://schemas.microsoft.com/office/drawing/2014/main" id="{6E623965-24D9-40E1-83AD-00EB25D899C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4275" y="1074087"/>
            <a:ext cx="6900380" cy="4726759"/>
          </a:xfrm>
          <a:prstGeom prst="rect">
            <a:avLst/>
          </a:prstGeom>
        </p:spPr>
      </p:pic>
      <p:sp>
        <p:nvSpPr>
          <p:cNvPr id="5" name="TextBox 4">
            <a:extLst>
              <a:ext uri="{FF2B5EF4-FFF2-40B4-BE49-F238E27FC236}">
                <a16:creationId xmlns:a16="http://schemas.microsoft.com/office/drawing/2014/main" id="{3698E2C1-3319-443D-B0B5-7913AE092A60}"/>
              </a:ext>
            </a:extLst>
          </p:cNvPr>
          <p:cNvSpPr txBox="1"/>
          <p:nvPr/>
        </p:nvSpPr>
        <p:spPr>
          <a:xfrm>
            <a:off x="9819235" y="6870700"/>
            <a:ext cx="2372765"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5" tooltip="http://newsite.karenhousecw.org/?page_id=900"/>
              </a:rPr>
              <a:t>This Photo</a:t>
            </a:r>
            <a:r>
              <a:rPr lang="es-MX" sz="700">
                <a:solidFill>
                  <a:srgbClr val="FFFFFF"/>
                </a:solidFill>
              </a:rPr>
              <a:t> by Unknown Author is licensed under </a:t>
            </a:r>
            <a:r>
              <a:rPr lang="es-MX" sz="700">
                <a:solidFill>
                  <a:srgbClr val="FFFFFF"/>
                </a:solidFill>
                <a:hlinkClick r:id="rId6" tooltip="https://creativecommons.org/licenses/by-nc/4.0/"/>
              </a:rPr>
              <a:t>CC BY-NC</a:t>
            </a:r>
            <a:endParaRPr lang="es-MX" sz="700">
              <a:solidFill>
                <a:srgbClr val="FFFFFF"/>
              </a:solidFill>
            </a:endParaRPr>
          </a:p>
        </p:txBody>
      </p:sp>
      <p:sp>
        <p:nvSpPr>
          <p:cNvPr id="8" name="TextBox 7">
            <a:extLst>
              <a:ext uri="{FF2B5EF4-FFF2-40B4-BE49-F238E27FC236}">
                <a16:creationId xmlns:a16="http://schemas.microsoft.com/office/drawing/2014/main" id="{B62403BE-79E7-4110-AECD-5BECA22AB755}"/>
              </a:ext>
            </a:extLst>
          </p:cNvPr>
          <p:cNvSpPr txBox="1"/>
          <p:nvPr/>
        </p:nvSpPr>
        <p:spPr>
          <a:xfrm>
            <a:off x="7427359" y="6870700"/>
            <a:ext cx="2379176"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7" tooltip="http://zzhydrophoenixz.deviantart.com/art/Racism-267620671"/>
              </a:rPr>
              <a:t>This Photo</a:t>
            </a:r>
            <a:r>
              <a:rPr lang="es-MX" sz="700">
                <a:solidFill>
                  <a:srgbClr val="FFFFFF"/>
                </a:solidFill>
              </a:rPr>
              <a:t> by Unknown Author is licensed under </a:t>
            </a:r>
            <a:r>
              <a:rPr lang="es-MX" sz="700">
                <a:solidFill>
                  <a:srgbClr val="FFFFFF"/>
                </a:solidFill>
                <a:hlinkClick r:id="rId8" tooltip="https://creativecommons.org/licenses/by-nd/3.0/"/>
              </a:rPr>
              <a:t>CC BY-ND</a:t>
            </a:r>
            <a:endParaRPr lang="es-MX" sz="700">
              <a:solidFill>
                <a:srgbClr val="FFFFFF"/>
              </a:solidFill>
            </a:endParaRPr>
          </a:p>
        </p:txBody>
      </p:sp>
      <p:sp>
        <p:nvSpPr>
          <p:cNvPr id="2" name="Title 1">
            <a:extLst>
              <a:ext uri="{FF2B5EF4-FFF2-40B4-BE49-F238E27FC236}">
                <a16:creationId xmlns:a16="http://schemas.microsoft.com/office/drawing/2014/main" id="{592D292E-94FA-4683-AA8C-4A5D14427C3F}"/>
              </a:ext>
            </a:extLst>
          </p:cNvPr>
          <p:cNvSpPr>
            <a:spLocks noGrp="1"/>
          </p:cNvSpPr>
          <p:nvPr>
            <p:ph type="title"/>
          </p:nvPr>
        </p:nvSpPr>
        <p:spPr>
          <a:xfrm>
            <a:off x="7922880" y="493424"/>
            <a:ext cx="3634845" cy="3892077"/>
          </a:xfrm>
        </p:spPr>
        <p:txBody>
          <a:bodyPr vert="horz" lIns="91440" tIns="45720" rIns="91440" bIns="45720" rtlCol="0" anchor="b">
            <a:normAutofit/>
          </a:bodyPr>
          <a:lstStyle/>
          <a:p>
            <a:r>
              <a:rPr lang="en-US" sz="2300" cap="all" dirty="0"/>
              <a:t> personal story</a:t>
            </a:r>
            <a:br>
              <a:rPr lang="en-US" sz="2300" cap="all" dirty="0"/>
            </a:br>
            <a:br>
              <a:rPr lang="en-US" sz="2300" cap="all" dirty="0"/>
            </a:br>
            <a:r>
              <a:rPr lang="en-US" sz="2300" cap="all" dirty="0"/>
              <a:t>1) When were you first aware of race</a:t>
            </a:r>
            <a:br>
              <a:rPr lang="en-US" sz="2300" cap="all" dirty="0"/>
            </a:br>
            <a:br>
              <a:rPr lang="en-US" sz="2300" cap="all" dirty="0"/>
            </a:br>
            <a:r>
              <a:rPr lang="en-US" sz="2300" cap="all" dirty="0"/>
              <a:t>2) Have you experienced or witness racism</a:t>
            </a:r>
            <a:br>
              <a:rPr lang="en-US" sz="2300" cap="all" dirty="0"/>
            </a:br>
            <a:endParaRPr lang="en-US" sz="2300" cap="all" dirty="0"/>
          </a:p>
        </p:txBody>
      </p:sp>
      <p:sp>
        <p:nvSpPr>
          <p:cNvPr id="15" name="TextBox 14">
            <a:extLst>
              <a:ext uri="{FF2B5EF4-FFF2-40B4-BE49-F238E27FC236}">
                <a16:creationId xmlns:a16="http://schemas.microsoft.com/office/drawing/2014/main" id="{0C33BDF0-9194-451B-A3D2-7A234E4C5788}"/>
              </a:ext>
            </a:extLst>
          </p:cNvPr>
          <p:cNvSpPr txBox="1"/>
          <p:nvPr/>
        </p:nvSpPr>
        <p:spPr>
          <a:xfrm>
            <a:off x="5173111" y="5592324"/>
            <a:ext cx="2361544"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4" tooltip="http://theroadtofreedom.wikidot.com/minnie-mzembe"/>
              </a:rPr>
              <a:t>This Photo</a:t>
            </a:r>
            <a:r>
              <a:rPr lang="es-MX" sz="700">
                <a:solidFill>
                  <a:srgbClr val="FFFFFF"/>
                </a:solidFill>
              </a:rPr>
              <a:t> by Unknown Author is licensed under </a:t>
            </a:r>
            <a:r>
              <a:rPr lang="es-MX" sz="700">
                <a:solidFill>
                  <a:srgbClr val="FFFFFF"/>
                </a:solidFill>
                <a:hlinkClick r:id="rId9" tooltip="https://creativecommons.org/licenses/by-sa/3.0/"/>
              </a:rPr>
              <a:t>CC BY-SA</a:t>
            </a:r>
            <a:endParaRPr lang="es-MX" sz="700">
              <a:solidFill>
                <a:srgbClr val="FFFFFF"/>
              </a:solidFill>
            </a:endParaRPr>
          </a:p>
        </p:txBody>
      </p:sp>
    </p:spTree>
    <p:extLst>
      <p:ext uri="{BB962C8B-B14F-4D97-AF65-F5344CB8AC3E}">
        <p14:creationId xmlns:p14="http://schemas.microsoft.com/office/powerpoint/2010/main" val="36691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B282-78B7-4F9D-87C5-DBBF93605182}"/>
              </a:ext>
            </a:extLst>
          </p:cNvPr>
          <p:cNvSpPr>
            <a:spLocks noGrp="1"/>
          </p:cNvSpPr>
          <p:nvPr>
            <p:ph type="title"/>
          </p:nvPr>
        </p:nvSpPr>
        <p:spPr>
          <a:xfrm>
            <a:off x="323850" y="365125"/>
            <a:ext cx="11029950" cy="1325563"/>
          </a:xfrm>
        </p:spPr>
        <p:txBody>
          <a:bodyPr anchor="b">
            <a:normAutofit/>
          </a:bodyPr>
          <a:lstStyle/>
          <a:p>
            <a:r>
              <a:rPr lang="en-US" dirty="0"/>
              <a:t>Do you know your own race history?</a:t>
            </a:r>
          </a:p>
        </p:txBody>
      </p:sp>
      <p:pic>
        <p:nvPicPr>
          <p:cNvPr id="8194" name="Picture 2" descr="Genetic Genealogy Analysis, Ethnic Phenotypes And Ethnic Genes">
            <a:extLst>
              <a:ext uri="{FF2B5EF4-FFF2-40B4-BE49-F238E27FC236}">
                <a16:creationId xmlns:a16="http://schemas.microsoft.com/office/drawing/2014/main" id="{7DBD6F31-489E-4094-A255-994443CA116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55053" y="1825625"/>
            <a:ext cx="7567544" cy="4351338"/>
          </a:xfrm>
          <a:prstGeom prst="rect">
            <a:avLst/>
          </a:prstGeom>
          <a:solidFill>
            <a:srgbClr val="FFFFFF"/>
          </a:solidFill>
        </p:spPr>
      </p:pic>
    </p:spTree>
    <p:extLst>
      <p:ext uri="{BB962C8B-B14F-4D97-AF65-F5344CB8AC3E}">
        <p14:creationId xmlns:p14="http://schemas.microsoft.com/office/powerpoint/2010/main" val="117243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ouse that has a sign on the side of a building&#10;&#10;Description automatically generated">
            <a:extLst>
              <a:ext uri="{FF2B5EF4-FFF2-40B4-BE49-F238E27FC236}">
                <a16:creationId xmlns:a16="http://schemas.microsoft.com/office/drawing/2014/main" id="{F553BB90-DC2C-46D1-A586-D26F96B4D7E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9305" r="-1" b="3107"/>
          <a:stretch/>
        </p:blipFill>
        <p:spPr>
          <a:xfrm>
            <a:off x="305" y="10"/>
            <a:ext cx="12191695" cy="6857990"/>
          </a:xfrm>
          <a:prstGeom prst="rect">
            <a:avLst/>
          </a:prstGeom>
        </p:spPr>
      </p:pic>
      <p:sp>
        <p:nvSpPr>
          <p:cNvPr id="2" name="Title 1">
            <a:extLst>
              <a:ext uri="{FF2B5EF4-FFF2-40B4-BE49-F238E27FC236}">
                <a16:creationId xmlns:a16="http://schemas.microsoft.com/office/drawing/2014/main" id="{C98514CD-CC69-4393-AE40-61BAF0815D0E}"/>
              </a:ext>
            </a:extLst>
          </p:cNvPr>
          <p:cNvSpPr>
            <a:spLocks noGrp="1"/>
          </p:cNvSpPr>
          <p:nvPr>
            <p:ph type="ctrTitle"/>
          </p:nvPr>
        </p:nvSpPr>
        <p:spPr>
          <a:xfrm>
            <a:off x="4393324" y="2392707"/>
            <a:ext cx="7398050" cy="1252601"/>
          </a:xfrm>
        </p:spPr>
        <p:txBody>
          <a:bodyPr>
            <a:normAutofit fontScale="90000"/>
          </a:bodyPr>
          <a:lstStyle/>
          <a:p>
            <a:pPr algn="r"/>
            <a:br>
              <a:rPr lang="en-US" sz="4100" dirty="0">
                <a:solidFill>
                  <a:srgbClr val="FFFFFE"/>
                </a:solidFill>
              </a:rPr>
            </a:br>
            <a:r>
              <a:rPr lang="en-US" i="1" dirty="0" err="1">
                <a:solidFill>
                  <a:schemeClr val="bg2"/>
                </a:solidFill>
              </a:rPr>
              <a:t>MCC</a:t>
            </a:r>
            <a:r>
              <a:rPr lang="en-US" i="1" dirty="0">
                <a:solidFill>
                  <a:schemeClr val="bg2"/>
                </a:solidFill>
              </a:rPr>
              <a:t> is Addressing Systemic Racism</a:t>
            </a:r>
            <a:endParaRPr lang="en-US" sz="4100" dirty="0">
              <a:solidFill>
                <a:schemeClr val="bg2"/>
              </a:solidFill>
            </a:endParaRPr>
          </a:p>
        </p:txBody>
      </p:sp>
      <p:sp>
        <p:nvSpPr>
          <p:cNvPr id="3" name="Subtitle 2">
            <a:extLst>
              <a:ext uri="{FF2B5EF4-FFF2-40B4-BE49-F238E27FC236}">
                <a16:creationId xmlns:a16="http://schemas.microsoft.com/office/drawing/2014/main" id="{448900B8-8481-404F-9354-43A27EF24CAA}"/>
              </a:ext>
            </a:extLst>
          </p:cNvPr>
          <p:cNvSpPr>
            <a:spLocks noGrp="1"/>
          </p:cNvSpPr>
          <p:nvPr>
            <p:ph type="subTitle" idx="1"/>
          </p:nvPr>
        </p:nvSpPr>
        <p:spPr>
          <a:xfrm>
            <a:off x="-1763485" y="5181829"/>
            <a:ext cx="6245678" cy="1441826"/>
          </a:xfrm>
        </p:spPr>
        <p:txBody>
          <a:bodyPr>
            <a:noAutofit/>
          </a:bodyPr>
          <a:lstStyle/>
          <a:p>
            <a:pPr algn="r">
              <a:lnSpc>
                <a:spcPct val="110000"/>
              </a:lnSpc>
            </a:pPr>
            <a:r>
              <a:rPr lang="en-US" sz="2000" dirty="0">
                <a:solidFill>
                  <a:srgbClr val="FFFFFE"/>
                </a:solidFill>
              </a:rPr>
              <a:t>Dina Gonzalez-Piña</a:t>
            </a:r>
          </a:p>
          <a:p>
            <a:pPr algn="r">
              <a:lnSpc>
                <a:spcPct val="110000"/>
              </a:lnSpc>
            </a:pPr>
            <a:r>
              <a:rPr lang="en-US" sz="2000" dirty="0">
                <a:solidFill>
                  <a:srgbClr val="FFFFFE"/>
                </a:solidFill>
              </a:rPr>
              <a:t>West Coast MCC Executive Director</a:t>
            </a:r>
          </a:p>
          <a:p>
            <a:pPr algn="r">
              <a:lnSpc>
                <a:spcPct val="110000"/>
              </a:lnSpc>
            </a:pPr>
            <a:r>
              <a:rPr lang="en-US" sz="2000" dirty="0">
                <a:solidFill>
                  <a:srgbClr val="FFFFFE"/>
                </a:solidFill>
              </a:rPr>
              <a:t>				January 24, 2021</a:t>
            </a:r>
          </a:p>
        </p:txBody>
      </p:sp>
    </p:spTree>
    <p:extLst>
      <p:ext uri="{BB962C8B-B14F-4D97-AF65-F5344CB8AC3E}">
        <p14:creationId xmlns:p14="http://schemas.microsoft.com/office/powerpoint/2010/main" val="312303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54BB-DF3C-4AC8-A561-BFE1A9D142A7}"/>
              </a:ext>
            </a:extLst>
          </p:cNvPr>
          <p:cNvSpPr>
            <a:spLocks noGrp="1"/>
          </p:cNvSpPr>
          <p:nvPr>
            <p:ph type="title"/>
          </p:nvPr>
        </p:nvSpPr>
        <p:spPr/>
        <p:txBody>
          <a:bodyPr/>
          <a:lstStyle/>
          <a:p>
            <a:r>
              <a:rPr lang="en-US" dirty="0"/>
              <a:t>Our own journey…</a:t>
            </a:r>
            <a:endParaRPr lang="es-MX" dirty="0"/>
          </a:p>
        </p:txBody>
      </p:sp>
      <p:pic>
        <p:nvPicPr>
          <p:cNvPr id="6" name="Content Placeholder 5" descr="A picture containing way, scene, road, tree&#10;&#10;Description generated with very high confidence">
            <a:extLst>
              <a:ext uri="{FF2B5EF4-FFF2-40B4-BE49-F238E27FC236}">
                <a16:creationId xmlns:a16="http://schemas.microsoft.com/office/drawing/2014/main" id="{C26009E2-404B-4890-9C11-3ACD76BE6CA2}"/>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1042699" y="1864194"/>
            <a:ext cx="5210599" cy="3414374"/>
          </a:xfrm>
        </p:spPr>
      </p:pic>
      <p:pic>
        <p:nvPicPr>
          <p:cNvPr id="9" name="Content Placeholder 8" descr="A view of a city&#10;&#10;Description generated with very high confidence">
            <a:extLst>
              <a:ext uri="{FF2B5EF4-FFF2-40B4-BE49-F238E27FC236}">
                <a16:creationId xmlns:a16="http://schemas.microsoft.com/office/drawing/2014/main" id="{EAAAD010-6735-42D0-873D-EEF1D8325FE0}"/>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a:fillRect/>
          </a:stretch>
        </p:blipFill>
        <p:spPr>
          <a:xfrm>
            <a:off x="6331562" y="1938831"/>
            <a:ext cx="4843285" cy="3339737"/>
          </a:xfrm>
        </p:spPr>
      </p:pic>
    </p:spTree>
    <p:extLst>
      <p:ext uri="{BB962C8B-B14F-4D97-AF65-F5344CB8AC3E}">
        <p14:creationId xmlns:p14="http://schemas.microsoft.com/office/powerpoint/2010/main" val="193326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5752-3425-4E92-83DF-047426BB9862}"/>
              </a:ext>
            </a:extLst>
          </p:cNvPr>
          <p:cNvSpPr>
            <a:spLocks noGrp="1"/>
          </p:cNvSpPr>
          <p:nvPr>
            <p:ph type="title"/>
          </p:nvPr>
        </p:nvSpPr>
        <p:spPr/>
        <p:txBody>
          <a:bodyPr/>
          <a:lstStyle/>
          <a:p>
            <a:r>
              <a:rPr lang="en-US" dirty="0"/>
              <a:t>MCC -Anti-Racism work</a:t>
            </a:r>
            <a:br>
              <a:rPr lang="en-US" dirty="0"/>
            </a:br>
            <a:endParaRPr lang="en-US" sz="1600" dirty="0"/>
          </a:p>
        </p:txBody>
      </p:sp>
      <p:sp>
        <p:nvSpPr>
          <p:cNvPr id="3" name="Content Placeholder 2">
            <a:extLst>
              <a:ext uri="{FF2B5EF4-FFF2-40B4-BE49-F238E27FC236}">
                <a16:creationId xmlns:a16="http://schemas.microsoft.com/office/drawing/2014/main" id="{25AAD6EA-0EF0-49E7-B5A4-425FC5279A3B}"/>
              </a:ext>
            </a:extLst>
          </p:cNvPr>
          <p:cNvSpPr>
            <a:spLocks noGrp="1"/>
          </p:cNvSpPr>
          <p:nvPr>
            <p:ph idx="1"/>
          </p:nvPr>
        </p:nvSpPr>
        <p:spPr/>
        <p:txBody>
          <a:bodyPr>
            <a:normAutofit/>
          </a:bodyPr>
          <a:lstStyle/>
          <a:p>
            <a:r>
              <a:rPr lang="en-US" sz="3200" dirty="0"/>
              <a:t>Rooted in BIBLICAL FOUNDATION-</a:t>
            </a:r>
          </a:p>
          <a:p>
            <a:pPr lvl="2"/>
            <a:r>
              <a:rPr lang="en-US" sz="3200" dirty="0"/>
              <a:t>Its a Biblical Issue- </a:t>
            </a:r>
          </a:p>
          <a:p>
            <a:pPr lvl="4"/>
            <a:r>
              <a:rPr lang="en-US" sz="2800" dirty="0"/>
              <a:t>Created in the Image of God- Gen 1:27</a:t>
            </a:r>
          </a:p>
          <a:p>
            <a:pPr lvl="2"/>
            <a:r>
              <a:rPr lang="en-US" sz="3200" dirty="0"/>
              <a:t>It’s a Church Issue-</a:t>
            </a:r>
          </a:p>
          <a:p>
            <a:pPr lvl="4"/>
            <a:r>
              <a:rPr lang="en-US" sz="2800" dirty="0"/>
              <a:t>Ministry of Reconciliation- 2 Cor. 5:18</a:t>
            </a:r>
            <a:endParaRPr lang="en-US" sz="3200" dirty="0"/>
          </a:p>
          <a:p>
            <a:pPr lvl="2"/>
            <a:r>
              <a:rPr lang="en-US" sz="3200" dirty="0"/>
              <a:t>It’s a Missional Issue</a:t>
            </a:r>
          </a:p>
          <a:p>
            <a:pPr lvl="4"/>
            <a:r>
              <a:rPr lang="en-US" sz="2800" dirty="0"/>
              <a:t>Every nations, all tribes, all people, all languages…Rev 7:9</a:t>
            </a:r>
          </a:p>
        </p:txBody>
      </p:sp>
    </p:spTree>
    <p:extLst>
      <p:ext uri="{BB962C8B-B14F-4D97-AF65-F5344CB8AC3E}">
        <p14:creationId xmlns:p14="http://schemas.microsoft.com/office/powerpoint/2010/main" val="87530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36F51589-0944-4FF8-B0EE-513BCAF51CB3}"/>
              </a:ext>
            </a:extLst>
          </p:cNvPr>
          <p:cNvSpPr>
            <a:spLocks noGrp="1"/>
          </p:cNvSpPr>
          <p:nvPr>
            <p:ph type="title"/>
          </p:nvPr>
        </p:nvSpPr>
        <p:spPr>
          <a:xfrm>
            <a:off x="6321973" y="705435"/>
            <a:ext cx="5347590" cy="2374516"/>
          </a:xfrm>
        </p:spPr>
        <p:txBody>
          <a:bodyPr vert="horz" lIns="91440" tIns="45720" rIns="91440" bIns="0" rtlCol="0" anchor="b">
            <a:normAutofit/>
          </a:bodyPr>
          <a:lstStyle/>
          <a:p>
            <a:r>
              <a:rPr lang="en-US" sz="4800" dirty="0"/>
              <a:t>Levels of</a:t>
            </a:r>
            <a:br>
              <a:rPr lang="en-US" sz="4800" dirty="0"/>
            </a:br>
            <a:r>
              <a:rPr lang="en-US" sz="4800" dirty="0"/>
              <a:t> Anti-racism work</a:t>
            </a:r>
          </a:p>
        </p:txBody>
      </p:sp>
      <p:pic>
        <p:nvPicPr>
          <p:cNvPr id="4" name="Content Placeholder 3" descr="3 The Root Causes of Health Inequity | Communities in Action ...">
            <a:extLst>
              <a:ext uri="{FF2B5EF4-FFF2-40B4-BE49-F238E27FC236}">
                <a16:creationId xmlns:a16="http://schemas.microsoft.com/office/drawing/2014/main" id="{CF68621A-ED67-48F9-8ABB-F6FF5C61B50C}"/>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522437" y="206142"/>
            <a:ext cx="5217963" cy="5747618"/>
          </a:xfrm>
          <a:prstGeom prst="rect">
            <a:avLst/>
          </a:prstGeom>
          <a:noFill/>
        </p:spPr>
      </p:pic>
    </p:spTree>
    <p:extLst>
      <p:ext uri="{BB962C8B-B14F-4D97-AF65-F5344CB8AC3E}">
        <p14:creationId xmlns:p14="http://schemas.microsoft.com/office/powerpoint/2010/main" val="325287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CC56-2DFC-46FB-ACDE-5386B0F3278F}"/>
              </a:ext>
            </a:extLst>
          </p:cNvPr>
          <p:cNvSpPr>
            <a:spLocks noGrp="1"/>
          </p:cNvSpPr>
          <p:nvPr>
            <p:ph type="title"/>
          </p:nvPr>
        </p:nvSpPr>
        <p:spPr>
          <a:xfrm>
            <a:off x="323850" y="365125"/>
            <a:ext cx="11029950" cy="1325563"/>
          </a:xfrm>
        </p:spPr>
        <p:txBody>
          <a:bodyPr anchor="b">
            <a:normAutofit/>
          </a:bodyPr>
          <a:lstStyle/>
          <a:p>
            <a:r>
              <a:rPr lang="en-US" dirty="0"/>
              <a:t>Intrapersonal Racism</a:t>
            </a:r>
          </a:p>
        </p:txBody>
      </p:sp>
      <p:pic>
        <p:nvPicPr>
          <p:cNvPr id="5" name="Picture 2" descr="Internalized Homophobia | Revel &amp; Riot">
            <a:extLst>
              <a:ext uri="{FF2B5EF4-FFF2-40B4-BE49-F238E27FC236}">
                <a16:creationId xmlns:a16="http://schemas.microsoft.com/office/drawing/2014/main" id="{D8F6CDF3-0530-4FA6-B395-4837CA2A4F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4428" y="1825625"/>
            <a:ext cx="4889143"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7CADC7-B83D-4A68-82B9-9AD866CE9BB4}"/>
              </a:ext>
            </a:extLst>
          </p:cNvPr>
          <p:cNvSpPr>
            <a:spLocks noGrp="1"/>
          </p:cNvSpPr>
          <p:nvPr>
            <p:ph sz="half" idx="2"/>
          </p:nvPr>
        </p:nvSpPr>
        <p:spPr>
          <a:xfrm>
            <a:off x="6172200" y="1825625"/>
            <a:ext cx="5181600" cy="4351338"/>
          </a:xfrm>
        </p:spPr>
        <p:txBody>
          <a:bodyPr>
            <a:normAutofit/>
          </a:bodyPr>
          <a:lstStyle/>
          <a:p>
            <a:r>
              <a:rPr lang="en-US" sz="2200" b="1"/>
              <a:t>Level 1 Intrapersonal Level:</a:t>
            </a:r>
            <a:r>
              <a:rPr lang="en-US" sz="2200"/>
              <a:t> Intrapersonal racism is a way of seeing the internalized supremacy/racism that is the personal conscious or subconscious acceptance of the dominant society’s racist views, stereotypes and biases of racial and ethnic groups. It gives rise to patterns of thinking, feeling and behaving that result in discriminating, minimizing, criticizing, finding fault, invalidating, and hating others/oneself while simultaneously valuing the dominant culture.</a:t>
            </a:r>
          </a:p>
          <a:p>
            <a:endParaRPr lang="en-US" sz="2200"/>
          </a:p>
        </p:txBody>
      </p:sp>
    </p:spTree>
    <p:extLst>
      <p:ext uri="{BB962C8B-B14F-4D97-AF65-F5344CB8AC3E}">
        <p14:creationId xmlns:p14="http://schemas.microsoft.com/office/powerpoint/2010/main" val="150946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97510D1-93F6-48C1-B1E9-8461DD35B876}"/>
              </a:ext>
            </a:extLst>
          </p:cNvPr>
          <p:cNvSpPr>
            <a:spLocks noGrp="1"/>
          </p:cNvSpPr>
          <p:nvPr>
            <p:ph type="title"/>
          </p:nvPr>
        </p:nvSpPr>
        <p:spPr>
          <a:xfrm>
            <a:off x="323850" y="365125"/>
            <a:ext cx="11029950" cy="1325563"/>
          </a:xfrm>
        </p:spPr>
        <p:txBody>
          <a:bodyPr anchor="b">
            <a:normAutofit/>
          </a:bodyPr>
          <a:lstStyle/>
          <a:p>
            <a:r>
              <a:rPr lang="en-US" dirty="0"/>
              <a:t>Interpersonal Racism</a:t>
            </a:r>
          </a:p>
        </p:txBody>
      </p:sp>
      <p:sp>
        <p:nvSpPr>
          <p:cNvPr id="3" name="Content Placeholder 2">
            <a:extLst>
              <a:ext uri="{FF2B5EF4-FFF2-40B4-BE49-F238E27FC236}">
                <a16:creationId xmlns:a16="http://schemas.microsoft.com/office/drawing/2014/main" id="{E1107D7C-EE3E-44B1-B787-828BD61B61AF}"/>
              </a:ext>
            </a:extLst>
          </p:cNvPr>
          <p:cNvSpPr>
            <a:spLocks noGrp="1"/>
          </p:cNvSpPr>
          <p:nvPr>
            <p:ph sz="half" idx="1"/>
          </p:nvPr>
        </p:nvSpPr>
        <p:spPr>
          <a:xfrm>
            <a:off x="838200" y="1825625"/>
            <a:ext cx="5181600" cy="4351338"/>
          </a:xfrm>
        </p:spPr>
        <p:txBody>
          <a:bodyPr>
            <a:normAutofit/>
          </a:bodyPr>
          <a:lstStyle/>
          <a:p>
            <a:r>
              <a:rPr lang="en-US" sz="2400" b="1" dirty="0"/>
              <a:t>Level 2 Interpersonal Level</a:t>
            </a:r>
            <a:r>
              <a:rPr lang="en-US" sz="2400" dirty="0"/>
              <a:t>: Individual racism refers to an individual's racist assumptions, beliefs or behaviors and can be conscious or unconscious. Interpersonal racism occurs between individuals. Once we bring our private beliefs into our interaction with others, racism is now in the interpersonal realm. It’s found in our practice of overt discrimination and implicit biases.</a:t>
            </a:r>
          </a:p>
          <a:p>
            <a:endParaRPr lang="en-US" sz="2400" dirty="0"/>
          </a:p>
        </p:txBody>
      </p:sp>
      <p:pic>
        <p:nvPicPr>
          <p:cNvPr id="6" name="Picture 2" descr="Why is it still so hard for civil society to talk about internal racism? -  Thought Leader">
            <a:extLst>
              <a:ext uri="{FF2B5EF4-FFF2-40B4-BE49-F238E27FC236}">
                <a16:creationId xmlns:a16="http://schemas.microsoft.com/office/drawing/2014/main" id="{FB71114C-477B-4227-905E-52542C2B66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11" r="10105" b="-1"/>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43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BD00A776-7674-405D-BB4F-2C3541AD07E9}"/>
              </a:ext>
            </a:extLst>
          </p:cNvPr>
          <p:cNvSpPr>
            <a:spLocks noGrp="1"/>
          </p:cNvSpPr>
          <p:nvPr>
            <p:ph type="title"/>
          </p:nvPr>
        </p:nvSpPr>
        <p:spPr>
          <a:xfrm>
            <a:off x="323850" y="365125"/>
            <a:ext cx="11029950" cy="1325563"/>
          </a:xfrm>
        </p:spPr>
        <p:txBody>
          <a:bodyPr/>
          <a:lstStyle/>
          <a:p>
            <a:r>
              <a:rPr lang="en-US" dirty="0"/>
              <a:t>Institutional Racism</a:t>
            </a:r>
          </a:p>
        </p:txBody>
      </p:sp>
      <p:sp>
        <p:nvSpPr>
          <p:cNvPr id="3" name="Content Placeholder 2">
            <a:extLst>
              <a:ext uri="{FF2B5EF4-FFF2-40B4-BE49-F238E27FC236}">
                <a16:creationId xmlns:a16="http://schemas.microsoft.com/office/drawing/2014/main" id="{8CB50471-E913-4E4F-8177-CA7CC33657CD}"/>
              </a:ext>
            </a:extLst>
          </p:cNvPr>
          <p:cNvSpPr>
            <a:spLocks noGrp="1"/>
          </p:cNvSpPr>
          <p:nvPr>
            <p:ph sz="half" idx="1"/>
          </p:nvPr>
        </p:nvSpPr>
        <p:spPr>
          <a:xfrm>
            <a:off x="838200" y="1825625"/>
            <a:ext cx="5181600" cy="4351338"/>
          </a:xfrm>
        </p:spPr>
        <p:txBody>
          <a:bodyPr>
            <a:normAutofit/>
          </a:bodyPr>
          <a:lstStyle/>
          <a:p>
            <a:r>
              <a:rPr lang="en-US" sz="2200" b="1"/>
              <a:t>Level 3 Institutional Level:</a:t>
            </a:r>
            <a:r>
              <a:rPr lang="en-US" sz="2200"/>
              <a:t> Institutional racism refers specifically to the ways in which institutional policies and practices create different outcomes for different racial groups. It is a pattern of social institutions—such as governmental organizations, schools, banks and courts of law—whose effect is to create advantages for whites and oppression and disadvantage for people from groups classified as people of color.</a:t>
            </a:r>
          </a:p>
          <a:p>
            <a:endParaRPr lang="en-US" sz="2200"/>
          </a:p>
        </p:txBody>
      </p:sp>
      <p:pic>
        <p:nvPicPr>
          <p:cNvPr id="3076" name="Picture 4" descr="Institutional Racism Images, Stock Photos &amp; Vectors | Shutterstock">
            <a:extLst>
              <a:ext uri="{FF2B5EF4-FFF2-40B4-BE49-F238E27FC236}">
                <a16:creationId xmlns:a16="http://schemas.microsoft.com/office/drawing/2014/main" id="{6229470E-2C9D-4991-98D7-C1DB776FB0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0" y="2375567"/>
            <a:ext cx="5181600" cy="3251454"/>
          </a:xfrm>
          <a:prstGeom prst="rect">
            <a:avLst/>
          </a:prstGeom>
          <a:solidFill>
            <a:srgbClr val="FFFFFF"/>
          </a:solidFill>
        </p:spPr>
      </p:pic>
    </p:spTree>
    <p:extLst>
      <p:ext uri="{BB962C8B-B14F-4D97-AF65-F5344CB8AC3E}">
        <p14:creationId xmlns:p14="http://schemas.microsoft.com/office/powerpoint/2010/main" val="254445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0D9C561C-4AF1-4CD1-B66B-317C96EBB830}"/>
              </a:ext>
            </a:extLst>
          </p:cNvPr>
          <p:cNvSpPr>
            <a:spLocks noGrp="1"/>
          </p:cNvSpPr>
          <p:nvPr>
            <p:ph type="title"/>
          </p:nvPr>
        </p:nvSpPr>
        <p:spPr>
          <a:xfrm>
            <a:off x="323850" y="365125"/>
            <a:ext cx="11029950" cy="1325563"/>
          </a:xfrm>
        </p:spPr>
        <p:txBody>
          <a:bodyPr/>
          <a:lstStyle/>
          <a:p>
            <a:r>
              <a:rPr lang="en-US" dirty="0"/>
              <a:t>Community Racism</a:t>
            </a:r>
          </a:p>
        </p:txBody>
      </p:sp>
      <p:pic>
        <p:nvPicPr>
          <p:cNvPr id="4100" name="Picture 4" descr="Understanding systemic racism and how to combat it | ASU Now: Access,  Excellence, Impact">
            <a:extLst>
              <a:ext uri="{FF2B5EF4-FFF2-40B4-BE49-F238E27FC236}">
                <a16:creationId xmlns:a16="http://schemas.microsoft.com/office/drawing/2014/main" id="{A0436FCC-8370-4039-A181-366B3CDAB2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70" r="26346" b="1"/>
          <a:stretch/>
        </p:blipFill>
        <p:spPr bwMode="auto">
          <a:xfrm>
            <a:off x="838200" y="1825625"/>
            <a:ext cx="5181600" cy="4351338"/>
          </a:xfrm>
          <a:prstGeom prst="rect">
            <a:avLst/>
          </a:prstGeom>
          <a:solidFill>
            <a:srgbClr val="FFFFFF"/>
          </a:solidFill>
        </p:spPr>
      </p:pic>
      <p:sp>
        <p:nvSpPr>
          <p:cNvPr id="3" name="Content Placeholder 2">
            <a:extLst>
              <a:ext uri="{FF2B5EF4-FFF2-40B4-BE49-F238E27FC236}">
                <a16:creationId xmlns:a16="http://schemas.microsoft.com/office/drawing/2014/main" id="{8CB50471-E913-4E4F-8177-CA7CC33657CD}"/>
              </a:ext>
            </a:extLst>
          </p:cNvPr>
          <p:cNvSpPr>
            <a:spLocks noGrp="1"/>
          </p:cNvSpPr>
          <p:nvPr>
            <p:ph sz="half" idx="2"/>
          </p:nvPr>
        </p:nvSpPr>
        <p:spPr>
          <a:xfrm>
            <a:off x="6172200" y="1825625"/>
            <a:ext cx="5181600" cy="4351338"/>
          </a:xfrm>
        </p:spPr>
        <p:txBody>
          <a:bodyPr>
            <a:normAutofit/>
          </a:bodyPr>
          <a:lstStyle/>
          <a:p>
            <a:r>
              <a:rPr lang="en-US" b="1" dirty="0"/>
              <a:t>Level 4 Community Level</a:t>
            </a:r>
            <a:r>
              <a:rPr lang="en-US" dirty="0"/>
              <a:t>: This is the system used to allocate resources and uphold inequalities based on race and amplifying disparities. An example is school segregation.  </a:t>
            </a:r>
          </a:p>
          <a:p>
            <a:endParaRPr lang="en-US" dirty="0"/>
          </a:p>
        </p:txBody>
      </p:sp>
    </p:spTree>
    <p:extLst>
      <p:ext uri="{BB962C8B-B14F-4D97-AF65-F5344CB8AC3E}">
        <p14:creationId xmlns:p14="http://schemas.microsoft.com/office/powerpoint/2010/main" val="1300367235"/>
      </p:ext>
    </p:extLst>
  </p:cSld>
  <p:clrMapOvr>
    <a:masterClrMapping/>
  </p:clrMapOvr>
</p:sld>
</file>

<file path=ppt/theme/theme1.xml><?xml version="1.0" encoding="utf-8"?>
<a:theme xmlns:a="http://schemas.openxmlformats.org/drawingml/2006/main" name="Office Theme">
  <a:themeElements>
    <a:clrScheme name="Custom 1">
      <a:dk1>
        <a:srgbClr val="004165"/>
      </a:dk1>
      <a:lt1>
        <a:srgbClr val="0092AC"/>
      </a:lt1>
      <a:dk2>
        <a:srgbClr val="FFFFFF"/>
      </a:dk2>
      <a:lt2>
        <a:srgbClr val="FFB612"/>
      </a:lt2>
      <a:accent1>
        <a:srgbClr val="D8D8D8"/>
      </a:accent1>
      <a:accent2>
        <a:srgbClr val="A5A5A5"/>
      </a:accent2>
      <a:accent3>
        <a:srgbClr val="A2AD00"/>
      </a:accent3>
      <a:accent4>
        <a:srgbClr val="DF7A00"/>
      </a:accent4>
      <a:accent5>
        <a:srgbClr val="4472C4"/>
      </a:accent5>
      <a:accent6>
        <a:srgbClr val="8496B0"/>
      </a:accent6>
      <a:hlink>
        <a:srgbClr val="32B6F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coming_Peacemakers_training [Read-Only]" id="{4A8D0EB6-CCF6-4580-93A5-424FD36893BA}" vid="{6FE662B4-EB0E-4300-A4B7-320CC351D0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827</Words>
  <Application>Microsoft Office PowerPoint</Application>
  <PresentationFormat>Widescreen</PresentationFormat>
  <Paragraphs>47</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 LT Std</vt:lpstr>
      <vt:lpstr>Office Theme</vt:lpstr>
      <vt:lpstr>Responding to Racism</vt:lpstr>
      <vt:lpstr> MCC is Addressing Systemic Racism</vt:lpstr>
      <vt:lpstr>Our own journey…</vt:lpstr>
      <vt:lpstr>MCC -Anti-Racism work </vt:lpstr>
      <vt:lpstr>Levels of  Anti-racism work</vt:lpstr>
      <vt:lpstr>Intrapersonal Racism</vt:lpstr>
      <vt:lpstr>Interpersonal Racism</vt:lpstr>
      <vt:lpstr>Institutional Racism</vt:lpstr>
      <vt:lpstr>Community Racism</vt:lpstr>
      <vt:lpstr>Systemic/ Structural Racism</vt:lpstr>
      <vt:lpstr>The cost of racism … on POC</vt:lpstr>
      <vt:lpstr>Next Steps- </vt:lpstr>
      <vt:lpstr>PowerPoint Presentation</vt:lpstr>
      <vt:lpstr> personal story  1) When were you first aware of race  2) Have you experienced or witness racism </vt:lpstr>
      <vt:lpstr>Do you know your own race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Racism</dc:title>
  <dc:creator>Dina Gonzalez-Pina</dc:creator>
  <cp:lastModifiedBy>Dina Gonzalez-Pina</cp:lastModifiedBy>
  <cp:revision>7</cp:revision>
  <cp:lastPrinted>2020-11-21T13:50:13Z</cp:lastPrinted>
  <dcterms:created xsi:type="dcterms:W3CDTF">2020-11-20T03:53:27Z</dcterms:created>
  <dcterms:modified xsi:type="dcterms:W3CDTF">2021-01-24T04:55:03Z</dcterms:modified>
</cp:coreProperties>
</file>