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0" r:id="rId4"/>
    <p:sldId id="263" r:id="rId5"/>
    <p:sldId id="261" r:id="rId6"/>
    <p:sldId id="262" r:id="rId7"/>
    <p:sldId id="265" r:id="rId8"/>
    <p:sldId id="270" r:id="rId9"/>
    <p:sldId id="272" r:id="rId10"/>
    <p:sldId id="269" r:id="rId11"/>
    <p:sldId id="274" r:id="rId12"/>
    <p:sldId id="25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570"/>
  </p:normalViewPr>
  <p:slideViewPr>
    <p:cSldViewPr snapToGrid="0" snapToObjects="1">
      <p:cViewPr varScale="1">
        <p:scale>
          <a:sx n="80" d="100"/>
          <a:sy n="80" d="100"/>
        </p:scale>
        <p:origin x="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C83BD-7064-B54E-A4C8-5CAB1EAC6864}" type="datetimeFigureOut">
              <a:rPr lang="en-US" smtClean="0"/>
              <a:t>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66872-5CC6-E943-AEAC-1D107AE9D74D}" type="slidenum">
              <a:rPr lang="en-US" smtClean="0"/>
              <a:t>‹#›</a:t>
            </a:fld>
            <a:endParaRPr lang="en-US"/>
          </a:p>
        </p:txBody>
      </p:sp>
    </p:spTree>
    <p:extLst>
      <p:ext uri="{BB962C8B-B14F-4D97-AF65-F5344CB8AC3E}">
        <p14:creationId xmlns:p14="http://schemas.microsoft.com/office/powerpoint/2010/main" val="252855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made it through the first full week of 2021, and it wasn’t anything like what we had hoped it would be. For various reasons, I’m sure that it was just as challenging for you as it was for me and our staff. Except, let’s be honest, I’m the one that now must stand before you and our congregation and address it. I assure you that it’s no easy thing to do.</a:t>
            </a:r>
          </a:p>
          <a:p>
            <a:endParaRPr lang="en-US" dirty="0"/>
          </a:p>
          <a:p>
            <a:r>
              <a:rPr lang="en-US" dirty="0"/>
              <a:t>[MY ROLE AS A PASTOR]</a:t>
            </a:r>
          </a:p>
          <a:p>
            <a:pPr marL="171450" indent="-171450">
              <a:buFont typeface="Arial" panose="020B0604020202020204" pitchFamily="34" charset="0"/>
              <a:buChar char="•"/>
            </a:pPr>
            <a:r>
              <a:rPr lang="en-US" dirty="0"/>
              <a:t>My calling and role</a:t>
            </a:r>
          </a:p>
          <a:p>
            <a:pPr marL="171450" indent="-171450">
              <a:buFont typeface="Arial" panose="020B0604020202020204" pitchFamily="34" charset="0"/>
              <a:buChar char="•"/>
            </a:pPr>
            <a:r>
              <a:rPr lang="en-US" dirty="0"/>
              <a:t>Why it’s so hard</a:t>
            </a:r>
          </a:p>
          <a:p>
            <a:pPr marL="171450" indent="-171450">
              <a:buFont typeface="Arial" panose="020B0604020202020204" pitchFamily="34" charset="0"/>
              <a:buChar char="•"/>
            </a:pPr>
            <a:r>
              <a:rPr lang="en-US" dirty="0"/>
              <a:t>My desire for you (follow Jesus, embody the third way, and speak the truth in love)</a:t>
            </a:r>
          </a:p>
          <a:p>
            <a:endParaRPr lang="en-US" dirty="0"/>
          </a:p>
          <a:p>
            <a:r>
              <a:rPr lang="en-US" dirty="0"/>
              <a:t>So, let me say a few words about what happened in our country this past Wednesday… [NEXT SLIDE]</a:t>
            </a:r>
          </a:p>
        </p:txBody>
      </p:sp>
      <p:sp>
        <p:nvSpPr>
          <p:cNvPr id="4" name="Slide Number Placeholder 3"/>
          <p:cNvSpPr>
            <a:spLocks noGrp="1"/>
          </p:cNvSpPr>
          <p:nvPr>
            <p:ph type="sldNum" sz="quarter" idx="5"/>
          </p:nvPr>
        </p:nvSpPr>
        <p:spPr/>
        <p:txBody>
          <a:bodyPr/>
          <a:lstStyle/>
          <a:p>
            <a:fld id="{02B66872-5CC6-E943-AEAC-1D107AE9D74D}" type="slidenum">
              <a:rPr lang="en-US" smtClean="0"/>
              <a:t>1</a:t>
            </a:fld>
            <a:endParaRPr lang="en-US"/>
          </a:p>
        </p:txBody>
      </p:sp>
    </p:spTree>
    <p:extLst>
      <p:ext uri="{BB962C8B-B14F-4D97-AF65-F5344CB8AC3E}">
        <p14:creationId xmlns:p14="http://schemas.microsoft.com/office/powerpoint/2010/main" val="212066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said: “A man was going down from Jerusalem to Jericho, when he was attacked by robbers. They stripped him of his clothes, beat him and went away, leaving him half dead. </a:t>
            </a:r>
            <a:r>
              <a:rPr lang="en-US" sz="1200" b="1" kern="1200" baseline="30000" dirty="0">
                <a:solidFill>
                  <a:schemeClr val="tx1"/>
                </a:solidFill>
                <a:effectLst/>
                <a:latin typeface="+mn-lt"/>
                <a:ea typeface="+mn-ea"/>
                <a:cs typeface="+mn-cs"/>
              </a:rPr>
              <a:t>31 </a:t>
            </a:r>
            <a:r>
              <a:rPr lang="en-US" dirty="0"/>
              <a:t>A priest happened to be going down the same road, and when he saw the man, he passed by on the other side. </a:t>
            </a:r>
            <a:r>
              <a:rPr lang="en-US" sz="1200" b="1" kern="1200" baseline="30000" dirty="0">
                <a:solidFill>
                  <a:schemeClr val="tx1"/>
                </a:solidFill>
                <a:effectLst/>
                <a:latin typeface="+mn-lt"/>
                <a:ea typeface="+mn-ea"/>
                <a:cs typeface="+mn-cs"/>
              </a:rPr>
              <a:t>32 </a:t>
            </a:r>
            <a:r>
              <a:rPr lang="en-US" dirty="0"/>
              <a:t>So too, a Levite, when he came to the place and saw him, passed by on the other side. </a:t>
            </a:r>
            <a:r>
              <a:rPr lang="en-US" sz="1200" b="1" kern="1200" baseline="30000" dirty="0">
                <a:solidFill>
                  <a:schemeClr val="tx1"/>
                </a:solidFill>
                <a:effectLst/>
                <a:latin typeface="+mn-lt"/>
                <a:ea typeface="+mn-ea"/>
                <a:cs typeface="+mn-cs"/>
              </a:rPr>
              <a:t>33 </a:t>
            </a:r>
            <a:r>
              <a:rPr lang="en-US" dirty="0"/>
              <a:t>But a Samaritan, as he traveled, came where the man was; and when he saw him, he took pity on him. </a:t>
            </a:r>
            <a:r>
              <a:rPr lang="en-US" sz="1200" b="1" kern="1200" baseline="30000" dirty="0">
                <a:solidFill>
                  <a:schemeClr val="tx1"/>
                </a:solidFill>
                <a:effectLst/>
                <a:latin typeface="+mn-lt"/>
                <a:ea typeface="+mn-ea"/>
                <a:cs typeface="+mn-cs"/>
              </a:rPr>
              <a:t>34 </a:t>
            </a:r>
            <a:r>
              <a:rPr lang="en-US" dirty="0"/>
              <a:t>He went to him and bandaged his wounds, pouring on oil and wine. Then he put the man on his own donkey, brought him to an inn and took care of him. </a:t>
            </a:r>
            <a:r>
              <a:rPr lang="en-US" sz="1200" b="1" kern="1200" baseline="30000" dirty="0">
                <a:solidFill>
                  <a:schemeClr val="tx1"/>
                </a:solidFill>
                <a:effectLst/>
                <a:latin typeface="+mn-lt"/>
                <a:ea typeface="+mn-ea"/>
                <a:cs typeface="+mn-cs"/>
              </a:rPr>
              <a:t>35 </a:t>
            </a:r>
            <a:r>
              <a:rPr lang="en-US" dirty="0"/>
              <a:t>The next day he took out two denarii</a:t>
            </a:r>
            <a:r>
              <a:rPr lang="en-US" baseline="30000" dirty="0">
                <a:effectLst/>
              </a:rPr>
              <a:t> </a:t>
            </a:r>
            <a:r>
              <a:rPr lang="en-US" dirty="0"/>
              <a:t>and gave them to the innkeeper. ‘Look after him,’ he said, ‘and when I return, I will reimburse you for any extra expense you may have.’</a:t>
            </a:r>
            <a:r>
              <a:rPr lang="en-US" sz="1200" b="1" kern="1200" baseline="30000" dirty="0">
                <a:solidFill>
                  <a:schemeClr val="tx1"/>
                </a:solidFill>
                <a:effectLst/>
                <a:latin typeface="+mn-lt"/>
                <a:ea typeface="+mn-ea"/>
                <a:cs typeface="+mn-cs"/>
              </a:rPr>
              <a:t>36 </a:t>
            </a:r>
            <a:r>
              <a:rPr lang="en-US" sz="1200" kern="1200" dirty="0">
                <a:solidFill>
                  <a:schemeClr val="tx1"/>
                </a:solidFill>
                <a:effectLst/>
                <a:latin typeface="+mn-lt"/>
                <a:ea typeface="+mn-ea"/>
                <a:cs typeface="+mn-cs"/>
              </a:rPr>
              <a:t>“Which of these three do you think was a neighbor to the man who fell into the hands of robbers?” </a:t>
            </a:r>
            <a:r>
              <a:rPr lang="en-US" sz="1200" b="1" kern="1200" baseline="30000" dirty="0">
                <a:solidFill>
                  <a:schemeClr val="tx1"/>
                </a:solidFill>
                <a:effectLst/>
                <a:latin typeface="+mn-lt"/>
                <a:ea typeface="+mn-ea"/>
                <a:cs typeface="+mn-cs"/>
              </a:rPr>
              <a:t>37 </a:t>
            </a:r>
            <a:r>
              <a:rPr lang="en-US" sz="1200" kern="1200" dirty="0">
                <a:solidFill>
                  <a:schemeClr val="tx1"/>
                </a:solidFill>
                <a:effectLst/>
                <a:latin typeface="+mn-lt"/>
                <a:ea typeface="+mn-ea"/>
                <a:cs typeface="+mn-cs"/>
              </a:rPr>
              <a:t>The expert in the law replied, “The one who had mercy on him.” Jesus told him, “Go and do likewise.”</a:t>
            </a:r>
          </a:p>
          <a:p>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Jesus goes beyond the ethical responsibility of his readers; He challenges their ideas of ethnic superiority</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Samaritans were despised – they were a mixed race, the offspring of Jews and Gentiles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other words, Jesus is saying, we Jews are no better than the Samaritans.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And Jesus didn’t reveal his heart for pursuing racial and ethnic justice (and bridging and reconciling divides) simply through scandalous parables, but also by embodying his teachings and going directly to those who were considered by the Jews to be the real scum of the earth.  [NEXT SLIDE]</a:t>
            </a:r>
          </a:p>
        </p:txBody>
      </p:sp>
      <p:sp>
        <p:nvSpPr>
          <p:cNvPr id="4" name="Slide Number Placeholder 3"/>
          <p:cNvSpPr>
            <a:spLocks noGrp="1"/>
          </p:cNvSpPr>
          <p:nvPr>
            <p:ph type="sldNum" sz="quarter" idx="10"/>
          </p:nvPr>
        </p:nvSpPr>
        <p:spPr/>
        <p:txBody>
          <a:bodyPr/>
          <a:lstStyle/>
          <a:p>
            <a:fld id="{FEEC06D2-A63E-CF43-92F7-8B3092AFD98B}" type="slidenum">
              <a:rPr lang="en-US" smtClean="0"/>
              <a:t>10</a:t>
            </a:fld>
            <a:endParaRPr lang="en-US"/>
          </a:p>
        </p:txBody>
      </p:sp>
    </p:spTree>
    <p:extLst>
      <p:ext uri="{BB962C8B-B14F-4D97-AF65-F5344CB8AC3E}">
        <p14:creationId xmlns:p14="http://schemas.microsoft.com/office/powerpoint/2010/main" val="172597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[BRIEF COMMENT]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John tells us that Jesus “had to go through Samaria” – Jews normally went around</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He meets a woman getting water at a well at noon (not when women usually go)</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conversation, he tells her he knows why she is there by herself at noon – she has had multiple husbands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Nobody accepts her, but Jesus, a Jewish man, does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But Jesus isn’t looking for a date, he wants to let her in on a secret – He is the Messiah! And he can restore her.</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that exchange, Jesus says that all who worship God in spirit and in truth should do so as one people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apostles return, but are confused. They would remain confused until after Jesus’ death and resurrection (e.g. calling fire from heaven).</a:t>
            </a:r>
          </a:p>
          <a:p>
            <a:r>
              <a:rPr lang="en-US" sz="1200" b="0" kern="1200" dirty="0">
                <a:solidFill>
                  <a:schemeClr val="tx1"/>
                </a:solidFill>
                <a:effectLst/>
                <a:latin typeface="+mn-lt"/>
                <a:ea typeface="+mn-ea"/>
                <a:cs typeface="+mn-cs"/>
              </a:rPr>
              <a:t>But later they would understand, just as the Apostle Paul would understand…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FEEC06D2-A63E-CF43-92F7-8B3092AFD98B}" type="slidenum">
              <a:rPr lang="en-US" smtClean="0"/>
              <a:t>11</a:t>
            </a:fld>
            <a:endParaRPr lang="en-US"/>
          </a:p>
        </p:txBody>
      </p:sp>
    </p:spTree>
    <p:extLst>
      <p:ext uri="{BB962C8B-B14F-4D97-AF65-F5344CB8AC3E}">
        <p14:creationId xmlns:p14="http://schemas.microsoft.com/office/powerpoint/2010/main" val="141067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Jesus proclaimed the gospel that is good news for the poor, the prisoners, to the blind, and to those who are oppressed. He made it clear for us, as we can see in his life, teachings, and in the faith and practices of the early church, that treating others the way we want to be treated is God’s will; that lifting people up from their despair, becoming their allies, even using our power and privilege as we’re able, to free them from their bondage, is what it means to embody the good news and proclaim the coming Kingdom. And he not only calls us to do this, but also to sit, listen, and learn from the marginalized. As Dennis Edwards told last year, the marginalized are often the best teachers when it comes to knowing what it means to follow Jesus in the world today.</a:t>
            </a:r>
          </a:p>
          <a:p>
            <a:endParaRPr lang="en-US" dirty="0"/>
          </a:p>
          <a:p>
            <a:r>
              <a:rPr lang="en-US" dirty="0"/>
              <a:t>Therefore, as we embark on this journey through our </a:t>
            </a:r>
            <a:r>
              <a:rPr lang="en-US" i="1" dirty="0"/>
              <a:t>Pursuing Racial Justice </a:t>
            </a:r>
            <a:r>
              <a:rPr lang="en-US" dirty="0"/>
              <a:t>series, may we open to listening, learning, and living out what the Spirit is calling us to do, for such a time as this.  [CLOSING PRAYER]</a:t>
            </a:r>
          </a:p>
        </p:txBody>
      </p:sp>
      <p:sp>
        <p:nvSpPr>
          <p:cNvPr id="4" name="Slide Number Placeholder 3"/>
          <p:cNvSpPr>
            <a:spLocks noGrp="1"/>
          </p:cNvSpPr>
          <p:nvPr>
            <p:ph type="sldNum" sz="quarter" idx="5"/>
          </p:nvPr>
        </p:nvSpPr>
        <p:spPr/>
        <p:txBody>
          <a:bodyPr/>
          <a:lstStyle/>
          <a:p>
            <a:fld id="{02B66872-5CC6-E943-AEAC-1D107AE9D74D}" type="slidenum">
              <a:rPr lang="en-US" smtClean="0"/>
              <a:t>12</a:t>
            </a:fld>
            <a:endParaRPr lang="en-US"/>
          </a:p>
        </p:txBody>
      </p:sp>
    </p:spTree>
    <p:extLst>
      <p:ext uri="{BB962C8B-B14F-4D97-AF65-F5344CB8AC3E}">
        <p14:creationId xmlns:p14="http://schemas.microsoft.com/office/powerpoint/2010/main" val="153648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B66872-5CC6-E943-AEAC-1D107AE9D74D}" type="slidenum">
              <a:rPr lang="en-US" smtClean="0"/>
              <a:t>13</a:t>
            </a:fld>
            <a:endParaRPr lang="en-US"/>
          </a:p>
        </p:txBody>
      </p:sp>
    </p:spTree>
    <p:extLst>
      <p:ext uri="{BB962C8B-B14F-4D97-AF65-F5344CB8AC3E}">
        <p14:creationId xmlns:p14="http://schemas.microsoft.com/office/powerpoint/2010/main" val="348387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was a rally and protest held by Donald Trump on the day that the election results were being finalized in the senate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protests eventually turned into a riot and insurrection – a mob broke into the Capitol building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all 5 people have died, charges and arrests are happening as I record this message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be clear about this: The insurrection at the U.S. Capitol on January 6th 2021 by radical right-wing Trump supporters wasn’t just about their belief that the election was fraudulent. It was also the culmination of Donald Trump’s presidency—one built upon fear, lies, scandals, conspiracy theories, violent rhetoric, bad religion, and white supremacy.</a:t>
            </a:r>
            <a:r>
              <a:rPr lang="en-US" dirty="0">
                <a:effectLst/>
              </a:rPr>
              <a:t> </a:t>
            </a:r>
          </a:p>
          <a:p>
            <a:endParaRPr lang="en-US" dirty="0">
              <a:effectLst/>
            </a:endParaRPr>
          </a:p>
          <a:p>
            <a:r>
              <a:rPr lang="en-US" dirty="0">
                <a:effectLst/>
              </a:rPr>
              <a:t>Take a look at this photo taken of one of the insurrectionists… [NEXT SLIDE]</a:t>
            </a:r>
            <a:endParaRPr lang="en-US" dirty="0"/>
          </a:p>
        </p:txBody>
      </p:sp>
      <p:sp>
        <p:nvSpPr>
          <p:cNvPr id="4" name="Slide Number Placeholder 3"/>
          <p:cNvSpPr>
            <a:spLocks noGrp="1"/>
          </p:cNvSpPr>
          <p:nvPr>
            <p:ph type="sldNum" sz="quarter" idx="5"/>
          </p:nvPr>
        </p:nvSpPr>
        <p:spPr/>
        <p:txBody>
          <a:bodyPr/>
          <a:lstStyle/>
          <a:p>
            <a:fld id="{02B66872-5CC6-E943-AEAC-1D107AE9D74D}" type="slidenum">
              <a:rPr lang="en-US" smtClean="0"/>
              <a:t>2</a:t>
            </a:fld>
            <a:endParaRPr lang="en-US"/>
          </a:p>
        </p:txBody>
      </p:sp>
    </p:spTree>
    <p:extLst>
      <p:ext uri="{BB962C8B-B14F-4D97-AF65-F5344CB8AC3E}">
        <p14:creationId xmlns:p14="http://schemas.microsoft.com/office/powerpoint/2010/main" val="22627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America’s original sin – racism &amp; white supremacy</a:t>
            </a:r>
          </a:p>
          <a:p>
            <a:endParaRPr lang="en-US" dirty="0"/>
          </a:p>
          <a:p>
            <a:pPr marL="171450" indent="-171450">
              <a:buFont typeface="Arial" panose="020B0604020202020204" pitchFamily="34" charset="0"/>
              <a:buChar char="•"/>
            </a:pPr>
            <a:r>
              <a:rPr lang="en-US" dirty="0"/>
              <a:t>It’s no secret that America was built upon the backs of African slaves (who were originally deemed by the US Constitution as three-fifths of a human being), as well as the genocide of Native American tribes. </a:t>
            </a:r>
          </a:p>
          <a:p>
            <a:pPr marL="171450" indent="-171450">
              <a:buFont typeface="Arial" panose="020B0604020202020204" pitchFamily="34" charset="0"/>
              <a:buChar char="•"/>
            </a:pPr>
            <a:r>
              <a:rPr lang="en-US" dirty="0"/>
              <a:t>Abolitionist movements arose in the 19</a:t>
            </a:r>
            <a:r>
              <a:rPr lang="en-US" baseline="30000" dirty="0"/>
              <a:t>th</a:t>
            </a:r>
            <a:r>
              <a:rPr lang="en-US" dirty="0"/>
              <a:t> century, but because the US was founded upon violence, it resorted to violence to try and settle the matter: the Civil War (half a million died)</a:t>
            </a:r>
          </a:p>
          <a:p>
            <a:pPr marL="171450" indent="-171450">
              <a:buFont typeface="Arial" panose="020B0604020202020204" pitchFamily="34" charset="0"/>
              <a:buChar char="•"/>
            </a:pPr>
            <a:r>
              <a:rPr lang="en-US" dirty="0"/>
              <a:t>The North won the war, but that simply suppressed the racism and deep feelings of resentment in the South</a:t>
            </a:r>
          </a:p>
          <a:p>
            <a:endParaRPr lang="en-US" dirty="0"/>
          </a:p>
          <a:p>
            <a:r>
              <a:rPr lang="en-US" dirty="0"/>
              <a:t>Over the years we’ve seen the ongoing struggle for equality and the pursuit of racial justice. Racism and white supremacy continued through things like Jim Crow laws, the KKK (and other white supremacists' groups), segregation, redlining, the criminalization and mass incarceration of African Americans (allowed by the 13</a:t>
            </a:r>
            <a:r>
              <a:rPr lang="en-US" baseline="30000" dirty="0"/>
              <a:t>th</a:t>
            </a:r>
            <a:r>
              <a:rPr lang="en-US" dirty="0"/>
              <a:t> Amendment), and seen in the many stories of police brutality in recent years. And it’s not hard to see the stark contrast between the militarized response to BLM protests and the unpreparedness and intentional withholding of national guard troops at the Capitol this past week.</a:t>
            </a:r>
          </a:p>
          <a:p>
            <a:endParaRPr lang="en-US" dirty="0"/>
          </a:p>
          <a:p>
            <a:r>
              <a:rPr lang="en-US" dirty="0"/>
              <a:t>Despite the progress made by the Civil Rights Movement of the 1960s and the outcries for racial justice today in light of George Floyd, </a:t>
            </a:r>
            <a:r>
              <a:rPr lang="en-US" dirty="0" err="1"/>
              <a:t>Ahmaud</a:t>
            </a:r>
            <a:r>
              <a:rPr lang="en-US" dirty="0"/>
              <a:t> </a:t>
            </a:r>
            <a:r>
              <a:rPr lang="en-US" dirty="0" err="1"/>
              <a:t>Arbery</a:t>
            </a:r>
            <a:r>
              <a:rPr lang="en-US" dirty="0"/>
              <a:t>, and Breonna Taylor, racism and white supremacy (America’s original sin) is still very much deeply ingrained in our society.  [NEXT SLIDE]</a:t>
            </a:r>
          </a:p>
        </p:txBody>
      </p:sp>
      <p:sp>
        <p:nvSpPr>
          <p:cNvPr id="4" name="Slide Number Placeholder 3"/>
          <p:cNvSpPr>
            <a:spLocks noGrp="1"/>
          </p:cNvSpPr>
          <p:nvPr>
            <p:ph type="sldNum" sz="quarter" idx="5"/>
          </p:nvPr>
        </p:nvSpPr>
        <p:spPr/>
        <p:txBody>
          <a:bodyPr/>
          <a:lstStyle/>
          <a:p>
            <a:fld id="{02B66872-5CC6-E943-AEAC-1D107AE9D74D}" type="slidenum">
              <a:rPr lang="en-US" smtClean="0"/>
              <a:t>3</a:t>
            </a:fld>
            <a:endParaRPr lang="en-US"/>
          </a:p>
        </p:txBody>
      </p:sp>
    </p:spTree>
    <p:extLst>
      <p:ext uri="{BB962C8B-B14F-4D97-AF65-F5344CB8AC3E}">
        <p14:creationId xmlns:p14="http://schemas.microsoft.com/office/powerpoint/2010/main" val="112692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that’s the purpose of our series, Pursuing Racial Justice: How the Gospel Confronts America’s Original Sin. As Christ-followers, we want to ask questions like, “What does the Gospel have to say about this? What should Christians do in response to racial injustice?”</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I’d venture to say that most people in our congregation and those listening know that this is a problem, at least to some extent. The question of course is what do we do about it? How should we respond? Where do we go from here? That’s what this series is all about. </a:t>
            </a:r>
            <a:endParaRPr lang="en-US" dirty="0"/>
          </a:p>
          <a:p>
            <a:endParaRPr lang="en-US" dirty="0">
              <a:effectLst/>
            </a:endParaRPr>
          </a:p>
          <a:p>
            <a:r>
              <a:rPr lang="en-US" dirty="0">
                <a:effectLst/>
              </a:rPr>
              <a:t>But if for some reason you’re still not convinced of the seriousness of this issue, and your open to learning more, our Peace and Social Justice Commission has created a suggested reading list to help educate and grow us in our understanding. You can find that list in the recent edition of our </a:t>
            </a:r>
            <a:r>
              <a:rPr lang="en-US" dirty="0" err="1">
                <a:effectLst/>
              </a:rPr>
              <a:t>Peace</a:t>
            </a:r>
            <a:r>
              <a:rPr lang="en-US" i="1" dirty="0" err="1">
                <a:effectLst/>
              </a:rPr>
              <a:t>Matters</a:t>
            </a:r>
            <a:r>
              <a:rPr lang="en-US" dirty="0">
                <a:effectLst/>
              </a:rPr>
              <a:t> Newsletter, which you can access at the peace and social justice page at </a:t>
            </a:r>
            <a:r>
              <a:rPr lang="en-US" dirty="0" err="1">
                <a:effectLst/>
              </a:rPr>
              <a:t>granthamchurch.org</a:t>
            </a:r>
            <a:r>
              <a:rPr lang="en-US" dirty="0">
                <a:effectLst/>
              </a:rPr>
              <a:t>.  [NEXT SLIDE</a:t>
            </a:r>
          </a:p>
        </p:txBody>
      </p:sp>
      <p:sp>
        <p:nvSpPr>
          <p:cNvPr id="4" name="Slide Number Placeholder 3"/>
          <p:cNvSpPr>
            <a:spLocks noGrp="1"/>
          </p:cNvSpPr>
          <p:nvPr>
            <p:ph type="sldNum" sz="quarter" idx="5"/>
          </p:nvPr>
        </p:nvSpPr>
        <p:spPr/>
        <p:txBody>
          <a:bodyPr/>
          <a:lstStyle/>
          <a:p>
            <a:fld id="{02B66872-5CC6-E943-AEAC-1D107AE9D74D}" type="slidenum">
              <a:rPr lang="en-US" smtClean="0"/>
              <a:t>4</a:t>
            </a:fld>
            <a:endParaRPr lang="en-US"/>
          </a:p>
        </p:txBody>
      </p:sp>
    </p:spTree>
    <p:extLst>
      <p:ext uri="{BB962C8B-B14F-4D97-AF65-F5344CB8AC3E}">
        <p14:creationId xmlns:p14="http://schemas.microsoft.com/office/powerpoint/2010/main" val="61332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 you will also find the series outline and lineup. We have a lot of great speakers joining us virtually this year. Hank Johnson, Todd Allen, Greg Boyd, </a:t>
            </a:r>
            <a:r>
              <a:rPr lang="en-US" sz="1200" kern="1200" dirty="0">
                <a:solidFill>
                  <a:schemeClr val="tx1"/>
                </a:solidFill>
                <a:effectLst/>
                <a:latin typeface="+mn-lt"/>
                <a:ea typeface="+mn-ea"/>
                <a:cs typeface="+mn-cs"/>
              </a:rPr>
              <a:t>Dina Gonzalez-Pina (MCC), Dominque Gilliard, and Drew 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[BRIEF PRAYER]</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2B66872-5CC6-E943-AEAC-1D107AE9D74D}" type="slidenum">
              <a:rPr lang="en-US" smtClean="0"/>
              <a:t>5</a:t>
            </a:fld>
            <a:endParaRPr lang="en-US"/>
          </a:p>
        </p:txBody>
      </p:sp>
    </p:spTree>
    <p:extLst>
      <p:ext uri="{BB962C8B-B14F-4D97-AF65-F5344CB8AC3E}">
        <p14:creationId xmlns:p14="http://schemas.microsoft.com/office/powerpoint/2010/main" val="7022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Jesus, our Lord and Savior, was a Jew. He was </a:t>
            </a:r>
            <a:r>
              <a:rPr lang="en-US" sz="1200" b="0" i="1" u="none" strike="noStrike" kern="1200" dirty="0">
                <a:solidFill>
                  <a:schemeClr val="tx1"/>
                </a:solidFill>
                <a:effectLst/>
                <a:latin typeface="+mn-lt"/>
                <a:ea typeface="+mn-ea"/>
                <a:cs typeface="+mn-cs"/>
              </a:rPr>
              <a:t>not</a:t>
            </a:r>
            <a:r>
              <a:rPr lang="en-US" sz="1200" b="0" i="0" u="none" strike="noStrike" kern="1200" dirty="0">
                <a:solidFill>
                  <a:schemeClr val="tx1"/>
                </a:solidFill>
                <a:effectLst/>
                <a:latin typeface="+mn-lt"/>
                <a:ea typeface="+mn-ea"/>
                <a:cs typeface="+mn-cs"/>
              </a:rPr>
              <a:t> white. If you’ve been regularly engaged at Grantham, or you’ve been following our sermon podcast, you know that we did a series in the fall leading up to the election. It was called, The Politics of Jesus: Following Christ in the American Empire. [AI PHOTO OF JESUS]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Jesus was from a minority ethnic group (known historically as the Hebrews) who had a long history of slavery, exile, and oppression. And that oppression continued with the Roman Empire in the first century. The Jews were occupied by the Romans and exploited as as the outer rim and backwater of the empire. The term “Jew” itself would have likely been used by Romans in a derogatory way (e.g. Mexicans). Also, “King of the Jews” (Mk 15:26).</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we can’t overlook how Jesus did not come from a powerful and privileged group of people. But instead, from an oppressed people, and he came for oppressed people everywhere. Therefore, it’s important to hear how the “good news” of Jesus is not just about the forgiveness of sins and inward spiritual change, it’s also about justice and setting the captives free. Which is why I’d like to begin our series by briefly showing us how racial justice is rooted in the gospel that Christ proclaimed, and how we too must pursue it together as a church.  [NEXT SLIDE]</a:t>
            </a:r>
            <a:endParaRPr lang="en-US" dirty="0"/>
          </a:p>
        </p:txBody>
      </p:sp>
      <p:sp>
        <p:nvSpPr>
          <p:cNvPr id="4" name="Slide Number Placeholder 3"/>
          <p:cNvSpPr>
            <a:spLocks noGrp="1"/>
          </p:cNvSpPr>
          <p:nvPr>
            <p:ph type="sldNum" sz="quarter" idx="5"/>
          </p:nvPr>
        </p:nvSpPr>
        <p:spPr/>
        <p:txBody>
          <a:bodyPr/>
          <a:lstStyle/>
          <a:p>
            <a:fld id="{02B66872-5CC6-E943-AEAC-1D107AE9D74D}" type="slidenum">
              <a:rPr lang="en-US" smtClean="0"/>
              <a:t>6</a:t>
            </a:fld>
            <a:endParaRPr lang="en-US"/>
          </a:p>
        </p:txBody>
      </p:sp>
    </p:spTree>
    <p:extLst>
      <p:ext uri="{BB962C8B-B14F-4D97-AF65-F5344CB8AC3E}">
        <p14:creationId xmlns:p14="http://schemas.microsoft.com/office/powerpoint/2010/main" val="225656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[BRIEF COMMENTS]</a:t>
            </a:r>
          </a:p>
        </p:txBody>
      </p:sp>
      <p:sp>
        <p:nvSpPr>
          <p:cNvPr id="4" name="Slide Number Placeholder 3"/>
          <p:cNvSpPr>
            <a:spLocks noGrp="1"/>
          </p:cNvSpPr>
          <p:nvPr>
            <p:ph type="sldNum" sz="quarter" idx="5"/>
          </p:nvPr>
        </p:nvSpPr>
        <p:spPr/>
        <p:txBody>
          <a:bodyPr/>
          <a:lstStyle/>
          <a:p>
            <a:fld id="{FD93ADE4-E4D2-C548-95A8-CD5856DB7AF1}" type="slidenum">
              <a:rPr lang="en-US" smtClean="0"/>
              <a:t>7</a:t>
            </a:fld>
            <a:endParaRPr lang="en-US"/>
          </a:p>
        </p:txBody>
      </p:sp>
    </p:spTree>
    <p:extLst>
      <p:ext uri="{BB962C8B-B14F-4D97-AF65-F5344CB8AC3E}">
        <p14:creationId xmlns:p14="http://schemas.microsoft.com/office/powerpoint/2010/main" val="201103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[READ &amp; COMMENT]</a:t>
            </a:r>
          </a:p>
          <a:p>
            <a:r>
              <a:rPr lang="en-US" b="1" dirty="0">
                <a:solidFill>
                  <a:schemeClr val="tx1"/>
                </a:solidFill>
              </a:rPr>
              <a:t>“the poor” </a:t>
            </a:r>
            <a:r>
              <a:rPr lang="en-US" dirty="0">
                <a:solidFill>
                  <a:schemeClr val="tx1"/>
                </a:solidFill>
              </a:rPr>
              <a:t>refers to those living in poverty, but it also included those of lower social status, outsiders, the marginalized, the voiceless, and people living on the fringes; while it can include the poor in spirit, it most definitely refers to those who are physically poor. And we will see Jesus proclaiming good news to the poor and lifting them up from their plight all throughout the gospels.</a:t>
            </a:r>
          </a:p>
          <a:p>
            <a:endParaRPr lang="en-US" dirty="0">
              <a:solidFill>
                <a:schemeClr val="tx1"/>
              </a:solidFill>
            </a:endParaRPr>
          </a:p>
          <a:p>
            <a:r>
              <a:rPr lang="en-US" b="1" dirty="0">
                <a:solidFill>
                  <a:schemeClr val="tx1"/>
                </a:solidFill>
              </a:rPr>
              <a:t>“freedom for the prisoners” </a:t>
            </a:r>
            <a:r>
              <a:rPr lang="en-US" dirty="0">
                <a:solidFill>
                  <a:schemeClr val="tx1"/>
                </a:solidFill>
              </a:rPr>
              <a:t>(NRSV - release to the captives) obviously the literal sense here is getting people out of jail (which is a good thing, particularly for the wrongly accused or those who have been unfairly sentenced), although we don’t see Jesus doing that in his ministry, it does happen later in Acts and will become the basis for abolition movements and prison reform throughout history. Praise God for that! But we should also notice that in Luke the “freedom for the prisoners” looks like setting people free from bondage to spiritual evil through exorcisms and healings. Afterall, you can set people free from a jail cell, but they can still live in their own private hell as a “free” person.</a:t>
            </a:r>
          </a:p>
          <a:p>
            <a:endParaRPr lang="en-US" dirty="0">
              <a:solidFill>
                <a:schemeClr val="tx1"/>
              </a:solidFill>
            </a:endParaRPr>
          </a:p>
          <a:p>
            <a:r>
              <a:rPr lang="en-US" b="1" dirty="0">
                <a:solidFill>
                  <a:schemeClr val="tx1"/>
                </a:solidFill>
              </a:rPr>
              <a:t>“recovery of sight for the blind” </a:t>
            </a:r>
            <a:r>
              <a:rPr lang="en-US" b="0" dirty="0">
                <a:solidFill>
                  <a:schemeClr val="tx1"/>
                </a:solidFill>
              </a:rPr>
              <a:t>as you’ll recall, Jesus literally opened the eyes of blind people in the gospels, but we can also see how Jesus opens eyes in a spiritual sense for people to see the truth and come into his Kingdom, and for people like Nicodemus, to be born again. So, we shouldn’t make the mistake as post-Enlightenment Westerners of wanting to choose either a literal interpretation or a spiritual one. Instead, we need to hold them together. For Jesus and his Jewish audience, they both reflect the reality of God’s creation--we live in a physical/material world that is mysteriously connected to the spiritual realms and spiritual matters.</a:t>
            </a:r>
          </a:p>
          <a:p>
            <a:endParaRPr lang="en-US" b="0" dirty="0">
              <a:solidFill>
                <a:schemeClr val="tx1"/>
              </a:solidFill>
            </a:endParaRPr>
          </a:p>
          <a:p>
            <a:r>
              <a:rPr lang="en-US" b="1" dirty="0">
                <a:solidFill>
                  <a:schemeClr val="tx1"/>
                </a:solidFill>
              </a:rPr>
              <a:t>“to set the oppressed free” </a:t>
            </a:r>
            <a:r>
              <a:rPr lang="en-US" b="0" dirty="0">
                <a:solidFill>
                  <a:schemeClr val="tx1"/>
                </a:solidFill>
              </a:rPr>
              <a:t>can apply to so many people and situations today (which we should do), but in the context they specifically would have thought of how the empire was oppressing and subjugating them, making them exiles and prisoners in their own land. </a:t>
            </a:r>
          </a:p>
          <a:p>
            <a:endParaRPr lang="en-US" b="0" dirty="0">
              <a:solidFill>
                <a:schemeClr val="tx1"/>
              </a:solidFill>
            </a:endParaRPr>
          </a:p>
          <a:p>
            <a:r>
              <a:rPr lang="en-US" b="0" dirty="0">
                <a:solidFill>
                  <a:schemeClr val="tx1"/>
                </a:solidFill>
              </a:rPr>
              <a:t>And then in verse 19 (Isaiah 61:2), Jesus reads, </a:t>
            </a:r>
            <a:r>
              <a:rPr lang="en-US" b="1" dirty="0">
                <a:solidFill>
                  <a:schemeClr val="tx1"/>
                </a:solidFill>
              </a:rPr>
              <a:t>“the year of the Lord’s favor” – </a:t>
            </a:r>
            <a:r>
              <a:rPr lang="en-US" b="0" dirty="0">
                <a:solidFill>
                  <a:schemeClr val="tx1"/>
                </a:solidFill>
              </a:rPr>
              <a:t>what’s that about? Well, this </a:t>
            </a:r>
            <a:r>
              <a:rPr lang="en-US" dirty="0">
                <a:solidFill>
                  <a:schemeClr val="tx1"/>
                </a:solidFill>
              </a:rPr>
              <a:t>refers to the Jewish concept of the Jubilee year in Leviticus 25:8-10. And I say “concept” because there isn’t any historical evidence that Israel ever practiced it. That’s because Jubilee required that every 50 years debts be forgiven, slaves go free, that people stop charging interest on loans, that you treat each other with fairness, and make it possible that everyone receives what they need to live and be an equal, contributing member of society.</a:t>
            </a:r>
          </a:p>
          <a:p>
            <a:endParaRPr lang="en-US" dirty="0">
              <a:solidFill>
                <a:schemeClr val="tx1"/>
              </a:solidFill>
            </a:endParaRPr>
          </a:p>
          <a:p>
            <a:r>
              <a:rPr lang="en-US" dirty="0">
                <a:solidFill>
                  <a:schemeClr val="tx1"/>
                </a:solidFill>
              </a:rPr>
              <a:t>OT scholar Walter Brueggemann said that the Jubilee is about the ”rehabilitation of life out of impoverishment, powerlessness, and despair.” The idea behind Jubilee is that it’s the way a community in trouble can resolve and restore what is broken and run amok. And this vision of Jubilee, which offers profound hope for the disadvantaged and downtrodden, is understandably devastating to those who benefit from maintaining the status quo and keeping things the way they are--a system that has given them power and privilege over others. So, you can see why there isn’t any evidence that this was ever actually practiced. Yet, it reflects where God wants to take the world.</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one commentator writes, when understood literally, “the passage says the Christ is God’s servant who will bring to reality the longing and hope of the poor, the oppressed, and the imprisoned. The Christ will usher in the amnesty, the liberation, and the restoration associated with the proclamation of the year of Jubilee” (Fred Craddock, </a:t>
            </a:r>
            <a:r>
              <a:rPr lang="en-US" i="1" dirty="0">
                <a:solidFill>
                  <a:schemeClr val="tx1"/>
                </a:solidFill>
              </a:rPr>
              <a:t>Luke</a:t>
            </a:r>
            <a:r>
              <a:rPr lang="en-US" dirty="0">
                <a:solidFill>
                  <a:schemeClr val="tx1"/>
                </a:solidFill>
              </a:rPr>
              <a:t> pg.62). Sounds exciting, right? Well, not everyone likes the idea and how it applies, as we can see as the story unfolds in Nazareth.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notice this. Jesus says he has come to “proclaim” or announce these things. Why is that important?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8</a:t>
            </a:fld>
            <a:endParaRPr lang="en-US"/>
          </a:p>
        </p:txBody>
      </p:sp>
    </p:spTree>
    <p:extLst>
      <p:ext uri="{BB962C8B-B14F-4D97-AF65-F5344CB8AC3E}">
        <p14:creationId xmlns:p14="http://schemas.microsoft.com/office/powerpoint/2010/main" val="364758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Everything is about to change. The Kingdom of God is coming. God is fulfilling his promises to Israel, and to the world.</a:t>
            </a:r>
          </a:p>
          <a:p>
            <a:endParaRPr lang="en-US" dirty="0">
              <a:solidFill>
                <a:schemeClr val="tx1"/>
              </a:solidFill>
            </a:endParaRPr>
          </a:p>
          <a:p>
            <a:r>
              <a:rPr lang="en-US" dirty="0">
                <a:solidFill>
                  <a:schemeClr val="tx1"/>
                </a:solidFill>
              </a:rPr>
              <a:t>When you see who Jesus was (and is) and understand his ministry as liberating the world from spiritual </a:t>
            </a:r>
            <a:r>
              <a:rPr lang="en-US" i="1" dirty="0">
                <a:solidFill>
                  <a:schemeClr val="tx1"/>
                </a:solidFill>
              </a:rPr>
              <a:t>and </a:t>
            </a:r>
            <a:r>
              <a:rPr lang="en-US" dirty="0">
                <a:solidFill>
                  <a:schemeClr val="tx1"/>
                </a:solidFill>
              </a:rPr>
              <a:t>earthly (i.e. social) bondage, it will expand your view of the gospel and transform the way you see what Christ is doing in the Gospels, and what he calls us to do as well. Once we’ve seriously considered the Jewishness of Jesus, that he was once a refugee to Egypt, that he was a religious Jew, that he was oppressed as a minority in his own land, we should then pay careful attention to the way he taught and the way he went to other oppressed people.</a:t>
            </a:r>
          </a:p>
          <a:p>
            <a:endParaRPr lang="en-US" dirty="0">
              <a:solidFill>
                <a:schemeClr val="tx1"/>
              </a:solidFill>
            </a:endParaRPr>
          </a:p>
          <a:p>
            <a:r>
              <a:rPr lang="en-US" dirty="0">
                <a:solidFill>
                  <a:schemeClr val="tx1"/>
                </a:solidFill>
              </a:rPr>
              <a:t>For example, let’s recall one of his most well-known parables and reflect on how radical it was within his own context.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9</a:t>
            </a:fld>
            <a:endParaRPr lang="en-US"/>
          </a:p>
        </p:txBody>
      </p:sp>
    </p:spTree>
    <p:extLst>
      <p:ext uri="{BB962C8B-B14F-4D97-AF65-F5344CB8AC3E}">
        <p14:creationId xmlns:p14="http://schemas.microsoft.com/office/powerpoint/2010/main" val="175523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B7F6-9BD0-DE46-B874-A33FB794F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461449-BFAD-304C-BAF1-E8F44187D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A3CBBD-B6AB-044B-95D8-80F9936CF4F4}"/>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5" name="Footer Placeholder 4">
            <a:extLst>
              <a:ext uri="{FF2B5EF4-FFF2-40B4-BE49-F238E27FC236}">
                <a16:creationId xmlns:a16="http://schemas.microsoft.com/office/drawing/2014/main" id="{F26C1988-B99C-F64A-9D73-F424AA094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168CB-C568-264E-819B-BA985A18E5BB}"/>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75984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5464-3840-5048-9FD1-FA065C321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47298-88B0-2E48-BEAE-5EE4F70B24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7C873-F681-274F-BE27-4E55B4710993}"/>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5" name="Footer Placeholder 4">
            <a:extLst>
              <a:ext uri="{FF2B5EF4-FFF2-40B4-BE49-F238E27FC236}">
                <a16:creationId xmlns:a16="http://schemas.microsoft.com/office/drawing/2014/main" id="{BB3D77F5-75CC-4F4F-B0AD-9DB77CE7A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B227E-E12E-864A-B462-5360059B3970}"/>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27422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F2E5AF-B058-444B-8DC2-B8A3649FD4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07573-19A8-764A-A74E-FF987FA4D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81ACE-282E-A94B-9667-7EF26595E745}"/>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5" name="Footer Placeholder 4">
            <a:extLst>
              <a:ext uri="{FF2B5EF4-FFF2-40B4-BE49-F238E27FC236}">
                <a16:creationId xmlns:a16="http://schemas.microsoft.com/office/drawing/2014/main" id="{F7752B75-AE9B-5743-AEF1-83276F4D7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09C02-8AF5-FF43-8BE7-731BBA4F1511}"/>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244327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6A54-5FA9-C449-89C1-4CED99832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8EFD0-5584-8543-B34B-B68A837E30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B3513-325E-CE4B-BC03-96A12CD48102}"/>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5" name="Footer Placeholder 4">
            <a:extLst>
              <a:ext uri="{FF2B5EF4-FFF2-40B4-BE49-F238E27FC236}">
                <a16:creationId xmlns:a16="http://schemas.microsoft.com/office/drawing/2014/main" id="{0F326B03-4A17-E744-8AF6-F89E77B71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291C1-20F7-6543-A096-DCFCC42DCAAE}"/>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40260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8E93-4ED4-7144-B9AA-3F6B464CD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A487E9-91E3-9940-B8F9-3E36AFE4A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D7A716-187F-3140-BF11-120B387DCF05}"/>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5" name="Footer Placeholder 4">
            <a:extLst>
              <a:ext uri="{FF2B5EF4-FFF2-40B4-BE49-F238E27FC236}">
                <a16:creationId xmlns:a16="http://schemas.microsoft.com/office/drawing/2014/main" id="{7498706C-614A-4740-9558-A86A83160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EB71D-C06B-0D43-8E6F-B5E1E9133D43}"/>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243116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777-3EF1-1349-8EDC-36DA5D726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CF88A-E613-CC41-9D48-B99DCF632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F9BDB-FDA3-3542-BF7F-E7FB1A7C8E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79757-BBDC-684C-9B6B-DD8D6EB413CC}"/>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6" name="Footer Placeholder 5">
            <a:extLst>
              <a:ext uri="{FF2B5EF4-FFF2-40B4-BE49-F238E27FC236}">
                <a16:creationId xmlns:a16="http://schemas.microsoft.com/office/drawing/2014/main" id="{50F9FC34-B74D-2844-8F64-D79DB00D7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71066-5532-2D48-9D85-5568CA0D3E50}"/>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29732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BA73-2DAB-C54D-B565-E4E0D8B7A9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703B8-0D17-8146-8745-79E0BCA1D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6C607-5598-AE45-891D-00AEA8011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23BAA-CBE0-F343-BE1B-EBC73F17B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E6D84-ED3D-8C4A-9BCD-99932A959C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7C7F75-727B-0249-8EAC-15D04F4A3728}"/>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8" name="Footer Placeholder 7">
            <a:extLst>
              <a:ext uri="{FF2B5EF4-FFF2-40B4-BE49-F238E27FC236}">
                <a16:creationId xmlns:a16="http://schemas.microsoft.com/office/drawing/2014/main" id="{3B5BA273-B26D-3848-BBE0-6E5ABEFD8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4B79-A19B-5344-BFB5-0754BFEF67B5}"/>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265739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A2D3-C368-3E4D-8966-E241AD76C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08C10B-D6F4-EB48-8BB7-CA19E16698C7}"/>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4" name="Footer Placeholder 3">
            <a:extLst>
              <a:ext uri="{FF2B5EF4-FFF2-40B4-BE49-F238E27FC236}">
                <a16:creationId xmlns:a16="http://schemas.microsoft.com/office/drawing/2014/main" id="{398C78DC-82BD-8C4B-B512-9605036AA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69A934-4B99-DD46-82FB-14A5FFA56D2B}"/>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36122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F7D70-303F-CF43-AA36-DACF3C899A57}"/>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3" name="Footer Placeholder 2">
            <a:extLst>
              <a:ext uri="{FF2B5EF4-FFF2-40B4-BE49-F238E27FC236}">
                <a16:creationId xmlns:a16="http://schemas.microsoft.com/office/drawing/2014/main" id="{96A2B200-56F2-E341-A737-552A1902AB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5551AA-AD2F-EE4C-9A8C-558640AA0420}"/>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330966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1292-57DB-4940-9C04-E74A7712D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62DEAC-4D04-0B45-87BE-239CF15CE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7B0905-4164-F14C-A601-B8F4059C0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FE940-1BFF-6041-8FB7-B3B2FECE73CA}"/>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6" name="Footer Placeholder 5">
            <a:extLst>
              <a:ext uri="{FF2B5EF4-FFF2-40B4-BE49-F238E27FC236}">
                <a16:creationId xmlns:a16="http://schemas.microsoft.com/office/drawing/2014/main" id="{86B3E539-78EB-D541-AE3B-A0476279E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B2849-0F66-764F-9A0B-0B12B49AF055}"/>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292743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AA0D-FB11-6B4D-87E3-9751DD57B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562290-EE5A-974C-B9D5-1B9F5DFEE2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1BF54D-21A7-E14B-A1E6-D99BA54BD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3D15B-3F4D-9547-9D9C-05165882E638}"/>
              </a:ext>
            </a:extLst>
          </p:cNvPr>
          <p:cNvSpPr>
            <a:spLocks noGrp="1"/>
          </p:cNvSpPr>
          <p:nvPr>
            <p:ph type="dt" sz="half" idx="10"/>
          </p:nvPr>
        </p:nvSpPr>
        <p:spPr/>
        <p:txBody>
          <a:bodyPr/>
          <a:lstStyle/>
          <a:p>
            <a:fld id="{D6E6B651-A093-424D-BDE3-36CE7E18C52F}" type="datetimeFigureOut">
              <a:rPr lang="en-US" smtClean="0"/>
              <a:t>1/6/21</a:t>
            </a:fld>
            <a:endParaRPr lang="en-US"/>
          </a:p>
        </p:txBody>
      </p:sp>
      <p:sp>
        <p:nvSpPr>
          <p:cNvPr id="6" name="Footer Placeholder 5">
            <a:extLst>
              <a:ext uri="{FF2B5EF4-FFF2-40B4-BE49-F238E27FC236}">
                <a16:creationId xmlns:a16="http://schemas.microsoft.com/office/drawing/2014/main" id="{94C3487D-A5B0-8543-9A9E-FF668FA65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084A6-1DB8-2242-A895-7BE387F77EBE}"/>
              </a:ext>
            </a:extLst>
          </p:cNvPr>
          <p:cNvSpPr>
            <a:spLocks noGrp="1"/>
          </p:cNvSpPr>
          <p:nvPr>
            <p:ph type="sldNum" sz="quarter" idx="12"/>
          </p:nvPr>
        </p:nvSpPr>
        <p:spPr/>
        <p:txBody>
          <a:bodyPr/>
          <a:lstStyle/>
          <a:p>
            <a:fld id="{CBD08ED7-72DA-9A42-8459-AC68D8DDAAB5}" type="slidenum">
              <a:rPr lang="en-US" smtClean="0"/>
              <a:t>‹#›</a:t>
            </a:fld>
            <a:endParaRPr lang="en-US"/>
          </a:p>
        </p:txBody>
      </p:sp>
    </p:spTree>
    <p:extLst>
      <p:ext uri="{BB962C8B-B14F-4D97-AF65-F5344CB8AC3E}">
        <p14:creationId xmlns:p14="http://schemas.microsoft.com/office/powerpoint/2010/main" val="357986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BCBE5-9B68-0C4B-B605-A7BAA32D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EF070E-C81D-6E4F-B314-EAF9AB09A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7B919-EBEA-D44E-A3F5-6804E5FA2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6B651-A093-424D-BDE3-36CE7E18C52F}" type="datetimeFigureOut">
              <a:rPr lang="en-US" smtClean="0"/>
              <a:t>1/6/21</a:t>
            </a:fld>
            <a:endParaRPr lang="en-US"/>
          </a:p>
        </p:txBody>
      </p:sp>
      <p:sp>
        <p:nvSpPr>
          <p:cNvPr id="5" name="Footer Placeholder 4">
            <a:extLst>
              <a:ext uri="{FF2B5EF4-FFF2-40B4-BE49-F238E27FC236}">
                <a16:creationId xmlns:a16="http://schemas.microsoft.com/office/drawing/2014/main" id="{554672A7-CCA9-5844-9FC3-F479CB144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887460-3000-0643-8A11-8BFC8F8D9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08ED7-72DA-9A42-8459-AC68D8DDAAB5}" type="slidenum">
              <a:rPr lang="en-US" smtClean="0"/>
              <a:t>‹#›</a:t>
            </a:fld>
            <a:endParaRPr lang="en-US"/>
          </a:p>
        </p:txBody>
      </p:sp>
    </p:spTree>
    <p:extLst>
      <p:ext uri="{BB962C8B-B14F-4D97-AF65-F5344CB8AC3E}">
        <p14:creationId xmlns:p14="http://schemas.microsoft.com/office/powerpoint/2010/main" val="71076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people standing in a field&#10;&#10;Description automatically generated with low confidence">
            <a:extLst>
              <a:ext uri="{FF2B5EF4-FFF2-40B4-BE49-F238E27FC236}">
                <a16:creationId xmlns:a16="http://schemas.microsoft.com/office/drawing/2014/main" id="{E34AF9FF-1C84-BC4B-AFBA-4F317E2674F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63239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F585B8-AFED-784A-AA24-148D157172BC}"/>
              </a:ext>
            </a:extLst>
          </p:cNvPr>
          <p:cNvPicPr>
            <a:picLocks noChangeAspect="1"/>
          </p:cNvPicPr>
          <p:nvPr/>
        </p:nvPicPr>
        <p:blipFill rotWithShape="1">
          <a:blip r:embed="rId3">
            <a:extLst>
              <a:ext uri="{28A0092B-C50C-407E-A947-70E740481C1C}">
                <a14:useLocalDpi xmlns:a14="http://schemas.microsoft.com/office/drawing/2010/main" val="0"/>
              </a:ext>
            </a:extLst>
          </a:blip>
          <a:srcRect t="19929"/>
          <a:stretch/>
        </p:blipFill>
        <p:spPr>
          <a:xfrm>
            <a:off x="20" y="10"/>
            <a:ext cx="12191979" cy="6857989"/>
          </a:xfrm>
          <a:prstGeom prst="rect">
            <a:avLst/>
          </a:prstGeom>
        </p:spPr>
      </p:pic>
      <p:sp useBgFill="1">
        <p:nvSpPr>
          <p:cNvPr id="12" name="Freeform: Shape 11">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287462" y="2037441"/>
            <a:ext cx="4391024" cy="707886"/>
          </a:xfrm>
        </p:spPr>
        <p:txBody>
          <a:bodyPr anchor="t">
            <a:normAutofit/>
          </a:bodyPr>
          <a:lstStyle/>
          <a:p>
            <a:r>
              <a:rPr lang="en-US" sz="3600" b="1" dirty="0">
                <a:solidFill>
                  <a:schemeClr val="bg1"/>
                </a:solidFill>
                <a:effectLst>
                  <a:outerShdw blurRad="50800" dist="76200" dir="2700000" algn="tl" rotWithShape="0">
                    <a:prstClr val="black">
                      <a:alpha val="40000"/>
                    </a:prstClr>
                  </a:outerShdw>
                </a:effectLst>
                <a:latin typeface="+mn-lt"/>
              </a:rPr>
              <a:t>Who Is My Neighbor?</a:t>
            </a:r>
          </a:p>
        </p:txBody>
      </p:sp>
      <p:sp>
        <p:nvSpPr>
          <p:cNvPr id="2" name="Content Placeholder 1">
            <a:extLst>
              <a:ext uri="{FF2B5EF4-FFF2-40B4-BE49-F238E27FC236}">
                <a16:creationId xmlns:a16="http://schemas.microsoft.com/office/drawing/2014/main" id="{EDD92EB3-F869-A34D-8955-C7D848B8687A}"/>
              </a:ext>
            </a:extLst>
          </p:cNvPr>
          <p:cNvSpPr>
            <a:spLocks noGrp="1"/>
          </p:cNvSpPr>
          <p:nvPr>
            <p:ph idx="1"/>
          </p:nvPr>
        </p:nvSpPr>
        <p:spPr>
          <a:xfrm>
            <a:off x="1287463" y="2926800"/>
            <a:ext cx="4391024" cy="2291086"/>
          </a:xfrm>
        </p:spPr>
        <p:txBody>
          <a:bodyPr>
            <a:normAutofit/>
          </a:bodyPr>
          <a:lstStyle/>
          <a:p>
            <a:pPr marL="0" indent="0">
              <a:buNone/>
            </a:pPr>
            <a:r>
              <a:rPr lang="en-US" sz="3500" b="1" dirty="0">
                <a:solidFill>
                  <a:srgbClr val="FF0000">
                    <a:alpha val="80000"/>
                  </a:srgbClr>
                </a:solidFill>
                <a:effectLst>
                  <a:outerShdw blurRad="50800" dist="38100" dir="2700000" algn="tl" rotWithShape="0">
                    <a:schemeClr val="bg1">
                      <a:alpha val="40000"/>
                    </a:schemeClr>
                  </a:outerShdw>
                </a:effectLst>
              </a:rPr>
              <a:t>Luke 10:25-37 </a:t>
            </a:r>
          </a:p>
          <a:p>
            <a:pPr marL="0" indent="0">
              <a:buNone/>
            </a:pPr>
            <a:r>
              <a:rPr lang="en-US" sz="3400" dirty="0">
                <a:solidFill>
                  <a:schemeClr val="bg1">
                    <a:alpha val="80000"/>
                  </a:schemeClr>
                </a:solidFill>
                <a:latin typeface="+mj-lt"/>
              </a:rPr>
              <a:t>The Parable of the “Good” Samaritan</a:t>
            </a:r>
          </a:p>
          <a:p>
            <a:pPr marL="0" indent="0">
              <a:buNone/>
            </a:pPr>
            <a:endParaRPr lang="en-US" sz="2400" dirty="0">
              <a:solidFill>
                <a:schemeClr val="bg1">
                  <a:alpha val="80000"/>
                </a:schemeClr>
              </a:solidFill>
            </a:endParaRPr>
          </a:p>
        </p:txBody>
      </p:sp>
      <p:sp>
        <p:nvSpPr>
          <p:cNvPr id="14" name="Freeform: Shape 13">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34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F585B8-AFED-784A-AA24-148D157172BC}"/>
              </a:ext>
            </a:extLst>
          </p:cNvPr>
          <p:cNvPicPr>
            <a:picLocks noChangeAspect="1"/>
          </p:cNvPicPr>
          <p:nvPr/>
        </p:nvPicPr>
        <p:blipFill>
          <a:blip r:embed="rId3">
            <a:alphaModFix amt="58000"/>
          </a:blip>
          <a:srcRect t="4861" b="4861"/>
          <a:stretch/>
        </p:blipFill>
        <p:spPr>
          <a:xfrm>
            <a:off x="20" y="10"/>
            <a:ext cx="12191979" cy="6857989"/>
          </a:xfrm>
          <a:prstGeom prst="rect">
            <a:avLst/>
          </a:prstGeom>
          <a:solidFill>
            <a:schemeClr val="tx1"/>
          </a:solidFill>
        </p:spPr>
      </p:pic>
      <p:sp useBgFill="1">
        <p:nvSpPr>
          <p:cNvPr id="12" name="Freeform: Shape 11">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287462" y="2037441"/>
            <a:ext cx="4391024" cy="707886"/>
          </a:xfrm>
        </p:spPr>
        <p:txBody>
          <a:bodyPr anchor="t">
            <a:normAutofit/>
          </a:bodyPr>
          <a:lstStyle/>
          <a:p>
            <a:r>
              <a:rPr lang="en-US" sz="3600" b="1" dirty="0">
                <a:solidFill>
                  <a:schemeClr val="bg1"/>
                </a:solidFill>
                <a:effectLst>
                  <a:outerShdw blurRad="50800" dist="76200" dir="2700000" algn="tl" rotWithShape="0">
                    <a:prstClr val="black">
                      <a:alpha val="40000"/>
                    </a:prstClr>
                  </a:outerShdw>
                </a:effectLst>
                <a:latin typeface="+mn-lt"/>
              </a:rPr>
              <a:t>Gospel in Samaria</a:t>
            </a:r>
          </a:p>
        </p:txBody>
      </p:sp>
      <p:sp>
        <p:nvSpPr>
          <p:cNvPr id="2" name="Content Placeholder 1">
            <a:extLst>
              <a:ext uri="{FF2B5EF4-FFF2-40B4-BE49-F238E27FC236}">
                <a16:creationId xmlns:a16="http://schemas.microsoft.com/office/drawing/2014/main" id="{EDD92EB3-F869-A34D-8955-C7D848B8687A}"/>
              </a:ext>
            </a:extLst>
          </p:cNvPr>
          <p:cNvSpPr>
            <a:spLocks noGrp="1"/>
          </p:cNvSpPr>
          <p:nvPr>
            <p:ph idx="1"/>
          </p:nvPr>
        </p:nvSpPr>
        <p:spPr>
          <a:xfrm>
            <a:off x="1287463" y="2926800"/>
            <a:ext cx="4391024" cy="2291086"/>
          </a:xfrm>
        </p:spPr>
        <p:txBody>
          <a:bodyPr>
            <a:normAutofit/>
          </a:bodyPr>
          <a:lstStyle/>
          <a:p>
            <a:pPr marL="0" indent="0">
              <a:buNone/>
            </a:pPr>
            <a:r>
              <a:rPr lang="en-US" sz="3500" b="1" dirty="0">
                <a:solidFill>
                  <a:srgbClr val="FF0000">
                    <a:alpha val="80000"/>
                  </a:srgbClr>
                </a:solidFill>
                <a:effectLst>
                  <a:outerShdw blurRad="50800" dist="38100" dir="2700000" algn="tl" rotWithShape="0">
                    <a:schemeClr val="bg1">
                      <a:alpha val="40000"/>
                    </a:schemeClr>
                  </a:outerShdw>
                </a:effectLst>
              </a:rPr>
              <a:t>John 4:1-38 </a:t>
            </a:r>
          </a:p>
          <a:p>
            <a:pPr marL="0" indent="0">
              <a:buNone/>
            </a:pPr>
            <a:r>
              <a:rPr lang="en-US" sz="3400" dirty="0">
                <a:solidFill>
                  <a:schemeClr val="bg1">
                    <a:alpha val="80000"/>
                  </a:schemeClr>
                </a:solidFill>
                <a:latin typeface="+mj-lt"/>
              </a:rPr>
              <a:t>Jesus and the Samaritan woman at the well</a:t>
            </a:r>
            <a:endParaRPr lang="en-US" sz="2400" dirty="0">
              <a:solidFill>
                <a:schemeClr val="bg1">
                  <a:alpha val="80000"/>
                </a:schemeClr>
              </a:solidFill>
            </a:endParaRPr>
          </a:p>
        </p:txBody>
      </p:sp>
      <p:sp>
        <p:nvSpPr>
          <p:cNvPr id="14" name="Freeform: Shape 13">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46583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F5F43-D747-A34D-BC11-E1DAD5DD2D67}"/>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D27A7F63-1DAF-594F-A3D5-881E3F5DD2EB}"/>
              </a:ext>
            </a:extLst>
          </p:cNvPr>
          <p:cNvSpPr>
            <a:spLocks noGrp="1"/>
          </p:cNvSpPr>
          <p:nvPr>
            <p:ph idx="1"/>
          </p:nvPr>
        </p:nvSpPr>
        <p:spPr>
          <a:xfrm>
            <a:off x="1301416" y="2513012"/>
            <a:ext cx="9268326" cy="1831975"/>
          </a:xfrm>
        </p:spPr>
        <p:txBody>
          <a:bodyPr>
            <a:normAutofit/>
          </a:bodyPr>
          <a:lstStyle/>
          <a:p>
            <a:pPr marL="0" indent="0" algn="r">
              <a:buNone/>
            </a:pPr>
            <a:r>
              <a:rPr lang="en-US" sz="3400" dirty="0">
                <a:solidFill>
                  <a:schemeClr val="bg1"/>
                </a:solidFill>
              </a:rPr>
              <a:t>There is no longer Jew or Gentile,</a:t>
            </a:r>
            <a:r>
              <a:rPr lang="en-US" sz="3400" baseline="30000" dirty="0">
                <a:solidFill>
                  <a:schemeClr val="bg1"/>
                </a:solidFill>
              </a:rPr>
              <a:t> </a:t>
            </a:r>
            <a:r>
              <a:rPr lang="en-US" sz="3400" dirty="0">
                <a:solidFill>
                  <a:schemeClr val="bg1"/>
                </a:solidFill>
              </a:rPr>
              <a:t>slave or free, male and female. For </a:t>
            </a:r>
            <a:r>
              <a:rPr lang="en-US" sz="3400" dirty="0">
                <a:solidFill>
                  <a:srgbClr val="FFFF00"/>
                </a:solidFill>
              </a:rPr>
              <a:t>you are all one in Christ Jesus</a:t>
            </a:r>
            <a:r>
              <a:rPr lang="en-US" sz="3400" dirty="0">
                <a:solidFill>
                  <a:schemeClr val="bg1"/>
                </a:solidFill>
              </a:rPr>
              <a:t>.</a:t>
            </a:r>
          </a:p>
          <a:p>
            <a:pPr marL="0" indent="0" algn="r">
              <a:buNone/>
            </a:pPr>
            <a:r>
              <a:rPr lang="en-US" sz="3400" b="1" dirty="0">
                <a:solidFill>
                  <a:schemeClr val="bg1"/>
                </a:solidFill>
              </a:rPr>
              <a:t>Paul, Galatians 3:28 NLT</a:t>
            </a:r>
          </a:p>
        </p:txBody>
      </p:sp>
    </p:spTree>
    <p:extLst>
      <p:ext uri="{BB962C8B-B14F-4D97-AF65-F5344CB8AC3E}">
        <p14:creationId xmlns:p14="http://schemas.microsoft.com/office/powerpoint/2010/main" val="3374751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people standing in a field&#10;&#10;Description automatically generated with low confidence">
            <a:extLst>
              <a:ext uri="{FF2B5EF4-FFF2-40B4-BE49-F238E27FC236}">
                <a16:creationId xmlns:a16="http://schemas.microsoft.com/office/drawing/2014/main" id="{E34AF9FF-1C84-BC4B-AFBA-4F317E2674F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428042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large crowd of people in front of a white building&#10;&#10;Description automatically generated with medium confidence">
            <a:extLst>
              <a:ext uri="{FF2B5EF4-FFF2-40B4-BE49-F238E27FC236}">
                <a16:creationId xmlns:a16="http://schemas.microsoft.com/office/drawing/2014/main" id="{09FB4980-017F-384A-A7D6-D1C58085F3D4}"/>
              </a:ext>
            </a:extLst>
          </p:cNvPr>
          <p:cNvPicPr>
            <a:picLocks noChangeAspect="1"/>
          </p:cNvPicPr>
          <p:nvPr/>
        </p:nvPicPr>
        <p:blipFill rotWithShape="1">
          <a:blip r:embed="rId3"/>
          <a:srcRect t="12468"/>
          <a:stretch/>
        </p:blipFill>
        <p:spPr>
          <a:xfrm>
            <a:off x="20" y="1282"/>
            <a:ext cx="12191980" cy="6856718"/>
          </a:xfrm>
          <a:prstGeom prst="rect">
            <a:avLst/>
          </a:prstGeom>
        </p:spPr>
      </p:pic>
    </p:spTree>
    <p:extLst>
      <p:ext uri="{BB962C8B-B14F-4D97-AF65-F5344CB8AC3E}">
        <p14:creationId xmlns:p14="http://schemas.microsoft.com/office/powerpoint/2010/main" val="3482588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flag&#10;&#10;Description automatically generated with medium confidence">
            <a:extLst>
              <a:ext uri="{FF2B5EF4-FFF2-40B4-BE49-F238E27FC236}">
                <a16:creationId xmlns:a16="http://schemas.microsoft.com/office/drawing/2014/main" id="{DC04360E-E63E-2149-843E-FFE1EE9980F7}"/>
              </a:ext>
            </a:extLst>
          </p:cNvPr>
          <p:cNvPicPr>
            <a:picLocks noChangeAspect="1"/>
          </p:cNvPicPr>
          <p:nvPr/>
        </p:nvPicPr>
        <p:blipFill rotWithShape="1">
          <a:blip r:embed="rId3"/>
          <a:srcRect t="7425" b="11363"/>
          <a:stretch/>
        </p:blipFill>
        <p:spPr>
          <a:xfrm>
            <a:off x="20" y="1282"/>
            <a:ext cx="12191980" cy="6856718"/>
          </a:xfrm>
          <a:prstGeom prst="rect">
            <a:avLst/>
          </a:prstGeom>
        </p:spPr>
      </p:pic>
    </p:spTree>
    <p:extLst>
      <p:ext uri="{BB962C8B-B14F-4D97-AF65-F5344CB8AC3E}">
        <p14:creationId xmlns:p14="http://schemas.microsoft.com/office/powerpoint/2010/main" val="4099313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people standing in a field&#10;&#10;Description automatically generated with low confidence">
            <a:extLst>
              <a:ext uri="{FF2B5EF4-FFF2-40B4-BE49-F238E27FC236}">
                <a16:creationId xmlns:a16="http://schemas.microsoft.com/office/drawing/2014/main" id="{E34AF9FF-1C84-BC4B-AFBA-4F317E2674F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202966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descr="A group of people standing in a field&#10;&#10;Description automatically generated with medium confidence">
            <a:extLst>
              <a:ext uri="{FF2B5EF4-FFF2-40B4-BE49-F238E27FC236}">
                <a16:creationId xmlns:a16="http://schemas.microsoft.com/office/drawing/2014/main" id="{A5C914EA-584B-4949-A66C-DB9EF832FA80}"/>
              </a:ext>
            </a:extLst>
          </p:cNvPr>
          <p:cNvPicPr>
            <a:picLocks noChangeAspect="1"/>
          </p:cNvPicPr>
          <p:nvPr/>
        </p:nvPicPr>
        <p:blipFill rotWithShape="1">
          <a:blip r:embed="rId3"/>
          <a:srcRect l="625" r="7397" b="-1"/>
          <a:stretch/>
        </p:blipFill>
        <p:spPr>
          <a:xfrm>
            <a:off x="20" y="10"/>
            <a:ext cx="12188932" cy="6857990"/>
          </a:xfrm>
          <a:prstGeom prst="rect">
            <a:avLst/>
          </a:prstGeom>
        </p:spPr>
      </p:pic>
      <p:sp>
        <p:nvSpPr>
          <p:cNvPr id="12" name="Freeform: Shape 1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1141F401-D444-3A47-B3DC-75A8EC9A5A27}"/>
              </a:ext>
            </a:extLst>
          </p:cNvPr>
          <p:cNvSpPr>
            <a:spLocks noGrp="1"/>
          </p:cNvSpPr>
          <p:nvPr>
            <p:ph type="title"/>
          </p:nvPr>
        </p:nvSpPr>
        <p:spPr>
          <a:xfrm>
            <a:off x="618062" y="4331368"/>
            <a:ext cx="9265771" cy="1044253"/>
          </a:xfrm>
        </p:spPr>
        <p:txBody>
          <a:bodyPr>
            <a:normAutofit/>
          </a:bodyPr>
          <a:lstStyle/>
          <a:p>
            <a:r>
              <a:rPr lang="en-US" sz="3600" b="1" dirty="0">
                <a:latin typeface="+mn-lt"/>
              </a:rPr>
              <a:t>Pursuing Racial Justice  </a:t>
            </a:r>
            <a:br>
              <a:rPr lang="en-US" sz="3600" b="1" dirty="0">
                <a:latin typeface="+mn-lt"/>
              </a:rPr>
            </a:br>
            <a:r>
              <a:rPr lang="en-US" sz="3600" dirty="0">
                <a:latin typeface="+mn-lt"/>
              </a:rPr>
              <a:t>January 2021 </a:t>
            </a:r>
            <a:r>
              <a:rPr lang="en-US" sz="3600" i="1" dirty="0"/>
              <a:t>Series Outline &amp; Lineup</a:t>
            </a:r>
          </a:p>
        </p:txBody>
      </p:sp>
      <p:sp>
        <p:nvSpPr>
          <p:cNvPr id="5" name="Content Placeholder 4">
            <a:extLst>
              <a:ext uri="{FF2B5EF4-FFF2-40B4-BE49-F238E27FC236}">
                <a16:creationId xmlns:a16="http://schemas.microsoft.com/office/drawing/2014/main" id="{D27A7F63-1DAF-594F-A3D5-881E3F5DD2EB}"/>
              </a:ext>
            </a:extLst>
          </p:cNvPr>
          <p:cNvSpPr>
            <a:spLocks noGrp="1"/>
          </p:cNvSpPr>
          <p:nvPr>
            <p:ph idx="1"/>
          </p:nvPr>
        </p:nvSpPr>
        <p:spPr>
          <a:xfrm>
            <a:off x="618062" y="5465633"/>
            <a:ext cx="9565028" cy="730539"/>
          </a:xfrm>
        </p:spPr>
        <p:txBody>
          <a:bodyPr>
            <a:normAutofit/>
          </a:bodyPr>
          <a:lstStyle/>
          <a:p>
            <a:pPr marL="0" indent="0">
              <a:buNone/>
            </a:pPr>
            <a:r>
              <a:rPr lang="en-US" sz="3200" dirty="0" err="1"/>
              <a:t>www.granthamchurch.org</a:t>
            </a:r>
            <a:r>
              <a:rPr lang="en-US" sz="3200" dirty="0">
                <a:solidFill>
                  <a:srgbClr val="FF0000"/>
                </a:solidFill>
                <a:effectLst>
                  <a:outerShdw blurRad="50800" dist="38100" dir="2700000" algn="tl" rotWithShape="0">
                    <a:schemeClr val="tx1">
                      <a:alpha val="40000"/>
                    </a:schemeClr>
                  </a:outerShdw>
                </a:effectLst>
              </a:rPr>
              <a:t>/peace-social-justice</a:t>
            </a:r>
          </a:p>
        </p:txBody>
      </p:sp>
      <p:pic>
        <p:nvPicPr>
          <p:cNvPr id="9" name="Picture 8" descr="Text&#10;&#10;Description automatically generated">
            <a:extLst>
              <a:ext uri="{FF2B5EF4-FFF2-40B4-BE49-F238E27FC236}">
                <a16:creationId xmlns:a16="http://schemas.microsoft.com/office/drawing/2014/main" id="{087872C5-E100-CC4E-8154-FD1FC5F4E764}"/>
              </a:ext>
            </a:extLst>
          </p:cNvPr>
          <p:cNvPicPr>
            <a:picLocks noChangeAspect="1"/>
          </p:cNvPicPr>
          <p:nvPr/>
        </p:nvPicPr>
        <p:blipFill>
          <a:blip r:embed="rId4"/>
          <a:stretch>
            <a:fillRect/>
          </a:stretch>
        </p:blipFill>
        <p:spPr>
          <a:xfrm>
            <a:off x="157414" y="177557"/>
            <a:ext cx="2606576" cy="945390"/>
          </a:xfrm>
          <a:prstGeom prst="rect">
            <a:avLst/>
          </a:prstGeom>
        </p:spPr>
      </p:pic>
    </p:spTree>
    <p:extLst>
      <p:ext uri="{BB962C8B-B14F-4D97-AF65-F5344CB8AC3E}">
        <p14:creationId xmlns:p14="http://schemas.microsoft.com/office/powerpoint/2010/main" val="2449441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beard&#10;&#10;Description automatically generated with medium confidence">
            <a:extLst>
              <a:ext uri="{FF2B5EF4-FFF2-40B4-BE49-F238E27FC236}">
                <a16:creationId xmlns:a16="http://schemas.microsoft.com/office/drawing/2014/main" id="{4F5637C5-05B5-B84F-9E09-382DCA1658A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9931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659852" y="1074821"/>
            <a:ext cx="10872296" cy="4835514"/>
          </a:xfrm>
        </p:spPr>
        <p:txBody>
          <a:bodyPr>
            <a:noAutofit/>
          </a:bodyPr>
          <a:lstStyle/>
          <a:p>
            <a:pPr marL="0" indent="0">
              <a:buNone/>
            </a:pPr>
            <a:r>
              <a:rPr lang="en-US" sz="3400" b="1" dirty="0">
                <a:solidFill>
                  <a:schemeClr val="bg1"/>
                </a:solidFill>
              </a:rPr>
              <a:t>Luke 4:14-21 NIV – The Inaugural Address of Jesus</a:t>
            </a:r>
          </a:p>
          <a:p>
            <a:pPr marL="0" indent="0">
              <a:buNone/>
            </a:pPr>
            <a:r>
              <a:rPr lang="en-US" sz="3400" b="1" baseline="30000" dirty="0">
                <a:solidFill>
                  <a:schemeClr val="bg1"/>
                </a:solidFill>
              </a:rPr>
              <a:t>14 </a:t>
            </a:r>
            <a:r>
              <a:rPr lang="en-US" sz="3400" dirty="0">
                <a:solidFill>
                  <a:schemeClr val="bg1"/>
                </a:solidFill>
              </a:rPr>
              <a:t>Jesus returned to Galilee in the power of the Spirit, and news about him spread through the whole countryside. </a:t>
            </a:r>
            <a:r>
              <a:rPr lang="en-US" sz="3400" b="1" baseline="30000" dirty="0">
                <a:solidFill>
                  <a:schemeClr val="bg1"/>
                </a:solidFill>
              </a:rPr>
              <a:t>15 </a:t>
            </a:r>
            <a:r>
              <a:rPr lang="en-US" sz="3400" dirty="0">
                <a:solidFill>
                  <a:schemeClr val="bg1"/>
                </a:solidFill>
              </a:rPr>
              <a:t>He was teaching in their synagogues, and everyone praised him.</a:t>
            </a:r>
          </a:p>
          <a:p>
            <a:pPr marL="0" indent="0">
              <a:buNone/>
            </a:pPr>
            <a:r>
              <a:rPr lang="en-US" sz="3400" b="1" baseline="30000" dirty="0">
                <a:solidFill>
                  <a:schemeClr val="bg1"/>
                </a:solidFill>
              </a:rPr>
              <a:t>16 </a:t>
            </a:r>
            <a:r>
              <a:rPr lang="en-US" sz="3400" dirty="0">
                <a:solidFill>
                  <a:schemeClr val="bg1"/>
                </a:solidFill>
              </a:rPr>
              <a:t>He went to Nazareth, where he had been brought up, and on the Sabbath day he went into the synagogue, as was his custom. He stood up to read, </a:t>
            </a:r>
            <a:r>
              <a:rPr lang="en-US" sz="3400" b="1" baseline="30000" dirty="0">
                <a:solidFill>
                  <a:schemeClr val="bg1"/>
                </a:solidFill>
              </a:rPr>
              <a:t>17 </a:t>
            </a:r>
            <a:r>
              <a:rPr lang="en-US" sz="3400" dirty="0">
                <a:solidFill>
                  <a:schemeClr val="bg1"/>
                </a:solidFill>
              </a:rPr>
              <a:t>and </a:t>
            </a:r>
            <a:r>
              <a:rPr lang="en-US" sz="3400" dirty="0">
                <a:solidFill>
                  <a:srgbClr val="FFFF00"/>
                </a:solidFill>
              </a:rPr>
              <a:t>the scroll of the prophet Isaiah was handed to him</a:t>
            </a:r>
            <a:r>
              <a:rPr lang="en-US" sz="3400" dirty="0">
                <a:solidFill>
                  <a:schemeClr val="bg1"/>
                </a:solidFill>
              </a:rPr>
              <a:t>. Unrolling it, he found the place where it is written:</a:t>
            </a:r>
          </a:p>
        </p:txBody>
      </p:sp>
    </p:spTree>
    <p:extLst>
      <p:ext uri="{BB962C8B-B14F-4D97-AF65-F5344CB8AC3E}">
        <p14:creationId xmlns:p14="http://schemas.microsoft.com/office/powerpoint/2010/main" val="20241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373392"/>
            <a:ext cx="10098024" cy="4457891"/>
          </a:xfrm>
        </p:spPr>
        <p:txBody>
          <a:bodyPr>
            <a:normAutofit/>
          </a:bodyPr>
          <a:lstStyle/>
          <a:p>
            <a:pPr marL="0" indent="0">
              <a:buNone/>
            </a:pPr>
            <a:r>
              <a:rPr lang="en-US" sz="3400" b="1" dirty="0">
                <a:solidFill>
                  <a:schemeClr val="bg1"/>
                </a:solidFill>
              </a:rPr>
              <a:t>Luke 4:14-21 NIV</a:t>
            </a:r>
          </a:p>
          <a:p>
            <a:pPr marL="0" indent="0">
              <a:buNone/>
            </a:pPr>
            <a:r>
              <a:rPr lang="en-US" sz="3400" b="1" baseline="30000" dirty="0">
                <a:solidFill>
                  <a:schemeClr val="bg1"/>
                </a:solidFill>
              </a:rPr>
              <a:t>18  </a:t>
            </a:r>
            <a:r>
              <a:rPr lang="en-US" sz="3400" dirty="0">
                <a:solidFill>
                  <a:schemeClr val="bg1"/>
                </a:solidFill>
              </a:rPr>
              <a:t>“The Spirit of the Lord is on me,</a:t>
            </a:r>
            <a:br>
              <a:rPr lang="en-US" sz="3400" dirty="0">
                <a:solidFill>
                  <a:schemeClr val="bg1"/>
                </a:solidFill>
              </a:rPr>
            </a:br>
            <a:r>
              <a:rPr lang="en-US" sz="3400" dirty="0">
                <a:solidFill>
                  <a:schemeClr val="bg1"/>
                </a:solidFill>
              </a:rPr>
              <a:t>         because he has anointed me</a:t>
            </a:r>
            <a:br>
              <a:rPr lang="en-US" sz="3400" dirty="0">
                <a:solidFill>
                  <a:schemeClr val="bg1"/>
                </a:solidFill>
              </a:rPr>
            </a:br>
            <a:r>
              <a:rPr lang="en-US" sz="3400" dirty="0">
                <a:solidFill>
                  <a:schemeClr val="bg1"/>
                </a:solidFill>
              </a:rPr>
              <a:t>         to proclaim </a:t>
            </a:r>
            <a:r>
              <a:rPr lang="en-US" sz="3400" dirty="0">
                <a:solidFill>
                  <a:srgbClr val="FFFF00"/>
                </a:solidFill>
              </a:rPr>
              <a:t>good news to the poor</a:t>
            </a:r>
            <a:r>
              <a:rPr lang="en-US" sz="3400" dirty="0">
                <a:solidFill>
                  <a:schemeClr val="bg1"/>
                </a:solidFill>
              </a:rPr>
              <a:t>.</a:t>
            </a:r>
            <a:br>
              <a:rPr lang="en-US" sz="3400" dirty="0">
                <a:solidFill>
                  <a:schemeClr val="bg1"/>
                </a:solidFill>
              </a:rPr>
            </a:br>
            <a:r>
              <a:rPr lang="en-US" sz="3400" dirty="0">
                <a:solidFill>
                  <a:schemeClr val="bg1"/>
                </a:solidFill>
              </a:rPr>
              <a:t>    He has sent me to proclaim </a:t>
            </a:r>
            <a:r>
              <a:rPr lang="en-US" sz="3400" dirty="0">
                <a:solidFill>
                  <a:srgbClr val="FFFF00"/>
                </a:solidFill>
              </a:rPr>
              <a:t>freedom for the prisoners</a:t>
            </a:r>
            <a:br>
              <a:rPr lang="en-US" sz="3400" dirty="0">
                <a:solidFill>
                  <a:schemeClr val="bg1"/>
                </a:solidFill>
              </a:rPr>
            </a:br>
            <a:r>
              <a:rPr lang="en-US" sz="3400" dirty="0">
                <a:solidFill>
                  <a:schemeClr val="bg1"/>
                </a:solidFill>
              </a:rPr>
              <a:t>          and </a:t>
            </a:r>
            <a:r>
              <a:rPr lang="en-US" sz="3400" dirty="0">
                <a:solidFill>
                  <a:srgbClr val="FFFF00"/>
                </a:solidFill>
              </a:rPr>
              <a:t>recovery of sight for the blind</a:t>
            </a:r>
            <a:r>
              <a:rPr lang="en-US" sz="3400" dirty="0">
                <a:solidFill>
                  <a:schemeClr val="bg1"/>
                </a:solidFill>
              </a:rPr>
              <a:t>,</a:t>
            </a:r>
            <a:br>
              <a:rPr lang="en-US" sz="3400" dirty="0">
                <a:solidFill>
                  <a:schemeClr val="bg1"/>
                </a:solidFill>
              </a:rPr>
            </a:br>
            <a:r>
              <a:rPr lang="en-US" sz="3400" dirty="0">
                <a:solidFill>
                  <a:schemeClr val="bg1"/>
                </a:solidFill>
              </a:rPr>
              <a:t>     </a:t>
            </a:r>
            <a:r>
              <a:rPr lang="en-US" sz="3400" dirty="0">
                <a:solidFill>
                  <a:srgbClr val="FFFF00"/>
                </a:solidFill>
              </a:rPr>
              <a:t>to set the oppressed free</a:t>
            </a:r>
            <a:r>
              <a:rPr lang="en-US" sz="3400" dirty="0">
                <a:solidFill>
                  <a:schemeClr val="bg1"/>
                </a:solidFill>
              </a:rPr>
              <a:t>,</a:t>
            </a:r>
            <a:br>
              <a:rPr lang="en-US" sz="3400" dirty="0">
                <a:solidFill>
                  <a:schemeClr val="bg1"/>
                </a:solidFill>
              </a:rPr>
            </a:br>
            <a:r>
              <a:rPr lang="en-US" sz="3400" b="1" baseline="30000" dirty="0">
                <a:solidFill>
                  <a:schemeClr val="bg1"/>
                </a:solidFill>
              </a:rPr>
              <a:t>19 </a:t>
            </a:r>
            <a:r>
              <a:rPr lang="en-US" sz="3400" dirty="0">
                <a:solidFill>
                  <a:schemeClr val="bg1"/>
                </a:solidFill>
              </a:rPr>
              <a:t>    to proclaim </a:t>
            </a:r>
            <a:r>
              <a:rPr lang="en-US" sz="3400" dirty="0">
                <a:solidFill>
                  <a:srgbClr val="FFFF00"/>
                </a:solidFill>
              </a:rPr>
              <a:t>the year of the Lord’s favor</a:t>
            </a:r>
            <a:r>
              <a:rPr lang="en-US" sz="3400" dirty="0">
                <a:solidFill>
                  <a:schemeClr val="bg1"/>
                </a:solidFill>
              </a:rPr>
              <a:t>.”</a:t>
            </a:r>
          </a:p>
        </p:txBody>
      </p:sp>
    </p:spTree>
    <p:extLst>
      <p:ext uri="{BB962C8B-B14F-4D97-AF65-F5344CB8AC3E}">
        <p14:creationId xmlns:p14="http://schemas.microsoft.com/office/powerpoint/2010/main" val="258898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948610" y="1816296"/>
            <a:ext cx="10294780" cy="3225407"/>
          </a:xfrm>
        </p:spPr>
        <p:txBody>
          <a:bodyPr>
            <a:noAutofit/>
          </a:bodyPr>
          <a:lstStyle/>
          <a:p>
            <a:pPr marL="0" indent="0">
              <a:buNone/>
            </a:pPr>
            <a:r>
              <a:rPr lang="en-US" sz="3400" b="1" dirty="0">
                <a:solidFill>
                  <a:schemeClr val="bg1"/>
                </a:solidFill>
              </a:rPr>
              <a:t>Luke 4:14-21 NIV</a:t>
            </a:r>
          </a:p>
          <a:p>
            <a:pPr marL="0" indent="0">
              <a:buNone/>
            </a:pPr>
            <a:r>
              <a:rPr lang="en-US" sz="3400" b="1" baseline="30000" dirty="0">
                <a:solidFill>
                  <a:schemeClr val="bg1"/>
                </a:solidFill>
              </a:rPr>
              <a:t>20 </a:t>
            </a:r>
            <a:r>
              <a:rPr lang="en-US" sz="3400" dirty="0">
                <a:solidFill>
                  <a:schemeClr val="bg1"/>
                </a:solidFill>
              </a:rPr>
              <a:t>Then he rolled up the scroll, gave it back to the attendant and sat down. The eyes of everyone in the synagogue were fastened on him. </a:t>
            </a:r>
            <a:r>
              <a:rPr lang="en-US" sz="3400" b="1" baseline="30000" dirty="0">
                <a:solidFill>
                  <a:schemeClr val="bg1"/>
                </a:solidFill>
              </a:rPr>
              <a:t>21 </a:t>
            </a:r>
            <a:r>
              <a:rPr lang="en-US" sz="3400" dirty="0">
                <a:solidFill>
                  <a:schemeClr val="bg1"/>
                </a:solidFill>
              </a:rPr>
              <a:t>He began by saying to them, </a:t>
            </a:r>
            <a:r>
              <a:rPr lang="en-US" sz="3400" dirty="0">
                <a:solidFill>
                  <a:srgbClr val="FFFF00"/>
                </a:solidFill>
              </a:rPr>
              <a:t>“Today this scripture is fulfilled in your hearing.”</a:t>
            </a:r>
          </a:p>
        </p:txBody>
      </p:sp>
    </p:spTree>
    <p:extLst>
      <p:ext uri="{BB962C8B-B14F-4D97-AF65-F5344CB8AC3E}">
        <p14:creationId xmlns:p14="http://schemas.microsoft.com/office/powerpoint/2010/main" val="120347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3083</Words>
  <Application>Microsoft Macintosh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Pursuing Racial Justice   January 2021 Series Outline &amp; Lineup</vt:lpstr>
      <vt:lpstr>PowerPoint Presentation</vt:lpstr>
      <vt:lpstr>PowerPoint Presentation</vt:lpstr>
      <vt:lpstr>PowerPoint Presentation</vt:lpstr>
      <vt:lpstr>PowerPoint Presentation</vt:lpstr>
      <vt:lpstr>Who Is My Neighbor?</vt:lpstr>
      <vt:lpstr>Gospel in Samaria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53</cp:revision>
  <cp:lastPrinted>2021-01-09T21:10:04Z</cp:lastPrinted>
  <dcterms:created xsi:type="dcterms:W3CDTF">2021-01-09T16:18:53Z</dcterms:created>
  <dcterms:modified xsi:type="dcterms:W3CDTF">2021-01-09T23:00:22Z</dcterms:modified>
</cp:coreProperties>
</file>