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308" r:id="rId3"/>
    <p:sldId id="259" r:id="rId4"/>
    <p:sldId id="283" r:id="rId5"/>
    <p:sldId id="317" r:id="rId6"/>
    <p:sldId id="269" r:id="rId7"/>
    <p:sldId id="316" r:id="rId8"/>
    <p:sldId id="291" r:id="rId9"/>
    <p:sldId id="290" r:id="rId10"/>
    <p:sldId id="257" r:id="rId11"/>
    <p:sldId id="292" r:id="rId12"/>
    <p:sldId id="293" r:id="rId13"/>
    <p:sldId id="295" r:id="rId14"/>
    <p:sldId id="297" r:id="rId15"/>
    <p:sldId id="306" r:id="rId16"/>
    <p:sldId id="313" r:id="rId17"/>
    <p:sldId id="318" r:id="rId18"/>
    <p:sldId id="280" r:id="rId19"/>
    <p:sldId id="320" r:id="rId20"/>
    <p:sldId id="296" r:id="rId21"/>
    <p:sldId id="319" r:id="rId22"/>
    <p:sldId id="321" r:id="rId23"/>
    <p:sldId id="302" r:id="rId24"/>
    <p:sldId id="305" r:id="rId25"/>
    <p:sldId id="264" r:id="rId26"/>
    <p:sldId id="309" r:id="rId27"/>
    <p:sldId id="307" r:id="rId28"/>
    <p:sldId id="314"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3979" autoAdjust="0"/>
  </p:normalViewPr>
  <p:slideViewPr>
    <p:cSldViewPr snapToGrid="0" snapToObjects="1">
      <p:cViewPr varScale="1">
        <p:scale>
          <a:sx n="65" d="100"/>
          <a:sy n="65" d="100"/>
        </p:scale>
        <p:origin x="700" y="40"/>
      </p:cViewPr>
      <p:guideLst/>
    </p:cSldViewPr>
  </p:slideViewPr>
  <p:notesTextViewPr>
    <p:cViewPr>
      <p:scale>
        <a:sx n="1" d="1"/>
        <a:sy n="1" d="1"/>
      </p:scale>
      <p:origin x="0" y="0"/>
    </p:cViewPr>
  </p:notesTextViewPr>
  <p:sorterViewPr>
    <p:cViewPr varScale="1">
      <p:scale>
        <a:sx n="100" d="100"/>
        <a:sy n="100" d="100"/>
      </p:scale>
      <p:origin x="0" y="-110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A3918A-81DE-427D-81EA-C8D91E013E62}" type="doc">
      <dgm:prSet loTypeId="urn:microsoft.com/office/officeart/2005/8/layout/chevron1" loCatId="process" qsTypeId="urn:microsoft.com/office/officeart/2005/8/quickstyle/simple1" qsCatId="simple" csTypeId="urn:microsoft.com/office/officeart/2005/8/colors/accent1_2" csCatId="accent1" phldr="1"/>
      <dgm:spPr/>
    </dgm:pt>
    <dgm:pt modelId="{F55A9C95-57CD-440A-AA64-B4AA032F17CB}" type="pres">
      <dgm:prSet presAssocID="{77A3918A-81DE-427D-81EA-C8D91E013E62}" presName="Name0" presStyleCnt="0">
        <dgm:presLayoutVars>
          <dgm:dir/>
          <dgm:animLvl val="lvl"/>
          <dgm:resizeHandles val="exact"/>
        </dgm:presLayoutVars>
      </dgm:prSet>
      <dgm:spPr/>
    </dgm:pt>
  </dgm:ptLst>
  <dgm:cxnLst>
    <dgm:cxn modelId="{BECEB2AE-FCD2-4571-8AA2-2E750C122E80}" type="presOf" srcId="{77A3918A-81DE-427D-81EA-C8D91E013E62}" destId="{F55A9C95-57CD-440A-AA64-B4AA032F17CB}"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15794324-1182-4001-AE10-59598AC8C481}" type="datetimeFigureOut">
              <a:rPr lang="en-US" smtClean="0"/>
              <a:t>1/17/2021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D47971F0-7932-482B-AFD1-15E67BEEDDBD}" type="slidenum">
              <a:rPr lang="en-US" smtClean="0"/>
              <a:t>‹#›</a:t>
            </a:fld>
            <a:endParaRPr lang="en-US"/>
          </a:p>
        </p:txBody>
      </p:sp>
    </p:spTree>
    <p:extLst>
      <p:ext uri="{BB962C8B-B14F-4D97-AF65-F5344CB8AC3E}">
        <p14:creationId xmlns:p14="http://schemas.microsoft.com/office/powerpoint/2010/main" val="116008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en.wikipedia.org/wiki/Black_people" TargetMode="External"/><Relationship Id="rId13" Type="http://schemas.openxmlformats.org/officeDocument/2006/relationships/hyperlink" Target="https://en.wikipedia.org/wiki/American_Civil_War" TargetMode="External"/><Relationship Id="rId18" Type="http://schemas.openxmlformats.org/officeDocument/2006/relationships/hyperlink" Target="https://en.wikipedia.org/wiki/Wilmington_insurrection_of_1898#cite_note-Coup-15" TargetMode="External"/><Relationship Id="rId26" Type="http://schemas.openxmlformats.org/officeDocument/2006/relationships/hyperlink" Target="https://en.wikipedia.org/wiki/American_South" TargetMode="External"/><Relationship Id="rId3" Type="http://schemas.openxmlformats.org/officeDocument/2006/relationships/hyperlink" Target="https://en.wikipedia.org/wiki/Wilmington_insurrection_of_1898#cite_note-6" TargetMode="External"/><Relationship Id="rId21" Type="http://schemas.openxmlformats.org/officeDocument/2006/relationships/hyperlink" Target="https://en.wikipedia.org/wiki/Reconstruction_Era_of_the_United_States" TargetMode="External"/><Relationship Id="rId7" Type="http://schemas.openxmlformats.org/officeDocument/2006/relationships/hyperlink" Target="https://en.wikipedia.org/wiki/Race_riot" TargetMode="External"/><Relationship Id="rId12" Type="http://schemas.openxmlformats.org/officeDocument/2006/relationships/hyperlink" Target="https://en.wikipedia.org/wiki/Fusion_Party#Fusion_Party_in_North_Carolina" TargetMode="External"/><Relationship Id="rId17" Type="http://schemas.openxmlformats.org/officeDocument/2006/relationships/hyperlink" Target="https://en.wikipedia.org/wiki/Wilmington_insurrection_of_1898#cite_note-Furn-5" TargetMode="External"/><Relationship Id="rId25" Type="http://schemas.openxmlformats.org/officeDocument/2006/relationships/hyperlink" Target="https://en.wikipedia.org/wiki/African_Americans" TargetMode="External"/><Relationship Id="rId2" Type="http://schemas.openxmlformats.org/officeDocument/2006/relationships/slide" Target="../slides/slide21.xml"/><Relationship Id="rId16" Type="http://schemas.openxmlformats.org/officeDocument/2006/relationships/hyperlink" Target="https://en.wikipedia.org/wiki/Wilmington_insurrection_of_1898#cite_note-NCHP-4" TargetMode="External"/><Relationship Id="rId20" Type="http://schemas.openxmlformats.org/officeDocument/2006/relationships/hyperlink" Target="https://en.wikipedia.org/wiki/Reconstruction_era#Violence" TargetMode="External"/><Relationship Id="rId29" Type="http://schemas.openxmlformats.org/officeDocument/2006/relationships/hyperlink" Target="https://en.wikipedia.org/wiki/Fourteenth_Amendment_to_the_United_States_Constitution" TargetMode="External"/><Relationship Id="rId1" Type="http://schemas.openxmlformats.org/officeDocument/2006/relationships/notesMaster" Target="../notesMasters/notesMaster1.xml"/><Relationship Id="rId6" Type="http://schemas.openxmlformats.org/officeDocument/2006/relationships/hyperlink" Target="https://en.wikipedia.org/wiki/Wilmington_insurrection_of_1898#cite_note-7" TargetMode="External"/><Relationship Id="rId11" Type="http://schemas.openxmlformats.org/officeDocument/2006/relationships/hyperlink" Target="https://en.wikipedia.org/wiki/Southern_Democrats#1861&#8211;1933" TargetMode="External"/><Relationship Id="rId24" Type="http://schemas.openxmlformats.org/officeDocument/2006/relationships/hyperlink" Target="https://en.wikipedia.org/wiki/Disfranchisement" TargetMode="External"/><Relationship Id="rId5" Type="http://schemas.openxmlformats.org/officeDocument/2006/relationships/hyperlink" Target="https://en.wikipedia.org/wiki/Wilmington,_North_Carolina" TargetMode="External"/><Relationship Id="rId15" Type="http://schemas.openxmlformats.org/officeDocument/2006/relationships/hyperlink" Target="https://en.wikipedia.org/wiki/Wilmington_insurrection_of_1898#cite_note-DeSantis-3" TargetMode="External"/><Relationship Id="rId23" Type="http://schemas.openxmlformats.org/officeDocument/2006/relationships/hyperlink" Target="https://en.wikipedia.org/wiki/Racial_segregation" TargetMode="External"/><Relationship Id="rId28" Type="http://schemas.openxmlformats.org/officeDocument/2006/relationships/hyperlink" Target="https://en.wikipedia.org/wiki/Mississippi" TargetMode="External"/><Relationship Id="rId10" Type="http://schemas.openxmlformats.org/officeDocument/2006/relationships/hyperlink" Target="https://en.wikipedia.org/wiki/Wilmington_insurrection_of_1898#cite_note-14" TargetMode="External"/><Relationship Id="rId19" Type="http://schemas.openxmlformats.org/officeDocument/2006/relationships/hyperlink" Target="https://en.wikipedia.org/wiki/Wilmington_insurrection_of_1898#cite_note-Sword-16" TargetMode="External"/><Relationship Id="rId4" Type="http://schemas.openxmlformats.org/officeDocument/2006/relationships/hyperlink" Target="https://en.wikipedia.org/wiki/White_supremacy" TargetMode="External"/><Relationship Id="rId9" Type="http://schemas.openxmlformats.org/officeDocument/2006/relationships/hyperlink" Target="https://en.wikipedia.org/wiki/Coup_d%27%C3%A9tat" TargetMode="External"/><Relationship Id="rId14" Type="http://schemas.openxmlformats.org/officeDocument/2006/relationships/hyperlink" Target="https://en.wikipedia.org/wiki/Wilmington_insurrection_of_1898#cite_note-cf._Atlantic_Online-2" TargetMode="External"/><Relationship Id="rId22" Type="http://schemas.openxmlformats.org/officeDocument/2006/relationships/hyperlink" Target="https://en.wikipedia.org/wiki/North_Carolina" TargetMode="External"/><Relationship Id="rId27" Type="http://schemas.openxmlformats.org/officeDocument/2006/relationships/hyperlink" Target="https://en.wikipedia.org/wiki/Constitution_of_Mississippi" TargetMode="External"/><Relationship Id="rId30" Type="http://schemas.openxmlformats.org/officeDocument/2006/relationships/hyperlink" Target="https://en.wikipedia.org/wiki/Wilmington_insurrection_of_1898#cite_note-17"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a:t>
            </a:fld>
            <a:endParaRPr lang="en-US"/>
          </a:p>
        </p:txBody>
      </p:sp>
    </p:spTree>
    <p:extLst>
      <p:ext uri="{BB962C8B-B14F-4D97-AF65-F5344CB8AC3E}">
        <p14:creationId xmlns:p14="http://schemas.microsoft.com/office/powerpoint/2010/main" val="304583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10</a:t>
            </a:fld>
            <a:endParaRPr lang="en-US"/>
          </a:p>
        </p:txBody>
      </p:sp>
    </p:spTree>
    <p:extLst>
      <p:ext uri="{BB962C8B-B14F-4D97-AF65-F5344CB8AC3E}">
        <p14:creationId xmlns:p14="http://schemas.microsoft.com/office/powerpoint/2010/main" val="3242832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11</a:t>
            </a:fld>
            <a:endParaRPr lang="en-US"/>
          </a:p>
        </p:txBody>
      </p:sp>
    </p:spTree>
    <p:extLst>
      <p:ext uri="{BB962C8B-B14F-4D97-AF65-F5344CB8AC3E}">
        <p14:creationId xmlns:p14="http://schemas.microsoft.com/office/powerpoint/2010/main" val="2194633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5">
              <a:defRPr/>
            </a:pPr>
            <a:r>
              <a:rPr lang="en-US" altLang="en-US" b="1" u="sng" dirty="0"/>
              <a:t>Scientific racism</a:t>
            </a:r>
            <a:r>
              <a:rPr lang="en-US" altLang="en-US" u="sng" dirty="0"/>
              <a:t> </a:t>
            </a:r>
            <a:r>
              <a:rPr lang="en-US" altLang="en-US" b="1" dirty="0"/>
              <a:t>is the use of ostensibly scientific or pseudo-scientific techniques and hypotheses to support or justify the belief in racial inferiority or racial superiority.</a:t>
            </a:r>
          </a:p>
          <a:p>
            <a:endParaRPr lang="en-US" dirty="0"/>
          </a:p>
        </p:txBody>
      </p:sp>
      <p:sp>
        <p:nvSpPr>
          <p:cNvPr id="4" name="Slide Number Placeholder 3"/>
          <p:cNvSpPr>
            <a:spLocks noGrp="1"/>
          </p:cNvSpPr>
          <p:nvPr>
            <p:ph type="sldNum" sz="quarter" idx="10"/>
          </p:nvPr>
        </p:nvSpPr>
        <p:spPr/>
        <p:txBody>
          <a:bodyPr/>
          <a:lstStyle/>
          <a:p>
            <a:fld id="{D47971F0-7932-482B-AFD1-15E67BEEDDBD}" type="slidenum">
              <a:rPr lang="en-US" smtClean="0"/>
              <a:t>12</a:t>
            </a:fld>
            <a:endParaRPr lang="en-US"/>
          </a:p>
        </p:txBody>
      </p:sp>
    </p:spTree>
    <p:extLst>
      <p:ext uri="{BB962C8B-B14F-4D97-AF65-F5344CB8AC3E}">
        <p14:creationId xmlns:p14="http://schemas.microsoft.com/office/powerpoint/2010/main" val="320765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Birth</a:t>
            </a:r>
            <a:r>
              <a:rPr lang="en-US" baseline="0" dirty="0" smtClean="0"/>
              <a:t> of a Nation-DW Griffith</a:t>
            </a:r>
          </a:p>
          <a:p>
            <a:endParaRPr lang="en-US" baseline="0" dirty="0" smtClean="0"/>
          </a:p>
          <a:p>
            <a:r>
              <a:rPr lang="en-US" baseline="0" dirty="0" smtClean="0"/>
              <a:t>See: The Color of Compromise</a:t>
            </a:r>
            <a:endParaRPr lang="en-US" dirty="0"/>
          </a:p>
        </p:txBody>
      </p:sp>
      <p:sp>
        <p:nvSpPr>
          <p:cNvPr id="4" name="Slide Number Placeholder 3"/>
          <p:cNvSpPr>
            <a:spLocks noGrp="1"/>
          </p:cNvSpPr>
          <p:nvPr>
            <p:ph type="sldNum" sz="quarter" idx="10"/>
          </p:nvPr>
        </p:nvSpPr>
        <p:spPr/>
        <p:txBody>
          <a:bodyPr/>
          <a:lstStyle/>
          <a:p>
            <a:fld id="{D47971F0-7932-482B-AFD1-15E67BEEDDBD}" type="slidenum">
              <a:rPr lang="en-US" smtClean="0"/>
              <a:t>13</a:t>
            </a:fld>
            <a:endParaRPr lang="en-US"/>
          </a:p>
        </p:txBody>
      </p:sp>
    </p:spTree>
    <p:extLst>
      <p:ext uri="{BB962C8B-B14F-4D97-AF65-F5344CB8AC3E}">
        <p14:creationId xmlns:p14="http://schemas.microsoft.com/office/powerpoint/2010/main" val="4098533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14</a:t>
            </a:fld>
            <a:endParaRPr lang="en-US"/>
          </a:p>
        </p:txBody>
      </p:sp>
    </p:spTree>
    <p:extLst>
      <p:ext uri="{BB962C8B-B14F-4D97-AF65-F5344CB8AC3E}">
        <p14:creationId xmlns:p14="http://schemas.microsoft.com/office/powerpoint/2010/main" val="2313448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15</a:t>
            </a:fld>
            <a:endParaRPr lang="en-US"/>
          </a:p>
        </p:txBody>
      </p:sp>
    </p:spTree>
    <p:extLst>
      <p:ext uri="{BB962C8B-B14F-4D97-AF65-F5344CB8AC3E}">
        <p14:creationId xmlns:p14="http://schemas.microsoft.com/office/powerpoint/2010/main" val="141280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16</a:t>
            </a:fld>
            <a:endParaRPr lang="en-US"/>
          </a:p>
        </p:txBody>
      </p:sp>
    </p:spTree>
    <p:extLst>
      <p:ext uri="{BB962C8B-B14F-4D97-AF65-F5344CB8AC3E}">
        <p14:creationId xmlns:p14="http://schemas.microsoft.com/office/powerpoint/2010/main" val="414795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17</a:t>
            </a:fld>
            <a:endParaRPr lang="en-US"/>
          </a:p>
        </p:txBody>
      </p:sp>
    </p:spTree>
    <p:extLst>
      <p:ext uri="{BB962C8B-B14F-4D97-AF65-F5344CB8AC3E}">
        <p14:creationId xmlns:p14="http://schemas.microsoft.com/office/powerpoint/2010/main" val="3965325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18</a:t>
            </a:fld>
            <a:endParaRPr lang="en-US"/>
          </a:p>
        </p:txBody>
      </p:sp>
    </p:spTree>
    <p:extLst>
      <p:ext uri="{BB962C8B-B14F-4D97-AF65-F5344CB8AC3E}">
        <p14:creationId xmlns:p14="http://schemas.microsoft.com/office/powerpoint/2010/main" val="259625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19</a:t>
            </a:fld>
            <a:endParaRPr lang="en-US"/>
          </a:p>
        </p:txBody>
      </p:sp>
    </p:spTree>
    <p:extLst>
      <p:ext uri="{BB962C8B-B14F-4D97-AF65-F5344CB8AC3E}">
        <p14:creationId xmlns:p14="http://schemas.microsoft.com/office/powerpoint/2010/main" val="66308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a:t>
            </a:fld>
            <a:endParaRPr lang="en-US"/>
          </a:p>
        </p:txBody>
      </p:sp>
    </p:spTree>
    <p:extLst>
      <p:ext uri="{BB962C8B-B14F-4D97-AF65-F5344CB8AC3E}">
        <p14:creationId xmlns:p14="http://schemas.microsoft.com/office/powerpoint/2010/main" val="112889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the crowds last week were symbols and signs of “the faith”…echoes of an earlier era of white Christian nationalism.</a:t>
            </a:r>
          </a:p>
          <a:p>
            <a:endParaRPr lang="en-US" dirty="0" smtClean="0"/>
          </a:p>
          <a:p>
            <a:r>
              <a:rPr lang="en-US" dirty="0" smtClean="0"/>
              <a:t>TM Garrett’s response</a:t>
            </a:r>
            <a:endParaRPr lang="en-US" dirty="0"/>
          </a:p>
        </p:txBody>
      </p:sp>
      <p:sp>
        <p:nvSpPr>
          <p:cNvPr id="4" name="Slide Number Placeholder 3"/>
          <p:cNvSpPr>
            <a:spLocks noGrp="1"/>
          </p:cNvSpPr>
          <p:nvPr>
            <p:ph type="sldNum" sz="quarter" idx="10"/>
          </p:nvPr>
        </p:nvSpPr>
        <p:spPr/>
        <p:txBody>
          <a:bodyPr/>
          <a:lstStyle/>
          <a:p>
            <a:fld id="{D47971F0-7932-482B-AFD1-15E67BEEDDBD}" type="slidenum">
              <a:rPr lang="en-US" smtClean="0"/>
              <a:t>20</a:t>
            </a:fld>
            <a:endParaRPr lang="en-US"/>
          </a:p>
        </p:txBody>
      </p:sp>
    </p:spTree>
    <p:extLst>
      <p:ext uri="{BB962C8B-B14F-4D97-AF65-F5344CB8AC3E}">
        <p14:creationId xmlns:p14="http://schemas.microsoft.com/office/powerpoint/2010/main" val="4085511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a:t>
            </a:r>
            <a:r>
              <a:rPr lang="en-US" b="1" dirty="0" smtClean="0"/>
              <a:t>Wilmington insurrection of 1898</a:t>
            </a:r>
            <a:r>
              <a:rPr lang="en-US" dirty="0" smtClean="0"/>
              <a:t>, also known as the </a:t>
            </a:r>
            <a:r>
              <a:rPr lang="en-US" b="1" dirty="0" smtClean="0"/>
              <a:t>Wilmington massacre of 1898</a:t>
            </a:r>
            <a:r>
              <a:rPr lang="en-US" dirty="0" smtClean="0"/>
              <a:t> or the </a:t>
            </a:r>
            <a:r>
              <a:rPr lang="en-US" b="1" dirty="0" smtClean="0"/>
              <a:t>Wilmington coup of 1898</a:t>
            </a:r>
            <a:r>
              <a:rPr lang="en-US" dirty="0" smtClean="0"/>
              <a:t>,</a:t>
            </a:r>
            <a:r>
              <a:rPr lang="en-US" baseline="30000" dirty="0" smtClean="0">
                <a:hlinkClick r:id="rId3"/>
              </a:rPr>
              <a:t>[6]</a:t>
            </a:r>
            <a:r>
              <a:rPr lang="en-US" dirty="0" smtClean="0"/>
              <a:t> was a mass riot and insurrection carried out by </a:t>
            </a:r>
            <a:r>
              <a:rPr lang="en-US" dirty="0" smtClean="0">
                <a:hlinkClick r:id="rId4" tooltip="White supremacy"/>
              </a:rPr>
              <a:t>white supremacists</a:t>
            </a:r>
            <a:r>
              <a:rPr lang="en-US" dirty="0" smtClean="0"/>
              <a:t> in </a:t>
            </a:r>
            <a:r>
              <a:rPr lang="en-US" dirty="0" smtClean="0">
                <a:hlinkClick r:id="rId5" tooltip="Wilmington, North Carolina"/>
              </a:rPr>
              <a:t>Wilmington, North Carolina</a:t>
            </a:r>
            <a:r>
              <a:rPr lang="en-US" dirty="0" smtClean="0"/>
              <a:t>, United States, on Thursday, November 10, 1898.</a:t>
            </a:r>
            <a:r>
              <a:rPr lang="en-US" baseline="30000" dirty="0" smtClean="0">
                <a:hlinkClick r:id="rId6"/>
              </a:rPr>
              <a:t>[7]</a:t>
            </a:r>
            <a:r>
              <a:rPr lang="en-US" dirty="0" smtClean="0"/>
              <a:t> Though the white press in Wilmington originally described the event as a </a:t>
            </a:r>
            <a:r>
              <a:rPr lang="en-US" dirty="0" smtClean="0">
                <a:hlinkClick r:id="rId7" tooltip="Race riot"/>
              </a:rPr>
              <a:t>race riot</a:t>
            </a:r>
            <a:r>
              <a:rPr lang="en-US" dirty="0" smtClean="0"/>
              <a:t> caused by </a:t>
            </a:r>
            <a:r>
              <a:rPr lang="en-US" dirty="0" smtClean="0">
                <a:hlinkClick r:id="rId8" tooltip="Black people"/>
              </a:rPr>
              <a:t>Black people</a:t>
            </a:r>
            <a:r>
              <a:rPr lang="en-US" dirty="0" smtClean="0"/>
              <a:t>, as more facts were publicized over time, it came to be seen as a </a:t>
            </a:r>
            <a:r>
              <a:rPr lang="en-US" i="1" dirty="0" smtClean="0">
                <a:hlinkClick r:id="rId9" tooltip="Coup d'état"/>
              </a:rPr>
              <a:t>coup d'état</a:t>
            </a:r>
            <a:r>
              <a:rPr lang="en-US" dirty="0" smtClean="0"/>
              <a:t>, the violent overthrow of a duly elected government, by a group of white supremacists. </a:t>
            </a:r>
          </a:p>
          <a:p>
            <a:endParaRPr lang="en-US" dirty="0" smtClean="0"/>
          </a:p>
          <a:p>
            <a:r>
              <a:rPr lang="en-US" dirty="0" smtClean="0"/>
              <a:t>Multiple causes brought it about.</a:t>
            </a:r>
            <a:r>
              <a:rPr lang="en-US" baseline="30000" dirty="0" smtClean="0">
                <a:hlinkClick r:id="rId10"/>
              </a:rPr>
              <a:t>[a]</a:t>
            </a:r>
            <a:r>
              <a:rPr lang="en-US" dirty="0" smtClean="0"/>
              <a:t> The coup occurred after the state's white </a:t>
            </a:r>
            <a:r>
              <a:rPr lang="en-US" dirty="0" smtClean="0">
                <a:hlinkClick r:id="rId11" tooltip="Southern Democrats"/>
              </a:rPr>
              <a:t>Southern Democrats</a:t>
            </a:r>
            <a:r>
              <a:rPr lang="en-US" dirty="0" smtClean="0"/>
              <a:t> conspired and led a mob of 2,000 white men to overthrow the legitimately elected local </a:t>
            </a:r>
            <a:r>
              <a:rPr lang="en-US" dirty="0" smtClean="0">
                <a:hlinkClick r:id="rId12" tooltip="Fusion Party"/>
              </a:rPr>
              <a:t>Fusionist</a:t>
            </a:r>
            <a:r>
              <a:rPr lang="en-US" dirty="0" smtClean="0"/>
              <a:t> government. They expelled opposition Black and white political leaders from the city, destroyed the property and businesses of Black citizens built up since the </a:t>
            </a:r>
            <a:r>
              <a:rPr lang="en-US" dirty="0" smtClean="0">
                <a:hlinkClick r:id="rId13" tooltip="American Civil War"/>
              </a:rPr>
              <a:t>Civil War</a:t>
            </a:r>
            <a:r>
              <a:rPr lang="en-US" dirty="0" smtClean="0"/>
              <a:t>, including the only Black newspaper in the city, and killed an estimated 60 to more than 300 people.</a:t>
            </a:r>
            <a:r>
              <a:rPr lang="en-US" baseline="30000" dirty="0" smtClean="0">
                <a:hlinkClick r:id="rId14"/>
              </a:rPr>
              <a:t>[2]</a:t>
            </a:r>
            <a:r>
              <a:rPr lang="en-US" baseline="30000" dirty="0" smtClean="0">
                <a:hlinkClick r:id="rId15"/>
              </a:rPr>
              <a:t>[3]</a:t>
            </a:r>
            <a:r>
              <a:rPr lang="en-US" baseline="30000" dirty="0" smtClean="0">
                <a:hlinkClick r:id="rId16"/>
              </a:rPr>
              <a:t>[4]</a:t>
            </a:r>
            <a:r>
              <a:rPr lang="en-US" baseline="30000" dirty="0" smtClean="0">
                <a:hlinkClick r:id="rId17"/>
              </a:rPr>
              <a:t>[5]</a:t>
            </a:r>
            <a:r>
              <a:rPr lang="en-US" dirty="0" smtClean="0"/>
              <a:t> It has been described as the only incident of its kind in American history,</a:t>
            </a:r>
            <a:r>
              <a:rPr lang="en-US" baseline="30000" dirty="0" smtClean="0">
                <a:hlinkClick r:id="rId18"/>
              </a:rPr>
              <a:t>[14]</a:t>
            </a:r>
            <a:r>
              <a:rPr lang="en-US" baseline="30000" dirty="0" smtClean="0">
                <a:hlinkClick r:id="rId19"/>
              </a:rPr>
              <a:t>[15]</a:t>
            </a:r>
            <a:r>
              <a:rPr lang="en-US" dirty="0" smtClean="0"/>
              <a:t> because other incidents of </a:t>
            </a:r>
            <a:r>
              <a:rPr lang="en-US" dirty="0" smtClean="0">
                <a:hlinkClick r:id="rId20" tooltip="Reconstruction era"/>
              </a:rPr>
              <a:t>late-Reconstruction Era violence</a:t>
            </a:r>
            <a:r>
              <a:rPr lang="en-US" dirty="0" smtClean="0"/>
              <a:t> did not result in the direct removal and replacement of elected officials by unelected individuals. </a:t>
            </a:r>
          </a:p>
          <a:p>
            <a:r>
              <a:rPr lang="en-US" dirty="0" smtClean="0"/>
              <a:t>The Wilmington coup is considered a turning point in post-</a:t>
            </a:r>
            <a:r>
              <a:rPr lang="en-US" dirty="0" smtClean="0">
                <a:hlinkClick r:id="rId21" tooltip="Reconstruction Era of the United States"/>
              </a:rPr>
              <a:t>Reconstruction</a:t>
            </a:r>
            <a:r>
              <a:rPr lang="en-US" dirty="0" smtClean="0"/>
              <a:t> </a:t>
            </a:r>
            <a:r>
              <a:rPr lang="en-US" dirty="0" smtClean="0">
                <a:hlinkClick r:id="rId22" tooltip="North Carolina"/>
              </a:rPr>
              <a:t>North Carolina</a:t>
            </a:r>
            <a:r>
              <a:rPr lang="en-US" dirty="0" smtClean="0"/>
              <a:t> politics. It initiated an era of more severe </a:t>
            </a:r>
            <a:r>
              <a:rPr lang="en-US" dirty="0" smtClean="0">
                <a:hlinkClick r:id="rId23" tooltip="Racial segregation"/>
              </a:rPr>
              <a:t>racial segregation</a:t>
            </a:r>
            <a:r>
              <a:rPr lang="en-US" dirty="0" smtClean="0"/>
              <a:t> and effective </a:t>
            </a:r>
            <a:r>
              <a:rPr lang="en-US" dirty="0" smtClean="0">
                <a:hlinkClick r:id="rId24" tooltip="Disfranchisement"/>
              </a:rPr>
              <a:t>disenfranchisement</a:t>
            </a:r>
            <a:r>
              <a:rPr lang="en-US" dirty="0" smtClean="0"/>
              <a:t> of </a:t>
            </a:r>
            <a:r>
              <a:rPr lang="en-US" dirty="0" smtClean="0">
                <a:hlinkClick r:id="rId25" tooltip="African Americans"/>
              </a:rPr>
              <a:t>African Americans</a:t>
            </a:r>
            <a:r>
              <a:rPr lang="en-US" dirty="0" smtClean="0"/>
              <a:t> throughout the </a:t>
            </a:r>
            <a:r>
              <a:rPr lang="en-US" dirty="0" smtClean="0">
                <a:hlinkClick r:id="rId26" tooltip="American South"/>
              </a:rPr>
              <a:t>South</a:t>
            </a:r>
            <a:r>
              <a:rPr lang="en-US" dirty="0" smtClean="0"/>
              <a:t>, a shift which had been underway since the passage of a </a:t>
            </a:r>
            <a:r>
              <a:rPr lang="en-US" dirty="0" smtClean="0">
                <a:hlinkClick r:id="rId27" tooltip="Constitution of Mississippi"/>
              </a:rPr>
              <a:t>new constitution</a:t>
            </a:r>
            <a:r>
              <a:rPr lang="en-US" dirty="0" smtClean="0"/>
              <a:t> in </a:t>
            </a:r>
            <a:r>
              <a:rPr lang="en-US" dirty="0" smtClean="0">
                <a:hlinkClick r:id="rId28" tooltip="Mississippi"/>
              </a:rPr>
              <a:t>Mississippi</a:t>
            </a:r>
            <a:r>
              <a:rPr lang="en-US" dirty="0" smtClean="0"/>
              <a:t> in 1890 which raised barriers to the registration of Black voters. Laura Edwards wrote in </a:t>
            </a:r>
            <a:r>
              <a:rPr lang="en-US" i="1" dirty="0" smtClean="0"/>
              <a:t>Democracy Betrayed</a:t>
            </a:r>
            <a:r>
              <a:rPr lang="en-US" dirty="0" smtClean="0"/>
              <a:t> (2000): "What happened in Wilmington became an affirmation of white supremacy not just in that one city, but in the South and in the nation as a whole", as it affirmed that invoking "whiteness" eclipsed the legal citizenship, individual rights, and equal protection under the law that Black Americans were guaranteed under the </a:t>
            </a:r>
            <a:r>
              <a:rPr lang="en-US" dirty="0" smtClean="0">
                <a:hlinkClick r:id="rId29" tooltip="Fourteenth Amendment to the United States Constitution"/>
              </a:rPr>
              <a:t>Fourteenth Amendment</a:t>
            </a:r>
            <a:r>
              <a:rPr lang="en-US" dirty="0" smtClean="0"/>
              <a:t>.</a:t>
            </a:r>
            <a:r>
              <a:rPr lang="en-US" baseline="30000" dirty="0" smtClean="0">
                <a:hlinkClick r:id="rId30"/>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D47971F0-7932-482B-AFD1-15E67BEEDDBD}" type="slidenum">
              <a:rPr lang="en-US" smtClean="0"/>
              <a:t>21</a:t>
            </a:fld>
            <a:endParaRPr lang="en-US"/>
          </a:p>
        </p:txBody>
      </p:sp>
    </p:spTree>
    <p:extLst>
      <p:ext uri="{BB962C8B-B14F-4D97-AF65-F5344CB8AC3E}">
        <p14:creationId xmlns:p14="http://schemas.microsoft.com/office/powerpoint/2010/main" val="537391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22</a:t>
            </a:fld>
            <a:endParaRPr lang="en-US"/>
          </a:p>
        </p:txBody>
      </p:sp>
    </p:spTree>
    <p:extLst>
      <p:ext uri="{BB962C8B-B14F-4D97-AF65-F5344CB8AC3E}">
        <p14:creationId xmlns:p14="http://schemas.microsoft.com/office/powerpoint/2010/main" val="2446265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23</a:t>
            </a:fld>
            <a:endParaRPr lang="en-US"/>
          </a:p>
        </p:txBody>
      </p:sp>
    </p:spTree>
    <p:extLst>
      <p:ext uri="{BB962C8B-B14F-4D97-AF65-F5344CB8AC3E}">
        <p14:creationId xmlns:p14="http://schemas.microsoft.com/office/powerpoint/2010/main" val="91210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24</a:t>
            </a:fld>
            <a:endParaRPr lang="en-US"/>
          </a:p>
        </p:txBody>
      </p:sp>
    </p:spTree>
    <p:extLst>
      <p:ext uri="{BB962C8B-B14F-4D97-AF65-F5344CB8AC3E}">
        <p14:creationId xmlns:p14="http://schemas.microsoft.com/office/powerpoint/2010/main" val="2756014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chemeClr val="accent1"/>
                </a:solidFill>
              </a:rPr>
              <a:t>“To get to a point where race won’t make a difference, we have to wrestle, first, with the difference that race makes.”</a:t>
            </a:r>
          </a:p>
          <a:p>
            <a:endParaRPr lang="en-US" altLang="en-US" b="1" dirty="0">
              <a:solidFill>
                <a:schemeClr val="accent1"/>
              </a:solidFill>
            </a:endParaRPr>
          </a:p>
          <a:p>
            <a:r>
              <a:rPr lang="en-US" altLang="en-US" b="1" dirty="0">
                <a:solidFill>
                  <a:schemeClr val="accent1"/>
                </a:solidFill>
              </a:rPr>
              <a:t>		Michael Eric Dyson</a:t>
            </a:r>
          </a:p>
          <a:p>
            <a:endParaRPr lang="en-US" dirty="0"/>
          </a:p>
        </p:txBody>
      </p:sp>
      <p:sp>
        <p:nvSpPr>
          <p:cNvPr id="4" name="Slide Number Placeholder 3"/>
          <p:cNvSpPr>
            <a:spLocks noGrp="1"/>
          </p:cNvSpPr>
          <p:nvPr>
            <p:ph type="sldNum" sz="quarter" idx="10"/>
          </p:nvPr>
        </p:nvSpPr>
        <p:spPr/>
        <p:txBody>
          <a:bodyPr/>
          <a:lstStyle/>
          <a:p>
            <a:fld id="{D47971F0-7932-482B-AFD1-15E67BEEDDBD}" type="slidenum">
              <a:rPr lang="en-US" smtClean="0"/>
              <a:t>25</a:t>
            </a:fld>
            <a:endParaRPr lang="en-US"/>
          </a:p>
        </p:txBody>
      </p:sp>
    </p:spTree>
    <p:extLst>
      <p:ext uri="{BB962C8B-B14F-4D97-AF65-F5344CB8AC3E}">
        <p14:creationId xmlns:p14="http://schemas.microsoft.com/office/powerpoint/2010/main" val="1763841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26</a:t>
            </a:fld>
            <a:endParaRPr lang="en-US"/>
          </a:p>
        </p:txBody>
      </p:sp>
    </p:spTree>
    <p:extLst>
      <p:ext uri="{BB962C8B-B14F-4D97-AF65-F5344CB8AC3E}">
        <p14:creationId xmlns:p14="http://schemas.microsoft.com/office/powerpoint/2010/main" val="2588757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27</a:t>
            </a:fld>
            <a:endParaRPr lang="en-US"/>
          </a:p>
        </p:txBody>
      </p:sp>
    </p:spTree>
    <p:extLst>
      <p:ext uri="{BB962C8B-B14F-4D97-AF65-F5344CB8AC3E}">
        <p14:creationId xmlns:p14="http://schemas.microsoft.com/office/powerpoint/2010/main" val="2695644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matter of having the skill but one of having </a:t>
            </a:r>
            <a:r>
              <a:rPr lang="en-US" smtClean="0"/>
              <a:t>the will…</a:t>
            </a:r>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28</a:t>
            </a:fld>
            <a:endParaRPr lang="en-US"/>
          </a:p>
        </p:txBody>
      </p:sp>
    </p:spTree>
    <p:extLst>
      <p:ext uri="{BB962C8B-B14F-4D97-AF65-F5344CB8AC3E}">
        <p14:creationId xmlns:p14="http://schemas.microsoft.com/office/powerpoint/2010/main" val="2593828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3</a:t>
            </a:fld>
            <a:endParaRPr lang="en-US"/>
          </a:p>
        </p:txBody>
      </p:sp>
    </p:spTree>
    <p:extLst>
      <p:ext uri="{BB962C8B-B14F-4D97-AF65-F5344CB8AC3E}">
        <p14:creationId xmlns:p14="http://schemas.microsoft.com/office/powerpoint/2010/main" val="345798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4</a:t>
            </a:fld>
            <a:endParaRPr lang="en-US"/>
          </a:p>
        </p:txBody>
      </p:sp>
    </p:spTree>
    <p:extLst>
      <p:ext uri="{BB962C8B-B14F-4D97-AF65-F5344CB8AC3E}">
        <p14:creationId xmlns:p14="http://schemas.microsoft.com/office/powerpoint/2010/main" val="181547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5</a:t>
            </a:fld>
            <a:endParaRPr lang="en-US"/>
          </a:p>
        </p:txBody>
      </p:sp>
    </p:spTree>
    <p:extLst>
      <p:ext uri="{BB962C8B-B14F-4D97-AF65-F5344CB8AC3E}">
        <p14:creationId xmlns:p14="http://schemas.microsoft.com/office/powerpoint/2010/main" val="232967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6</a:t>
            </a:fld>
            <a:endParaRPr lang="en-US"/>
          </a:p>
        </p:txBody>
      </p:sp>
    </p:spTree>
    <p:extLst>
      <p:ext uri="{BB962C8B-B14F-4D97-AF65-F5344CB8AC3E}">
        <p14:creationId xmlns:p14="http://schemas.microsoft.com/office/powerpoint/2010/main" val="21371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7</a:t>
            </a:fld>
            <a:endParaRPr lang="en-US"/>
          </a:p>
        </p:txBody>
      </p:sp>
    </p:spTree>
    <p:extLst>
      <p:ext uri="{BB962C8B-B14F-4D97-AF65-F5344CB8AC3E}">
        <p14:creationId xmlns:p14="http://schemas.microsoft.com/office/powerpoint/2010/main" val="397840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971F0-7932-482B-AFD1-15E67BEEDDBD}" type="slidenum">
              <a:rPr lang="en-US" smtClean="0"/>
              <a:t>8</a:t>
            </a:fld>
            <a:endParaRPr lang="en-US"/>
          </a:p>
        </p:txBody>
      </p:sp>
    </p:spTree>
    <p:extLst>
      <p:ext uri="{BB962C8B-B14F-4D97-AF65-F5344CB8AC3E}">
        <p14:creationId xmlns:p14="http://schemas.microsoft.com/office/powerpoint/2010/main" val="52494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altLang="en-US" b="1" dirty="0">
                <a:solidFill>
                  <a:schemeClr val="accent1"/>
                </a:solidFill>
              </a:rPr>
              <a:t>“Commonly refers to certain </a:t>
            </a:r>
            <a:r>
              <a:rPr lang="en-US" altLang="en-US" b="1" u="sng" dirty="0">
                <a:solidFill>
                  <a:schemeClr val="accent1"/>
                </a:solidFill>
              </a:rPr>
              <a:t>physical similarities</a:t>
            </a:r>
            <a:r>
              <a:rPr lang="en-US" altLang="en-US" b="1" dirty="0">
                <a:solidFill>
                  <a:schemeClr val="accent1"/>
                </a:solidFill>
              </a:rPr>
              <a:t>, such as skin color or eye shape, that are shared by a group of people and are </a:t>
            </a:r>
            <a:r>
              <a:rPr lang="en-US" altLang="en-US" b="1" u="sng" dirty="0">
                <a:solidFill>
                  <a:schemeClr val="accent1"/>
                </a:solidFill>
              </a:rPr>
              <a:t>used to mark</a:t>
            </a:r>
            <a:r>
              <a:rPr lang="en-US" altLang="en-US" b="1" dirty="0">
                <a:solidFill>
                  <a:schemeClr val="accent1"/>
                </a:solidFill>
              </a:rPr>
              <a:t> or </a:t>
            </a:r>
            <a:r>
              <a:rPr lang="en-US" altLang="en-US" b="1" u="sng" dirty="0">
                <a:solidFill>
                  <a:schemeClr val="accent1"/>
                </a:solidFill>
              </a:rPr>
              <a:t>separate</a:t>
            </a:r>
            <a:r>
              <a:rPr lang="en-US" altLang="en-US" b="1" dirty="0">
                <a:solidFill>
                  <a:schemeClr val="accent1"/>
                </a:solidFill>
              </a:rPr>
              <a:t> them from others.”</a:t>
            </a:r>
          </a:p>
          <a:p>
            <a:endParaRPr lang="en-US" dirty="0"/>
          </a:p>
        </p:txBody>
      </p:sp>
      <p:sp>
        <p:nvSpPr>
          <p:cNvPr id="4" name="Slide Number Placeholder 3"/>
          <p:cNvSpPr>
            <a:spLocks noGrp="1"/>
          </p:cNvSpPr>
          <p:nvPr>
            <p:ph type="sldNum" sz="quarter" idx="10"/>
          </p:nvPr>
        </p:nvSpPr>
        <p:spPr/>
        <p:txBody>
          <a:bodyPr/>
          <a:lstStyle/>
          <a:p>
            <a:fld id="{D47971F0-7932-482B-AFD1-15E67BEEDDBD}" type="slidenum">
              <a:rPr lang="en-US" smtClean="0"/>
              <a:t>9</a:t>
            </a:fld>
            <a:endParaRPr lang="en-US"/>
          </a:p>
        </p:txBody>
      </p:sp>
    </p:spTree>
    <p:extLst>
      <p:ext uri="{BB962C8B-B14F-4D97-AF65-F5344CB8AC3E}">
        <p14:creationId xmlns:p14="http://schemas.microsoft.com/office/powerpoint/2010/main" val="11835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11D611-CBCA-4E63-BCD5-45DF976F32F9}" type="slidenum">
              <a:rPr lang="en-US" altLang="en-US"/>
              <a:pPr>
                <a:defRPr/>
              </a:pPr>
              <a:t>‹#›</a:t>
            </a:fld>
            <a:endParaRPr lang="en-US" altLang="en-US"/>
          </a:p>
        </p:txBody>
      </p:sp>
    </p:spTree>
    <p:extLst>
      <p:ext uri="{BB962C8B-B14F-4D97-AF65-F5344CB8AC3E}">
        <p14:creationId xmlns:p14="http://schemas.microsoft.com/office/powerpoint/2010/main" val="292965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1/17/2021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1/17/2021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ideo" Target="https://www.youtube.com/embed/cdndfCPuJfU"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NZYPSyfsulg" TargetMode="Externa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g"/><Relationship Id="rId9"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video" Target="https://www.youtube.com/embed/PfxXhDXW_7E" TargetMode="External"/><Relationship Id="rId6" Type="http://schemas.openxmlformats.org/officeDocument/2006/relationships/diagramLayout" Target="../diagrams/layout1.xml"/><Relationship Id="rId11" Type="http://schemas.openxmlformats.org/officeDocument/2006/relationships/image" Target="../media/image15.jpeg"/><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image" Target="../media/image13.jpe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6412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p:txBody>
          <a:bodyPr>
            <a:normAutofit/>
          </a:bodyPr>
          <a:lstStyle/>
          <a:p>
            <a:pPr algn="ctr"/>
            <a:r>
              <a:rPr lang="en-US" sz="4000" dirty="0" smtClean="0"/>
              <a:t>The narrative of racial difference</a:t>
            </a:r>
            <a:endParaRPr lang="en-US" sz="4000" dirty="0"/>
          </a:p>
        </p:txBody>
      </p:sp>
      <p:sp>
        <p:nvSpPr>
          <p:cNvPr id="6" name="Rectangle 5"/>
          <p:cNvSpPr/>
          <p:nvPr/>
        </p:nvSpPr>
        <p:spPr>
          <a:xfrm>
            <a:off x="350982" y="1976582"/>
            <a:ext cx="11333017" cy="4031873"/>
          </a:xfrm>
          <a:prstGeom prst="rect">
            <a:avLst/>
          </a:prstGeom>
        </p:spPr>
        <p:txBody>
          <a:bodyPr wrap="square">
            <a:spAutoFit/>
          </a:bodyPr>
          <a:lstStyle/>
          <a:p>
            <a:r>
              <a:rPr lang="en-US" sz="3200" b="1" dirty="0">
                <a:solidFill>
                  <a:schemeClr val="accent1"/>
                </a:solidFill>
              </a:rPr>
              <a:t>“We have committed ourselves in this country to silence about our history, to ignorance about our history, to denying our history.  And that’s the first part of this relationship that has to be repaired.  We’ve got to be willing now to talk honestly about who we are and how we got here.”</a:t>
            </a:r>
          </a:p>
          <a:p>
            <a:endParaRPr lang="en-US" sz="3200" b="1" dirty="0">
              <a:solidFill>
                <a:schemeClr val="accent1"/>
              </a:solidFill>
            </a:endParaRPr>
          </a:p>
          <a:p>
            <a:pPr lvl="3"/>
            <a:r>
              <a:rPr lang="en-US" sz="3200" b="1" dirty="0">
                <a:solidFill>
                  <a:schemeClr val="accent1"/>
                </a:solidFill>
              </a:rPr>
              <a:t>Bryan Stevenson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948" y="4599709"/>
            <a:ext cx="3674197" cy="2152073"/>
          </a:xfrm>
          <a:prstGeom prst="rect">
            <a:avLst/>
          </a:prstGeom>
        </p:spPr>
      </p:pic>
    </p:spTree>
    <p:extLst>
      <p:ext uri="{BB962C8B-B14F-4D97-AF65-F5344CB8AC3E}">
        <p14:creationId xmlns:p14="http://schemas.microsoft.com/office/powerpoint/2010/main" val="571476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096" y="790624"/>
            <a:ext cx="1799303" cy="286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9037" y="828722"/>
            <a:ext cx="191254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9840" y="790623"/>
            <a:ext cx="194679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39097" y="3903406"/>
            <a:ext cx="11130116" cy="2554545"/>
          </a:xfrm>
          <a:prstGeom prst="rect">
            <a:avLst/>
          </a:prstGeom>
        </p:spPr>
        <p:txBody>
          <a:bodyPr wrap="square">
            <a:spAutoFit/>
          </a:bodyPr>
          <a:lstStyle/>
          <a:p>
            <a:pPr>
              <a:defRPr/>
            </a:pPr>
            <a:r>
              <a:rPr lang="en-US" sz="4000" b="1" dirty="0">
                <a:solidFill>
                  <a:schemeClr val="accent1"/>
                </a:solidFill>
              </a:rPr>
              <a:t>“Race belief rests upon a foundation of mistakes, lies, ignorance, pseudoscience, and delusion.” </a:t>
            </a:r>
          </a:p>
          <a:p>
            <a:pPr>
              <a:defRPr/>
            </a:pPr>
            <a:r>
              <a:rPr lang="en-US" sz="4000" b="1" dirty="0">
                <a:solidFill>
                  <a:schemeClr val="accent1"/>
                </a:solidFill>
              </a:rPr>
              <a:t>           	</a:t>
            </a:r>
            <a:r>
              <a:rPr lang="en-US" sz="4000" b="1" dirty="0" smtClean="0">
                <a:solidFill>
                  <a:schemeClr val="accent1"/>
                </a:solidFill>
              </a:rPr>
              <a:t>			Guy </a:t>
            </a:r>
            <a:r>
              <a:rPr lang="en-US" sz="4000" b="1" dirty="0">
                <a:solidFill>
                  <a:schemeClr val="accent1"/>
                </a:solidFill>
              </a:rPr>
              <a:t>Harrison</a:t>
            </a:r>
            <a:endParaRPr lang="en-US" sz="4000" dirty="0">
              <a:solidFill>
                <a:schemeClr val="accent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5174" y="866823"/>
            <a:ext cx="1838325" cy="2790825"/>
          </a:xfrm>
          <a:prstGeom prst="rect">
            <a:avLst/>
          </a:prstGeom>
        </p:spPr>
      </p:pic>
      <p:pic>
        <p:nvPicPr>
          <p:cNvPr id="4" name="Picture 3"/>
          <p:cNvPicPr>
            <a:picLocks noChangeAspect="1"/>
          </p:cNvPicPr>
          <p:nvPr/>
        </p:nvPicPr>
        <p:blipFill>
          <a:blip r:embed="rId7"/>
          <a:stretch>
            <a:fillRect/>
          </a:stretch>
        </p:blipFill>
        <p:spPr>
          <a:xfrm>
            <a:off x="7396723" y="828721"/>
            <a:ext cx="1983304" cy="2781301"/>
          </a:xfrm>
          <a:prstGeom prst="rect">
            <a:avLst/>
          </a:prstGeom>
        </p:spPr>
      </p:pic>
    </p:spTree>
    <p:extLst>
      <p:ext uri="{BB962C8B-B14F-4D97-AF65-F5344CB8AC3E}">
        <p14:creationId xmlns:p14="http://schemas.microsoft.com/office/powerpoint/2010/main" val="20232564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1613" y="688258"/>
            <a:ext cx="10884309" cy="865238"/>
          </a:xfrm>
        </p:spPr>
        <p:txBody>
          <a:bodyPr/>
          <a:lstStyle/>
          <a:p>
            <a:pPr algn="ctr" eaLnBrk="1" hangingPunct="1"/>
            <a:r>
              <a:rPr lang="en-US" altLang="en-US" sz="4000" dirty="0"/>
              <a:t>Pseudo-Science of Race</a:t>
            </a:r>
          </a:p>
        </p:txBody>
      </p:sp>
      <p:pic>
        <p:nvPicPr>
          <p:cNvPr id="14339" name="Picture 4" descr="C:\Documents and Settings\taallen\My Documents\My Pictures\manki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819" y="2340077"/>
            <a:ext cx="2541639" cy="392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dndfCPuJfU"/>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923071" y="2121923"/>
            <a:ext cx="7452851" cy="43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617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4"/>
          <p:cNvSpPr>
            <a:spLocks noGrp="1"/>
          </p:cNvSpPr>
          <p:nvPr>
            <p:ph sz="half" idx="4294967295"/>
          </p:nvPr>
        </p:nvSpPr>
        <p:spPr>
          <a:xfrm>
            <a:off x="481781" y="152400"/>
            <a:ext cx="11710219" cy="2030361"/>
          </a:xfrm>
        </p:spPr>
        <p:txBody>
          <a:bodyPr>
            <a:normAutofit/>
          </a:bodyPr>
          <a:lstStyle/>
          <a:p>
            <a:pPr marL="0" indent="0">
              <a:buNone/>
            </a:pPr>
            <a:r>
              <a:rPr lang="en-US" altLang="en-US" sz="2800" b="1" dirty="0" smtClean="0">
                <a:solidFill>
                  <a:schemeClr val="accent1"/>
                </a:solidFill>
              </a:rPr>
              <a:t>“If God Almighty had intended the two races to be equal, He would have so created them.”</a:t>
            </a:r>
          </a:p>
        </p:txBody>
      </p:sp>
      <p:pic>
        <p:nvPicPr>
          <p:cNvPr id="4" name="NZYPSyfsulg"/>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30994" y="1374058"/>
            <a:ext cx="7030064"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127" y="1651819"/>
            <a:ext cx="1784295" cy="219259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4127" y="4041058"/>
            <a:ext cx="1916216" cy="2600632"/>
          </a:xfrm>
          <a:prstGeom prst="rect">
            <a:avLst/>
          </a:prstGeom>
        </p:spPr>
      </p:pic>
    </p:spTree>
    <p:extLst>
      <p:ext uri="{BB962C8B-B14F-4D97-AF65-F5344CB8AC3E}">
        <p14:creationId xmlns:p14="http://schemas.microsoft.com/office/powerpoint/2010/main" val="3068441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longshotsblues.files.wordpress.com/2010/10/jesus_sa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68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8046" y="1462881"/>
            <a:ext cx="3898044" cy="497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3"/>
          <p:cNvSpPr>
            <a:spLocks noGrp="1"/>
          </p:cNvSpPr>
          <p:nvPr>
            <p:ph sz="half" idx="4294967295"/>
          </p:nvPr>
        </p:nvSpPr>
        <p:spPr>
          <a:xfrm>
            <a:off x="599768" y="1600201"/>
            <a:ext cx="6253316" cy="4525963"/>
          </a:xfrm>
        </p:spPr>
        <p:txBody>
          <a:bodyPr>
            <a:noAutofit/>
          </a:bodyPr>
          <a:lstStyle/>
          <a:p>
            <a:pPr marL="0" indent="0">
              <a:buNone/>
            </a:pPr>
            <a:r>
              <a:rPr lang="en-US" altLang="en-US" sz="3600" b="1" dirty="0" smtClean="0">
                <a:solidFill>
                  <a:schemeClr val="accent1"/>
                </a:solidFill>
              </a:rPr>
              <a:t>“God forgives murder and he forgives adultery.  But he is very angry and he actually curses all who do integrate.”</a:t>
            </a:r>
          </a:p>
          <a:p>
            <a:pPr marL="0" indent="0">
              <a:buNone/>
            </a:pPr>
            <a:r>
              <a:rPr lang="en-US" altLang="en-US" sz="3600" b="1" dirty="0" smtClean="0">
                <a:solidFill>
                  <a:schemeClr val="accent1"/>
                </a:solidFill>
              </a:rPr>
              <a:t>  -Anonymous</a:t>
            </a:r>
          </a:p>
        </p:txBody>
      </p:sp>
    </p:spTree>
    <p:extLst>
      <p:ext uri="{BB962C8B-B14F-4D97-AF65-F5344CB8AC3E}">
        <p14:creationId xmlns:p14="http://schemas.microsoft.com/office/powerpoint/2010/main" val="2135663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4541" y="1090390"/>
            <a:ext cx="6636775" cy="5143262"/>
          </a:xfrm>
          <a:prstGeom prst="rect">
            <a:avLst/>
          </a:prstGeom>
        </p:spPr>
      </p:pic>
    </p:spTree>
    <p:extLst>
      <p:ext uri="{BB962C8B-B14F-4D97-AF65-F5344CB8AC3E}">
        <p14:creationId xmlns:p14="http://schemas.microsoft.com/office/powerpoint/2010/main" val="603207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290" y="766915"/>
            <a:ext cx="8721213" cy="5973097"/>
          </a:xfrm>
          <a:prstGeom prst="rect">
            <a:avLst/>
          </a:prstGeom>
        </p:spPr>
      </p:pic>
    </p:spTree>
    <p:extLst>
      <p:ext uri="{BB962C8B-B14F-4D97-AF65-F5344CB8AC3E}">
        <p14:creationId xmlns:p14="http://schemas.microsoft.com/office/powerpoint/2010/main" val="1701315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8982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07511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a:xfrm>
            <a:off x="575894" y="943896"/>
            <a:ext cx="11029616" cy="940322"/>
          </a:xfrm>
        </p:spPr>
        <p:txBody>
          <a:bodyPr>
            <a:normAutofit fontScale="90000"/>
          </a:bodyPr>
          <a:lstStyle/>
          <a:p>
            <a:pPr algn="ctr"/>
            <a:r>
              <a:rPr lang="en-US" sz="3200" b="1" dirty="0" smtClean="0"/>
              <a:t>Race and the Church</a:t>
            </a:r>
            <a:r>
              <a:rPr lang="en-US" sz="3200" b="1" dirty="0"/>
              <a:t/>
            </a:r>
            <a:br>
              <a:rPr lang="en-US" sz="3200" b="1" dirty="0"/>
            </a:br>
            <a:endParaRPr lang="en-US" sz="3200" dirty="0"/>
          </a:p>
        </p:txBody>
      </p:sp>
      <p:sp>
        <p:nvSpPr>
          <p:cNvPr id="4" name="Rectangle 3"/>
          <p:cNvSpPr/>
          <p:nvPr/>
        </p:nvSpPr>
        <p:spPr>
          <a:xfrm>
            <a:off x="575894" y="2163096"/>
            <a:ext cx="6464003" cy="3970318"/>
          </a:xfrm>
          <a:prstGeom prst="rect">
            <a:avLst/>
          </a:prstGeom>
        </p:spPr>
        <p:txBody>
          <a:bodyPr wrap="square">
            <a:spAutoFit/>
          </a:bodyPr>
          <a:lstStyle/>
          <a:p>
            <a:r>
              <a:rPr lang="en-US" sz="3600" b="1" dirty="0" smtClean="0">
                <a:solidFill>
                  <a:schemeClr val="accent1"/>
                </a:solidFill>
              </a:rPr>
              <a:t>“What we’re up against isn’t segregation.  That’s a symptom of the disease.  The disease is white supremacy.  To love Jesus is to hate white supremacy.” – Daniel Hill</a:t>
            </a:r>
            <a:endParaRPr lang="en-US" sz="3600" b="1" dirty="0">
              <a:solidFill>
                <a:schemeClr val="accent1"/>
              </a:solidFill>
            </a:endParaRPr>
          </a:p>
          <a:p>
            <a:r>
              <a:rPr lang="en-US" sz="3600" dirty="0" smtClean="0"/>
              <a:t> </a:t>
            </a:r>
            <a:endParaRPr lang="en-US" sz="3600" dirty="0"/>
          </a:p>
        </p:txBody>
      </p:sp>
      <p:pic>
        <p:nvPicPr>
          <p:cNvPr id="9" name="Picture 8"/>
          <p:cNvPicPr>
            <a:picLocks noChangeAspect="1"/>
          </p:cNvPicPr>
          <p:nvPr/>
        </p:nvPicPr>
        <p:blipFill>
          <a:blip r:embed="rId3"/>
          <a:stretch>
            <a:fillRect/>
          </a:stretch>
        </p:blipFill>
        <p:spPr>
          <a:xfrm>
            <a:off x="7374194" y="3258246"/>
            <a:ext cx="2194130" cy="2875168"/>
          </a:xfrm>
          <a:prstGeom prst="rect">
            <a:avLst/>
          </a:prstGeom>
        </p:spPr>
      </p:pic>
      <p:pic>
        <p:nvPicPr>
          <p:cNvPr id="10" name="Picture 9"/>
          <p:cNvPicPr>
            <a:picLocks noChangeAspect="1"/>
          </p:cNvPicPr>
          <p:nvPr/>
        </p:nvPicPr>
        <p:blipFill>
          <a:blip r:embed="rId4"/>
          <a:stretch>
            <a:fillRect/>
          </a:stretch>
        </p:blipFill>
        <p:spPr>
          <a:xfrm>
            <a:off x="9799755" y="2455032"/>
            <a:ext cx="1969457" cy="2875168"/>
          </a:xfrm>
          <a:prstGeom prst="rect">
            <a:avLst/>
          </a:prstGeom>
        </p:spPr>
      </p:pic>
    </p:spTree>
    <p:extLst>
      <p:ext uri="{BB962C8B-B14F-4D97-AF65-F5344CB8AC3E}">
        <p14:creationId xmlns:p14="http://schemas.microsoft.com/office/powerpoint/2010/main" val="1613401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49" y="889820"/>
            <a:ext cx="4552334" cy="2708787"/>
          </a:xfrm>
          <a:prstGeom prst="rect">
            <a:avLst/>
          </a:prstGeom>
        </p:spPr>
      </p:pic>
      <p:pic>
        <p:nvPicPr>
          <p:cNvPr id="4" name="Picture 3"/>
          <p:cNvPicPr>
            <a:picLocks noChangeAspect="1"/>
          </p:cNvPicPr>
          <p:nvPr/>
        </p:nvPicPr>
        <p:blipFill>
          <a:blip r:embed="rId4"/>
          <a:stretch>
            <a:fillRect/>
          </a:stretch>
        </p:blipFill>
        <p:spPr>
          <a:xfrm>
            <a:off x="1200870" y="3854245"/>
            <a:ext cx="3959292" cy="2723535"/>
          </a:xfrm>
          <a:prstGeom prst="rect">
            <a:avLst/>
          </a:prstGeom>
        </p:spPr>
      </p:pic>
      <p:pic>
        <p:nvPicPr>
          <p:cNvPr id="8" name="Picture 7"/>
          <p:cNvPicPr>
            <a:picLocks noChangeAspect="1"/>
          </p:cNvPicPr>
          <p:nvPr/>
        </p:nvPicPr>
        <p:blipFill>
          <a:blip r:embed="rId5"/>
          <a:stretch>
            <a:fillRect/>
          </a:stretch>
        </p:blipFill>
        <p:spPr>
          <a:xfrm>
            <a:off x="6760394" y="853540"/>
            <a:ext cx="4421001" cy="5724239"/>
          </a:xfrm>
          <a:prstGeom prst="rect">
            <a:avLst/>
          </a:prstGeom>
        </p:spPr>
      </p:pic>
    </p:spTree>
    <p:extLst>
      <p:ext uri="{BB962C8B-B14F-4D97-AF65-F5344CB8AC3E}">
        <p14:creationId xmlns:p14="http://schemas.microsoft.com/office/powerpoint/2010/main" val="2381245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510" y="1396181"/>
            <a:ext cx="7620000" cy="52995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1117" y="1573161"/>
            <a:ext cx="3120130" cy="4685071"/>
          </a:xfrm>
          <a:prstGeom prst="rect">
            <a:avLst/>
          </a:prstGeom>
        </p:spPr>
      </p:pic>
    </p:spTree>
    <p:extLst>
      <p:ext uri="{BB962C8B-B14F-4D97-AF65-F5344CB8AC3E}">
        <p14:creationId xmlns:p14="http://schemas.microsoft.com/office/powerpoint/2010/main" val="3885700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taallen\My Documents\My Pictures\japaneseintern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10" y="3200400"/>
            <a:ext cx="2438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C:\Documents and Settings\taallen\My Documents\My Pictures\jews not allow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776748"/>
            <a:ext cx="3352800" cy="309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C:\Documents and Settings\taallen\My Documents\My Pictures\mexica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9" y="4267200"/>
            <a:ext cx="4468761"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C:\Documents and Settings\taallen\My Documents\My Pictures\irish.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548" y="597775"/>
            <a:ext cx="5471652" cy="24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C:\Documents and Settings\taallen\My Documents\My Pictures\expo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3457" y="3276600"/>
            <a:ext cx="195170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672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2491" y="855406"/>
            <a:ext cx="9016181" cy="5683046"/>
          </a:xfrm>
          <a:prstGeom prst="rect">
            <a:avLst/>
          </a:prstGeom>
        </p:spPr>
      </p:pic>
    </p:spTree>
    <p:extLst>
      <p:ext uri="{BB962C8B-B14F-4D97-AF65-F5344CB8AC3E}">
        <p14:creationId xmlns:p14="http://schemas.microsoft.com/office/powerpoint/2010/main" val="1943503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arm3.static.flickr.com/2262/2515673212_aa030e6ae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87" y="934063"/>
            <a:ext cx="5637161" cy="556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72982" y="1042219"/>
            <a:ext cx="5378244" cy="5378245"/>
          </a:xfrm>
          <a:prstGeom prst="rect">
            <a:avLst/>
          </a:prstGeom>
        </p:spPr>
      </p:pic>
    </p:spTree>
    <p:extLst>
      <p:ext uri="{BB962C8B-B14F-4D97-AF65-F5344CB8AC3E}">
        <p14:creationId xmlns:p14="http://schemas.microsoft.com/office/powerpoint/2010/main" val="1228860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a:xfrm>
            <a:off x="575894" y="943896"/>
            <a:ext cx="11029616" cy="940322"/>
          </a:xfrm>
        </p:spPr>
        <p:txBody>
          <a:bodyPr>
            <a:normAutofit fontScale="90000"/>
          </a:bodyPr>
          <a:lstStyle/>
          <a:p>
            <a:pPr algn="ctr"/>
            <a:r>
              <a:rPr lang="en-US" sz="3200" b="1" dirty="0" smtClean="0"/>
              <a:t>Legacies of </a:t>
            </a:r>
            <a:r>
              <a:rPr lang="en-US" sz="3200" b="1" dirty="0" err="1" smtClean="0"/>
              <a:t>jim</a:t>
            </a:r>
            <a:r>
              <a:rPr lang="en-US" sz="3200" b="1" dirty="0" smtClean="0"/>
              <a:t> crow</a:t>
            </a:r>
            <a:r>
              <a:rPr lang="en-US" sz="3200" b="1" dirty="0"/>
              <a:t/>
            </a:r>
            <a:br>
              <a:rPr lang="en-US" sz="3200" b="1" dirty="0"/>
            </a:br>
            <a:endParaRPr lang="en-US" sz="3200" dirty="0"/>
          </a:p>
        </p:txBody>
      </p:sp>
      <p:pic>
        <p:nvPicPr>
          <p:cNvPr id="11" name="Picture 10"/>
          <p:cNvPicPr>
            <a:picLocks noChangeAspect="1"/>
          </p:cNvPicPr>
          <p:nvPr/>
        </p:nvPicPr>
        <p:blipFill>
          <a:blip r:embed="rId3"/>
          <a:stretch>
            <a:fillRect/>
          </a:stretch>
        </p:blipFill>
        <p:spPr>
          <a:xfrm>
            <a:off x="374554" y="1884218"/>
            <a:ext cx="2102367" cy="267794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08" y="4621161"/>
            <a:ext cx="1458570" cy="1970753"/>
          </a:xfrm>
          <a:prstGeom prst="rect">
            <a:avLst/>
          </a:prstGeom>
        </p:spPr>
      </p:pic>
      <p:pic>
        <p:nvPicPr>
          <p:cNvPr id="14" name="Picture 13"/>
          <p:cNvPicPr>
            <a:picLocks noChangeAspect="1"/>
          </p:cNvPicPr>
          <p:nvPr/>
        </p:nvPicPr>
        <p:blipFill>
          <a:blip r:embed="rId5"/>
          <a:stretch>
            <a:fillRect/>
          </a:stretch>
        </p:blipFill>
        <p:spPr>
          <a:xfrm>
            <a:off x="2483035" y="2097397"/>
            <a:ext cx="1649256" cy="2251587"/>
          </a:xfrm>
          <a:prstGeom prst="rect">
            <a:avLst/>
          </a:prstGeom>
        </p:spPr>
      </p:pic>
      <p:pic>
        <p:nvPicPr>
          <p:cNvPr id="16" name="Picture 15"/>
          <p:cNvPicPr>
            <a:picLocks noChangeAspect="1"/>
          </p:cNvPicPr>
          <p:nvPr/>
        </p:nvPicPr>
        <p:blipFill>
          <a:blip r:embed="rId6"/>
          <a:stretch>
            <a:fillRect/>
          </a:stretch>
        </p:blipFill>
        <p:spPr>
          <a:xfrm>
            <a:off x="2483035" y="4562166"/>
            <a:ext cx="1649256" cy="2088741"/>
          </a:xfrm>
          <a:prstGeom prst="rect">
            <a:avLst/>
          </a:prstGeom>
        </p:spPr>
      </p:pic>
      <p:pic>
        <p:nvPicPr>
          <p:cNvPr id="3" name="Picture 2"/>
          <p:cNvPicPr>
            <a:picLocks noChangeAspect="1"/>
          </p:cNvPicPr>
          <p:nvPr/>
        </p:nvPicPr>
        <p:blipFill>
          <a:blip r:embed="rId7"/>
          <a:stretch>
            <a:fillRect/>
          </a:stretch>
        </p:blipFill>
        <p:spPr>
          <a:xfrm>
            <a:off x="9448996" y="2044213"/>
            <a:ext cx="1681120" cy="230477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4400" y="2027679"/>
            <a:ext cx="1726548" cy="232130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4122" y="2694039"/>
            <a:ext cx="2478447" cy="3175819"/>
          </a:xfrm>
          <a:prstGeom prst="rect">
            <a:avLst/>
          </a:prstGeom>
        </p:spPr>
      </p:pic>
      <p:pic>
        <p:nvPicPr>
          <p:cNvPr id="7" name="Picture 6"/>
          <p:cNvPicPr>
            <a:picLocks noChangeAspect="1"/>
          </p:cNvPicPr>
          <p:nvPr/>
        </p:nvPicPr>
        <p:blipFill>
          <a:blip r:embed="rId10"/>
          <a:stretch>
            <a:fillRect/>
          </a:stretch>
        </p:blipFill>
        <p:spPr>
          <a:xfrm>
            <a:off x="9547318" y="4562167"/>
            <a:ext cx="1582798" cy="2029748"/>
          </a:xfrm>
          <a:prstGeom prst="rect">
            <a:avLst/>
          </a:prstGeom>
        </p:spPr>
      </p:pic>
      <p:pic>
        <p:nvPicPr>
          <p:cNvPr id="8" name="Picture 7"/>
          <p:cNvPicPr>
            <a:picLocks noChangeAspect="1"/>
          </p:cNvPicPr>
          <p:nvPr/>
        </p:nvPicPr>
        <p:blipFill>
          <a:blip r:embed="rId11"/>
          <a:stretch>
            <a:fillRect/>
          </a:stretch>
        </p:blipFill>
        <p:spPr>
          <a:xfrm>
            <a:off x="7334400" y="4544040"/>
            <a:ext cx="1726548" cy="2106867"/>
          </a:xfrm>
          <a:prstGeom prst="rect">
            <a:avLst/>
          </a:prstGeom>
        </p:spPr>
      </p:pic>
    </p:spTree>
    <p:extLst>
      <p:ext uri="{BB962C8B-B14F-4D97-AF65-F5344CB8AC3E}">
        <p14:creationId xmlns:p14="http://schemas.microsoft.com/office/powerpoint/2010/main" val="2953638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a:xfrm>
            <a:off x="575894" y="943896"/>
            <a:ext cx="11029616" cy="940322"/>
          </a:xfrm>
        </p:spPr>
        <p:txBody>
          <a:bodyPr>
            <a:normAutofit fontScale="90000"/>
          </a:bodyPr>
          <a:lstStyle/>
          <a:p>
            <a:pPr algn="ctr"/>
            <a:r>
              <a:rPr lang="en-US" sz="3200" b="1" dirty="0" smtClean="0"/>
              <a:t>Messages to the Church</a:t>
            </a:r>
            <a:r>
              <a:rPr lang="en-US" sz="3200" b="1" dirty="0"/>
              <a:t/>
            </a:r>
            <a:br>
              <a:rPr lang="en-US" sz="3200" b="1" dirty="0"/>
            </a:br>
            <a:endParaRPr lang="en-US" sz="3200" dirty="0"/>
          </a:p>
        </p:txBody>
      </p:sp>
      <p:pic>
        <p:nvPicPr>
          <p:cNvPr id="5" name="Picture 4"/>
          <p:cNvPicPr>
            <a:picLocks noChangeAspect="1"/>
          </p:cNvPicPr>
          <p:nvPr/>
        </p:nvPicPr>
        <p:blipFill>
          <a:blip r:embed="rId3"/>
          <a:stretch>
            <a:fillRect/>
          </a:stretch>
        </p:blipFill>
        <p:spPr>
          <a:xfrm>
            <a:off x="3371587" y="2399071"/>
            <a:ext cx="2447925" cy="4129548"/>
          </a:xfrm>
          <a:prstGeom prst="rect">
            <a:avLst/>
          </a:prstGeom>
        </p:spPr>
      </p:pic>
      <p:pic>
        <p:nvPicPr>
          <p:cNvPr id="6" name="Picture 5"/>
          <p:cNvPicPr>
            <a:picLocks noChangeAspect="1"/>
          </p:cNvPicPr>
          <p:nvPr/>
        </p:nvPicPr>
        <p:blipFill>
          <a:blip r:embed="rId4"/>
          <a:stretch>
            <a:fillRect/>
          </a:stretch>
        </p:blipFill>
        <p:spPr>
          <a:xfrm>
            <a:off x="6133267" y="2399071"/>
            <a:ext cx="2491490" cy="4129548"/>
          </a:xfrm>
          <a:prstGeom prst="rect">
            <a:avLst/>
          </a:prstGeom>
        </p:spPr>
      </p:pic>
      <p:pic>
        <p:nvPicPr>
          <p:cNvPr id="9" name="Picture 8"/>
          <p:cNvPicPr>
            <a:picLocks noChangeAspect="1"/>
          </p:cNvPicPr>
          <p:nvPr/>
        </p:nvPicPr>
        <p:blipFill>
          <a:blip r:embed="rId5"/>
          <a:stretch>
            <a:fillRect/>
          </a:stretch>
        </p:blipFill>
        <p:spPr>
          <a:xfrm>
            <a:off x="575893" y="2399070"/>
            <a:ext cx="2481939" cy="4011561"/>
          </a:xfrm>
          <a:prstGeom prst="rect">
            <a:avLst/>
          </a:prstGeom>
        </p:spPr>
      </p:pic>
      <p:pic>
        <p:nvPicPr>
          <p:cNvPr id="1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12415" y="2399069"/>
            <a:ext cx="2711082" cy="410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589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a:xfrm>
            <a:off x="575894" y="983225"/>
            <a:ext cx="11029616" cy="1179871"/>
          </a:xfrm>
        </p:spPr>
        <p:txBody>
          <a:bodyPr>
            <a:normAutofit fontScale="90000"/>
          </a:bodyPr>
          <a:lstStyle/>
          <a:p>
            <a:pPr algn="ctr"/>
            <a:r>
              <a:rPr lang="en-US" sz="3200" b="1" dirty="0"/>
              <a:t>No Regrets From </a:t>
            </a:r>
            <a:r>
              <a:rPr lang="en-US" sz="3200" b="1" dirty="0" err="1"/>
              <a:t>Dylann</a:t>
            </a:r>
            <a:r>
              <a:rPr lang="en-US" sz="3200" b="1" dirty="0"/>
              <a:t> Roof in Jailhouse Manifesto</a:t>
            </a:r>
            <a:br>
              <a:rPr lang="en-US" sz="3200" b="1" dirty="0"/>
            </a:br>
            <a:endParaRPr lang="en-US" sz="3200" dirty="0"/>
          </a:p>
        </p:txBody>
      </p:sp>
      <p:sp>
        <p:nvSpPr>
          <p:cNvPr id="4" name="Rectangle 3"/>
          <p:cNvSpPr/>
          <p:nvPr/>
        </p:nvSpPr>
        <p:spPr>
          <a:xfrm>
            <a:off x="432619" y="2050473"/>
            <a:ext cx="8203381" cy="5109091"/>
          </a:xfrm>
          <a:prstGeom prst="rect">
            <a:avLst/>
          </a:prstGeom>
        </p:spPr>
        <p:txBody>
          <a:bodyPr wrap="square">
            <a:spAutoFit/>
          </a:bodyPr>
          <a:lstStyle/>
          <a:p>
            <a:r>
              <a:rPr lang="en-US" sz="2800" b="1" dirty="0" smtClean="0">
                <a:solidFill>
                  <a:schemeClr val="accent1"/>
                </a:solidFill>
              </a:rPr>
              <a:t>“Negroes </a:t>
            </a:r>
            <a:r>
              <a:rPr lang="en-US" sz="2800" b="1" dirty="0">
                <a:solidFill>
                  <a:schemeClr val="accent1"/>
                </a:solidFill>
              </a:rPr>
              <a:t>have lower </a:t>
            </a:r>
            <a:r>
              <a:rPr lang="en-US" sz="2800" b="1" dirty="0" smtClean="0">
                <a:solidFill>
                  <a:schemeClr val="accent1"/>
                </a:solidFill>
              </a:rPr>
              <a:t>IQs</a:t>
            </a:r>
            <a:r>
              <a:rPr lang="en-US" sz="2800" b="1" dirty="0">
                <a:solidFill>
                  <a:schemeClr val="accent1"/>
                </a:solidFill>
              </a:rPr>
              <a:t>, lower impulse control, and higher testosterone levels in </a:t>
            </a:r>
            <a:r>
              <a:rPr lang="en-US" sz="2800" b="1" dirty="0" smtClean="0">
                <a:solidFill>
                  <a:schemeClr val="accent1"/>
                </a:solidFill>
              </a:rPr>
              <a:t>generals (</a:t>
            </a:r>
            <a:r>
              <a:rPr lang="en-US" sz="2800" b="1" dirty="0" err="1" smtClean="0">
                <a:solidFill>
                  <a:schemeClr val="accent1"/>
                </a:solidFill>
              </a:rPr>
              <a:t>sp</a:t>
            </a:r>
            <a:r>
              <a:rPr lang="en-US" sz="2800" b="1" dirty="0" smtClean="0">
                <a:solidFill>
                  <a:schemeClr val="accent1"/>
                </a:solidFill>
              </a:rPr>
              <a:t>).  These </a:t>
            </a:r>
            <a:r>
              <a:rPr lang="en-US" sz="2800" b="1" dirty="0">
                <a:solidFill>
                  <a:schemeClr val="accent1"/>
                </a:solidFill>
              </a:rPr>
              <a:t>three things alone are a recipe for violent </a:t>
            </a:r>
            <a:r>
              <a:rPr lang="en-US" sz="2800" b="1" dirty="0" smtClean="0">
                <a:solidFill>
                  <a:schemeClr val="accent1"/>
                </a:solidFill>
              </a:rPr>
              <a:t>behavior.  And </a:t>
            </a:r>
            <a:r>
              <a:rPr lang="en-US" sz="2800" b="1" dirty="0">
                <a:solidFill>
                  <a:schemeClr val="accent1"/>
                </a:solidFill>
              </a:rPr>
              <a:t>who is fighting for him? Who is fighting for these White people forced by economic circumstances to live among negroes? No one, but someone has </a:t>
            </a:r>
            <a:r>
              <a:rPr lang="en-US" sz="2800" b="1" dirty="0" smtClean="0">
                <a:solidFill>
                  <a:schemeClr val="accent1"/>
                </a:solidFill>
              </a:rPr>
              <a:t>to.  I </a:t>
            </a:r>
            <a:r>
              <a:rPr lang="en-US" sz="2800" b="1" dirty="0">
                <a:solidFill>
                  <a:schemeClr val="accent1"/>
                </a:solidFill>
              </a:rPr>
              <a:t>have to do </a:t>
            </a:r>
            <a:r>
              <a:rPr lang="en-US" sz="2800" b="1" dirty="0" smtClean="0">
                <a:solidFill>
                  <a:schemeClr val="accent1"/>
                </a:solidFill>
              </a:rPr>
              <a:t>it.  You </a:t>
            </a:r>
            <a:r>
              <a:rPr lang="en-US" sz="2800" b="1" dirty="0">
                <a:solidFill>
                  <a:schemeClr val="accent1"/>
                </a:solidFill>
              </a:rPr>
              <a:t>rape our women, and you’re taking over our country</a:t>
            </a:r>
            <a:r>
              <a:rPr lang="en-US" sz="2800" b="1" dirty="0" smtClean="0">
                <a:solidFill>
                  <a:schemeClr val="accent1"/>
                </a:solidFill>
              </a:rPr>
              <a:t>.   And </a:t>
            </a:r>
            <a:r>
              <a:rPr lang="en-US" sz="2800" b="1" dirty="0">
                <a:solidFill>
                  <a:schemeClr val="accent1"/>
                </a:solidFill>
              </a:rPr>
              <a:t>you have to go</a:t>
            </a:r>
            <a:r>
              <a:rPr lang="en-US" sz="2800" b="1" dirty="0" smtClean="0">
                <a:solidFill>
                  <a:schemeClr val="accent1"/>
                </a:solidFill>
              </a:rPr>
              <a:t>.”</a:t>
            </a:r>
          </a:p>
          <a:p>
            <a:endParaRPr lang="en-US" sz="2800" b="1" dirty="0">
              <a:solidFill>
                <a:schemeClr val="accent1"/>
              </a:solidFill>
            </a:endParaRPr>
          </a:p>
          <a:p>
            <a:r>
              <a:rPr lang="en-US" sz="2800" b="1" dirty="0" smtClean="0">
                <a:solidFill>
                  <a:schemeClr val="accent1"/>
                </a:solidFill>
              </a:rPr>
              <a:t>		Dylan Roof</a:t>
            </a:r>
            <a:endParaRPr lang="en-US" sz="2800" b="1" dirty="0">
              <a:solidFill>
                <a:schemeClr val="accent1"/>
              </a:solidFill>
            </a:endParaRPr>
          </a:p>
          <a:p>
            <a:r>
              <a:rPr lang="en-US" dirty="0" smtClean="0"/>
              <a:t> </a:t>
            </a:r>
            <a:endParaRPr lang="en-US" dirty="0"/>
          </a:p>
        </p:txBody>
      </p:sp>
      <p:pic>
        <p:nvPicPr>
          <p:cNvPr id="7" name="Picture 6"/>
          <p:cNvPicPr>
            <a:picLocks noChangeAspect="1"/>
          </p:cNvPicPr>
          <p:nvPr/>
        </p:nvPicPr>
        <p:blipFill>
          <a:blip r:embed="rId3"/>
          <a:stretch>
            <a:fillRect/>
          </a:stretch>
        </p:blipFill>
        <p:spPr>
          <a:xfrm>
            <a:off x="8779276" y="2163096"/>
            <a:ext cx="2826234" cy="4454014"/>
          </a:xfrm>
          <a:prstGeom prst="rect">
            <a:avLst/>
          </a:prstGeom>
        </p:spPr>
      </p:pic>
    </p:spTree>
    <p:extLst>
      <p:ext uri="{BB962C8B-B14F-4D97-AF65-F5344CB8AC3E}">
        <p14:creationId xmlns:p14="http://schemas.microsoft.com/office/powerpoint/2010/main" val="1189322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639096" y="4100052"/>
            <a:ext cx="11248103"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 typeface="Wingdings" panose="05000000000000000000" pitchFamily="2" charset="2"/>
              <a:buNone/>
            </a:pPr>
            <a:r>
              <a:rPr lang="en-US" altLang="en-US" b="1" dirty="0">
                <a:solidFill>
                  <a:schemeClr val="accent1"/>
                </a:solidFill>
              </a:rPr>
              <a:t>“If anyone should be doing something about the racialized society and if anyone has the answers to the race </a:t>
            </a:r>
            <a:r>
              <a:rPr lang="en-US" altLang="en-US" b="1" dirty="0" smtClean="0">
                <a:solidFill>
                  <a:schemeClr val="accent1"/>
                </a:solidFill>
              </a:rPr>
              <a:t>problem it </a:t>
            </a:r>
            <a:r>
              <a:rPr lang="en-US" altLang="en-US" b="1" dirty="0">
                <a:solidFill>
                  <a:schemeClr val="accent1"/>
                </a:solidFill>
              </a:rPr>
              <a:t>is Christians.  Their religion calls for it, and their faith gives them the tools and moral force needed for change.”</a:t>
            </a:r>
          </a:p>
          <a:p>
            <a:pPr eaLnBrk="1" hangingPunct="1">
              <a:lnSpc>
                <a:spcPct val="90000"/>
              </a:lnSpc>
              <a:spcBef>
                <a:spcPct val="0"/>
              </a:spcBef>
              <a:buFont typeface="Wingdings" panose="05000000000000000000" pitchFamily="2" charset="2"/>
              <a:buNone/>
            </a:pPr>
            <a:r>
              <a:rPr lang="en-US" altLang="en-US" b="1" dirty="0">
                <a:solidFill>
                  <a:schemeClr val="accent1"/>
                </a:solidFill>
              </a:rPr>
              <a:t>			-Emerson &amp; Smith</a:t>
            </a:r>
          </a:p>
        </p:txBody>
      </p:sp>
      <p:pic>
        <p:nvPicPr>
          <p:cNvPr id="593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3147" y="803070"/>
            <a:ext cx="2209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AutoShape 2" descr="Image result for divided by fait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5939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2575" y="80307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0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p:txBody>
          <a:bodyPr>
            <a:normAutofit/>
          </a:bodyPr>
          <a:lstStyle/>
          <a:p>
            <a:pPr algn="ctr"/>
            <a:r>
              <a:rPr lang="en-US" sz="4000" dirty="0" smtClean="0"/>
              <a:t>Can we talk?</a:t>
            </a:r>
            <a:endParaRPr lang="en-US" sz="4000" dirty="0"/>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6145" y="2156691"/>
            <a:ext cx="35369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1192" y="2156691"/>
            <a:ext cx="6530808" cy="4031873"/>
          </a:xfrm>
          <a:prstGeom prst="rect">
            <a:avLst/>
          </a:prstGeom>
        </p:spPr>
        <p:txBody>
          <a:bodyPr wrap="square">
            <a:spAutoFit/>
          </a:bodyPr>
          <a:lstStyle/>
          <a:p>
            <a:pPr>
              <a:spcBef>
                <a:spcPct val="0"/>
              </a:spcBef>
              <a:buFontTx/>
              <a:buNone/>
            </a:pPr>
            <a:r>
              <a:rPr lang="en-US" altLang="en-US" sz="3200" b="1" dirty="0">
                <a:solidFill>
                  <a:schemeClr val="accent1"/>
                </a:solidFill>
              </a:rPr>
              <a:t>“Though this nation has proudly thought of itself as an ethnic melting pot, in things racial we have always been and continue to be, in too many ways, essentially a nation of cowards.”</a:t>
            </a:r>
          </a:p>
          <a:p>
            <a:pPr>
              <a:spcBef>
                <a:spcPct val="0"/>
              </a:spcBef>
              <a:buFontTx/>
              <a:buNone/>
            </a:pPr>
            <a:endParaRPr lang="en-US" altLang="en-US" sz="3200" b="1" dirty="0">
              <a:solidFill>
                <a:schemeClr val="accent1"/>
              </a:solidFill>
            </a:endParaRPr>
          </a:p>
          <a:p>
            <a:pPr>
              <a:spcBef>
                <a:spcPct val="0"/>
              </a:spcBef>
              <a:buFontTx/>
              <a:buNone/>
            </a:pPr>
            <a:r>
              <a:rPr lang="en-US" altLang="en-US" sz="3200" b="1" dirty="0" smtClean="0">
                <a:solidFill>
                  <a:schemeClr val="accent1"/>
                </a:solidFill>
              </a:rPr>
              <a:t>	Former A.G. </a:t>
            </a:r>
            <a:r>
              <a:rPr lang="en-US" altLang="en-US" sz="3200" b="1" dirty="0">
                <a:solidFill>
                  <a:schemeClr val="accent1"/>
                </a:solidFill>
              </a:rPr>
              <a:t>Eric Holder</a:t>
            </a:r>
          </a:p>
        </p:txBody>
      </p:sp>
    </p:spTree>
    <p:extLst>
      <p:ext uri="{BB962C8B-B14F-4D97-AF65-F5344CB8AC3E}">
        <p14:creationId xmlns:p14="http://schemas.microsoft.com/office/powerpoint/2010/main" val="2265028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a:xfrm>
            <a:off x="575894" y="729658"/>
            <a:ext cx="11029616" cy="863168"/>
          </a:xfrm>
        </p:spPr>
        <p:txBody>
          <a:bodyPr>
            <a:normAutofit/>
          </a:bodyPr>
          <a:lstStyle/>
          <a:p>
            <a:pPr algn="ctr"/>
            <a:r>
              <a:rPr lang="en-US" sz="4000" dirty="0" smtClean="0"/>
              <a:t>Race conversation starters</a:t>
            </a:r>
            <a:endParaRPr lang="en-US" sz="4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16" y="2310580"/>
            <a:ext cx="4336026" cy="3739836"/>
          </a:xfrm>
          <a:prstGeom prst="rect">
            <a:avLst/>
          </a:prstGeom>
        </p:spPr>
      </p:pic>
      <p:sp>
        <p:nvSpPr>
          <p:cNvPr id="4" name="Rectangle 3"/>
          <p:cNvSpPr/>
          <p:nvPr/>
        </p:nvSpPr>
        <p:spPr>
          <a:xfrm>
            <a:off x="5043948" y="2310580"/>
            <a:ext cx="6882580" cy="3970318"/>
          </a:xfrm>
          <a:prstGeom prst="rect">
            <a:avLst/>
          </a:prstGeom>
        </p:spPr>
        <p:txBody>
          <a:bodyPr wrap="square">
            <a:spAutoFit/>
          </a:bodyPr>
          <a:lstStyle/>
          <a:p>
            <a:r>
              <a:rPr lang="en-US" sz="2800" b="1" dirty="0">
                <a:solidFill>
                  <a:schemeClr val="accent1"/>
                </a:solidFill>
              </a:rPr>
              <a:t>How have your life experiences shaped the way(s) you think about race?</a:t>
            </a:r>
            <a:br>
              <a:rPr lang="en-US" sz="2800" b="1" dirty="0">
                <a:solidFill>
                  <a:schemeClr val="accent1"/>
                </a:solidFill>
              </a:rPr>
            </a:br>
            <a:r>
              <a:rPr lang="en-US" sz="2800" b="1" dirty="0">
                <a:solidFill>
                  <a:schemeClr val="accent1"/>
                </a:solidFill>
              </a:rPr>
              <a:t/>
            </a:r>
            <a:br>
              <a:rPr lang="en-US" sz="2800" b="1" dirty="0">
                <a:solidFill>
                  <a:schemeClr val="accent1"/>
                </a:solidFill>
              </a:rPr>
            </a:br>
            <a:r>
              <a:rPr lang="en-US" sz="2800" b="1" dirty="0">
                <a:solidFill>
                  <a:schemeClr val="accent1"/>
                </a:solidFill>
              </a:rPr>
              <a:t>How would you characterize the state of race relations in the United States today?  Why?</a:t>
            </a:r>
            <a:br>
              <a:rPr lang="en-US" sz="2800" b="1" dirty="0">
                <a:solidFill>
                  <a:schemeClr val="accent1"/>
                </a:solidFill>
              </a:rPr>
            </a:br>
            <a:r>
              <a:rPr lang="en-US" sz="2800" b="1" dirty="0">
                <a:solidFill>
                  <a:schemeClr val="accent1"/>
                </a:solidFill>
              </a:rPr>
              <a:t/>
            </a:r>
            <a:br>
              <a:rPr lang="en-US" sz="2800" b="1" dirty="0">
                <a:solidFill>
                  <a:schemeClr val="accent1"/>
                </a:solidFill>
              </a:rPr>
            </a:br>
            <a:r>
              <a:rPr lang="en-US" sz="2800" b="1" dirty="0">
                <a:solidFill>
                  <a:schemeClr val="accent1"/>
                </a:solidFill>
              </a:rPr>
              <a:t>What </a:t>
            </a:r>
            <a:r>
              <a:rPr lang="en-US" sz="2800" b="1" dirty="0" smtClean="0">
                <a:solidFill>
                  <a:schemeClr val="accent1"/>
                </a:solidFill>
              </a:rPr>
              <a:t>makes it easy to talk about race?  Difficult?</a:t>
            </a:r>
            <a:endParaRPr lang="en-US" sz="2800" dirty="0">
              <a:solidFill>
                <a:schemeClr val="accent1"/>
              </a:solidFill>
            </a:endParaRPr>
          </a:p>
        </p:txBody>
      </p:sp>
    </p:spTree>
    <p:extLst>
      <p:ext uri="{BB962C8B-B14F-4D97-AF65-F5344CB8AC3E}">
        <p14:creationId xmlns:p14="http://schemas.microsoft.com/office/powerpoint/2010/main" val="1447636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93" y="1012723"/>
            <a:ext cx="10264878" cy="5220929"/>
          </a:xfrm>
          <a:prstGeom prst="rect">
            <a:avLst/>
          </a:prstGeom>
        </p:spPr>
      </p:pic>
    </p:spTree>
    <p:extLst>
      <p:ext uri="{BB962C8B-B14F-4D97-AF65-F5344CB8AC3E}">
        <p14:creationId xmlns:p14="http://schemas.microsoft.com/office/powerpoint/2010/main" val="3559046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F9EF-7852-E84E-97BF-28731261CF69}"/>
              </a:ext>
            </a:extLst>
          </p:cNvPr>
          <p:cNvSpPr>
            <a:spLocks noGrp="1"/>
          </p:cNvSpPr>
          <p:nvPr>
            <p:ph type="title"/>
          </p:nvPr>
        </p:nvSpPr>
        <p:spPr/>
        <p:txBody>
          <a:bodyPr>
            <a:normAutofit/>
          </a:bodyPr>
          <a:lstStyle/>
          <a:p>
            <a:pPr algn="ctr"/>
            <a:r>
              <a:rPr lang="en-US" sz="4000" dirty="0" smtClean="0"/>
              <a:t>Race conversation stoppers</a:t>
            </a:r>
            <a:endParaRPr lang="en-US" sz="4000"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3233" y="4007972"/>
            <a:ext cx="2231474" cy="18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71056" y="1985818"/>
            <a:ext cx="11249890" cy="1754326"/>
          </a:xfrm>
          <a:prstGeom prst="rect">
            <a:avLst/>
          </a:prstGeom>
        </p:spPr>
        <p:txBody>
          <a:bodyPr wrap="square">
            <a:spAutoFit/>
          </a:bodyPr>
          <a:lstStyle/>
          <a:p>
            <a:pPr algn="ctr"/>
            <a:r>
              <a:rPr lang="en-US" altLang="en-US" sz="3600" b="1" dirty="0">
                <a:solidFill>
                  <a:schemeClr val="accent1"/>
                </a:solidFill>
              </a:rPr>
              <a:t>“We aren’t playing the race card; we are analyzing the racialized deck.”</a:t>
            </a:r>
          </a:p>
          <a:p>
            <a:pPr algn="ctr"/>
            <a:r>
              <a:rPr lang="en-US" altLang="en-US" sz="3600" b="1" dirty="0">
                <a:solidFill>
                  <a:schemeClr val="accent1"/>
                </a:solidFill>
              </a:rPr>
              <a:t>	</a:t>
            </a:r>
            <a:r>
              <a:rPr lang="en-US" altLang="en-US" sz="3600" b="1" dirty="0" smtClean="0">
                <a:solidFill>
                  <a:schemeClr val="accent1"/>
                </a:solidFill>
              </a:rPr>
              <a:t>Drew Hart</a:t>
            </a:r>
            <a:endParaRPr lang="en-US" altLang="en-US" sz="3600" b="1" dirty="0">
              <a:solidFill>
                <a:schemeClr val="accent1"/>
              </a:solidFill>
            </a:endParaRPr>
          </a:p>
        </p:txBody>
      </p:sp>
      <p:pic>
        <p:nvPicPr>
          <p:cNvPr id="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10650" y="3256035"/>
            <a:ext cx="1994860" cy="301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94" y="4766032"/>
            <a:ext cx="2146894" cy="182092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6" y="2791684"/>
            <a:ext cx="2255671" cy="166566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1994" y="4007972"/>
            <a:ext cx="3604752" cy="2528360"/>
          </a:xfrm>
          <a:prstGeom prst="rect">
            <a:avLst/>
          </a:prstGeom>
        </p:spPr>
      </p:pic>
    </p:spTree>
    <p:extLst>
      <p:ext uri="{BB962C8B-B14F-4D97-AF65-F5344CB8AC3E}">
        <p14:creationId xmlns:p14="http://schemas.microsoft.com/office/powerpoint/2010/main" val="335128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3"/>
          <p:cNvSpPr>
            <a:spLocks noGrp="1"/>
          </p:cNvSpPr>
          <p:nvPr>
            <p:ph idx="4294967295"/>
          </p:nvPr>
        </p:nvSpPr>
        <p:spPr>
          <a:xfrm>
            <a:off x="432619" y="4778477"/>
            <a:ext cx="11375923" cy="1423887"/>
          </a:xfrm>
        </p:spPr>
        <p:txBody>
          <a:bodyPr>
            <a:noAutofit/>
          </a:bodyPr>
          <a:lstStyle/>
          <a:p>
            <a:pPr marL="0" indent="0" algn="ctr">
              <a:buNone/>
            </a:pPr>
            <a:r>
              <a:rPr lang="en-US" altLang="en-US" sz="3200" b="1" dirty="0" smtClean="0">
                <a:solidFill>
                  <a:schemeClr val="accent1"/>
                </a:solidFill>
              </a:rPr>
              <a:t>“History and Scripture teach us that there can be no reconciliation  without repentance.  There can be no repentance without confession.  And there can be no confession without truth.”</a:t>
            </a:r>
          </a:p>
          <a:p>
            <a:pPr marL="0" indent="0" algn="ctr">
              <a:buNone/>
            </a:pPr>
            <a:r>
              <a:rPr lang="en-US" altLang="en-US" sz="3200" b="1" dirty="0" smtClean="0">
                <a:solidFill>
                  <a:schemeClr val="accent1"/>
                </a:solidFill>
              </a:rPr>
              <a:t>	-</a:t>
            </a:r>
            <a:r>
              <a:rPr lang="en-US" altLang="en-US" sz="3200" b="1" dirty="0" err="1" smtClean="0">
                <a:solidFill>
                  <a:schemeClr val="accent1"/>
                </a:solidFill>
              </a:rPr>
              <a:t>Jemar</a:t>
            </a:r>
            <a:r>
              <a:rPr lang="en-US" altLang="en-US" sz="3200" b="1" dirty="0" smtClean="0">
                <a:solidFill>
                  <a:schemeClr val="accent1"/>
                </a:solidFill>
              </a:rPr>
              <a:t> </a:t>
            </a:r>
            <a:r>
              <a:rPr lang="en-US" altLang="en-US" sz="3200" b="1" dirty="0" err="1" smtClean="0">
                <a:solidFill>
                  <a:schemeClr val="accent1"/>
                </a:solidFill>
              </a:rPr>
              <a:t>Tisby</a:t>
            </a:r>
            <a:endParaRPr lang="en-US" altLang="en-US" sz="3200" b="1" dirty="0" smtClean="0">
              <a:solidFill>
                <a:schemeClr val="accent1"/>
              </a:solidFill>
            </a:endParaRPr>
          </a:p>
        </p:txBody>
      </p:sp>
      <p:sp>
        <p:nvSpPr>
          <p:cNvPr id="19459" name="AutoShape 2" descr="data:image/jpeg;base64,/9j/4AAQSkZJRgABAQAAAQABAAD/2wBDABQODxIPDRQSEBIXFRQYHjIhHhwcHj0sLiQySUBMS0dARkVQWnNiUFVtVkVGZIhlbXd7gYKBTmCNl4x9lnN+gXz/2wBDARUXFx4aHjshITt8U0ZTfHx8fHx8fHx8fHx8fHx8fHx8fHx8fHx8fHx8fHx8fHx8fHx8fHx8fHx8fHx8fHx8fHz/wAARCAElAL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SeaYXMoE0gAcgAMeOaiknn2H/AEiUfRyKdcf8fU3++386r3XFrJj0oAie4ud+Rc3Ix1XzWIP61E17OJMC6uWHp5zcfrVOMkHckuB05pzLgA7lyOw70DLYurjndeTnjOVmf8utCXVwYW3XlwGHTMzf41UVnADFML70jBl5IGTyOaALkc1y7YW9ujx3nYD+dD3coY5vLlSP4fPYVQLysQpBz0HzGlKsTh1Ax70AaEc07DL310PQea2f51LFcXLTlRdznAzkyH+VZg3Y/ecnsCafZSP9pIBJ+U4UtxQBqtPdHIFzKDjpvP6Vzh1PUh1vrv8A7+t/jW1LK+wkIAw5HzdDVdb64IBZifoM/wBKBGZ/auo/8/8Adf8Af5v8aUapqJOBfXRJ/wCmzf41rLdswOXwRxjj/CmfanQjJJYew4/SgB1sb+OPzby+uif4YvObJ+vNSm8vG+ZruRfZXOB+tV3uGPzkbvUg1F5zKBtiIB96Bk7Xt5k/6bLx6SmmC8vRyb2fB6Zlb/GoHbCt2FRGeJVAzuHpQBopd3uEzeSnc3eRgf51eFxcZ/4+Jf8Avs1iwzK4zHGSVOTk1rRMssYeMgg+nY0CJPtFx/z8S/8AfZpk09yYztuZQR/00IoAqpqN0LaIIB+8k6A9AKAGy3t2g3NeTKO485sfnUmhalcXOuW0LzzPEd2Q0hIb5T2NYcsrzZL/AJdhWh4X/wCRhtcjH3//AEBqANy4/wCPmb/fb+dQXOPs0u7pt5qe4/4+pv8Afb+dQzDMEg77TQBkmxmKRzIissmdh3jJwMnjrwBSi1nKyPKu1ExuZnUHkZGPXjsKtWsqxLa+YpDxGViCMjDKAM/U1PJNDcRSxqYxLKyMoZCQcJg7f7pzWDnNO1v6v/kVZGfDbXE0KyooMbv5aHcBuYnABGc0gsrpZShjUsCvRgQd3TB6HoalS7t7GSCEybvLu1kf5eigckVdt7y1kk8/Jjj2xsqKhwhQnKj6k5z70SnUi3ZAkjP+yXShJEEZjkBZTuByo6ng9qimSaNzGwAlQ/NjtV8XMNna20jgK6QyqI2XIJYkgH25qOLUbeXVbi4ZWkQ5C7eODwevtmmpTu7oLIpSBt4yCeN3K5wPX6VYs0kWcvswoHLBTj/61WjexJGIyrsBB5Y4wCcY556e/wClILqO5d0jEgBVevqGYn/0L9KalJvYLIdMH8pgyMGwcjHWqMCzlxDFGxl5OG4I4yf0rajvFiUs6scBee42gZ/lWfY3kNveS3LbimPkUDDHJGc9ccZpOc7PQLIjWGWVUZogQ6s6MO6r1P4U9bObeieWoZl3gF1+76nnjqOtWYr6KG1Nup3xCORRJjBGd2B+PyfTFILqAXAnVopVEAQxbCCSAoIY9+hxUOpU190dkVvscssoEasDll5wMFfvdemPeqt0txsZVjZAsgibP9/0/StH7VA++N7pmErTAy7DhQ2NpI/A1F51smnPbF5DiTzQ5HowwD77Qe/eq559hWRj3NpLbsBOjKzEqAeckHBH5099LvIpBG8Hz4BwGB6tt9f73FW9X1KG9ubaeLJaNmLgDGfm4P4jFTxahZWupXE8c3nLOQ53xnC5kDEY9QP1o558qdtQsjLWyuyoKxHa2McjnLbR+oIq1bWWpQXbRwRkOF3MA6lWGcdc4PPHHep4r+1W2izK3mCRQV2nhRIX3Z+h6dac97Z3nmI8pgSSNcBIzhCrsSoHvnP1NHPPsFkNafUSiFIowZCAG475x1PsfyrPnhu0gF3OhZJTw7EE+3HUZwcVcu76KXR0tVI3oI+i8kjdnJ9sj86iuriCTTIE87zbhdoGU2tGoBypPRhnGO4GelUpT6rqKyM/jHJrU8L/APIxWv8AwP8A9Aasvt06frWn4X/5GG1z/t/+gNWoi5Lqbf2rdQyIvlpM67u4GTVyUBreQA5UoeR9K5/U8/2te9MG4k6/7xptvc3EQ2pIRGRgrngZoAniXauFeXPc1ZslK30Xzswyc5qCMFmGfuH0PNWLdibyNS5wDwD1oAz5bGSQ3E4Zdisx5PJqS3VjZxkTFQSRtA9+pqWW9MAlttmAzvuPp9KjtF3WQ+bjJ+WgC7d2SXsimS5EKRRDc23PJOAfp7+1RW2jsvl5uVSRyoYbchQxIBB7/dPFSS3iWMyl4VnSSAAqW28g5H1+lJDqwkePEHzR7Gdi33gpJAA7fePNYy9pd8pSsObS5kKC5nMW/wA0nEe4gR9TjPOaRLKW1uUTzkYvK0RwnTBHP609tSn2qeXkRHVJQ2CNyhR+I202wuUEccMiF5onMivuxnJBII79PWkvarf+v60DQvtb74lRpQryMUCY7btu7P4ZxWctipWFVu2Ms7vGEKcbl7Zz3JA/Gr73AaKNvJBkjkLq2SOMlsfriszzWHkHAJgmabGfvbipx/47+tFqv9W/rsGgSWhF1Jbh/MaLjOcDPcfgeKdHYOLsWszPDIFZyVG7GATgDPtUIcxXEs64y+7Ibnqc1LFezNeteSYaYR7AQcY+XGfrVP2ltO34hoTNp+Eu5JHDC225POWz7dsVXvbBFmlijuQzQxs0q7cYZSAR9Oev6VYe/P8AZ95iDm5di4HJLMBznHAyM1Vk1BZZ5ZFtQj3ETLKdxOWOCTz0HHT9ale1vr/X9ahoEuilLiWCO48yWKFpWUxlTlccD1BByD39KqX9mbC6+zu251RWbtgkA4/DNWzrDJs+zQeT5aFY8uW2ncGyM9vl4Huap3dy93cCZhsYIqnnOSABn8cZqoe0v72wOxDsBPU59qcsXOMknGaaN2flY/lU8WRazEtjoBkfpWpJFgE7TkGmkYyTjNPhUrJh8cjsc5qIk5x0+ooAd8pXGf8A61afhf8A5GK1x/t/+gNWTyRya1fC3/Iw2v8AwP8A9AagCHV4XGqXrjaw89ydpyR8x6iqQx8p7A81evATrt9jP+tl6fU1UVT6DHfJoAur5RYYLBfXNTQMovYTkYDcZ5/Wsp5nc5JAHsMUzLM3BJbtQBoAwy3Egf5w8hCt3GasT2jWNsMMCmcFscjNUFFxGpfeARyM8kVeu2WW0h2u48zlwemcdqAG3q+cltJ5TyHy8FcHj3qrbhkumJUx5XjIq6k0+3C3BGOmDStNO8expWfPUMAOKAIt+FzyfwxUlpjzjx82PxqPAT0I9xk1NZZ88sNqtjjjrQMtsytECrbwc8j1xVBSAc56+3SiO5jtmnWQErI2MJ1HvQ8Egw0R86I8qV6j6+lAATtXLZ56UzIPQA57U8RS4P7pz+tKI37RPjHcUADs0VixR2Qlx8ynBFVEuGZivnSMMHgnr9asyQu1mVXIYtnnvVIRsjcROB78mgQnB5OcfSk+UdOaMN1ZWH4UmSCcAj04oAcPmH3QPfNSLNLFAxibkuB0B7VCMMQAhPPTHJrTs4Dayb52VWK/LGBkqfX0oAqPJdwSqlzhQwzyq9MetVsq4x3961ZP36TKzKFHR2HRu54rMuIWgbZKuD1Vgchh6g0ARFjwD2rV8L/8jDaj/f8A/QDWQuc5rX8Mf8jDaf8AA/8A0BqAIbs41+8x186X+ZrO5rqp7ONdQuJQclpWJDDOOT0pYYzGAkZU47elAHK9auWiJsBH489KqzDE7jrhjWgijaGCjDenRaACRVKEqTnPpwakJMljbbWUlRgqR0qNlOxjz1HWnwFjZQ9hyMj60DHL0yr8Dr7U/JKZVgAPTmmqilicZP8AOlJwpy21uwoAQLkZZR+PQ06yOLk5XseQelMYuR86nI/HmnWgbzgfbkgUAR3dkkJSZZvNd35AAwBUMzYfImfHcCnXi5vm2DZtwBjvTfKLEbRgmgQbSCF85+e+aA7btolYAdWzSLAUflSRj8qYcgHgZB+tAEqTSLk+czAjjJNO+0SkBRMQ3Tg1EqbwW2dOgpQrDOFG3HPFAE4knOMTEEjnJOKVZLgkgz8eoPSq6sS23A9jnpQdwbDHIz60DLBluA6kyjrjGetIZXNw6dh1IHWoQ6k7Qct/nvT4SwPHGfagBu5lZih4L8D1qS7lkjQLHsXuUIBwfbNR3JIwelNcAgBi3POaBFXcojORuP8AKtLwuSfEFoDj+Pt/sNVKRVEWMEt15NXfCw/4ntq3PVx/441AF+5h3atNLubeJW6dMZNQRWZiYiOWRC5ycd6fdyYvrxQyM/mPhEYhsbv51Vt9TkSR/PVztOGKcgCgDMnGy4kGclWPJ71dQzOiuqAcdRVK4w9zIVYlWYkE1ctNQa3jKRR7jjJLe1AD284g5A2nqAOlOjYpYQ+WgLbmzk+9MOqT3ClBGqqePlHJq7Jawx2eEkYHhgOvNAFUTTY4iz9ccUoml252cdsjNXHuXSFHMCspHbtUEmpiFQXtMbunTmgZCsjFsbQCe/NS2wP2rr2PTvSzlpxG6IsZxnafekto5jMBwoxycUAR3C/6ZJ25pSywWrzAbiTtAPb1pbgD7VJnjnFNlaNLJRcFwryEjYAc4x1zQBQtJ2juAATtY4IHNX5oQrfKBzyOOfxqsptXuIjEzhsgY8sAH9avuN2exHXnFAinuZWwnzs3Qdh7mphahgWYs7+p6D8KWxC7DIR+8kbp7dqq6jds0jW8R2xIcED+I96ALLpbbCu6MP7NzTJIGjQeW24D+Enn8Kyqt2FxsmVJOUPHPb6UASQoJW+TKgdHxz9KtiAMmVRiOxdsUnmLbrLJIPlU5VR0JPasyW4kuJN0zEjPQcAfQUAajWiSIGDEEjoDuGarGR4TsnU5HTHeqKStFJuhYr6VrQyfbIlcACRTk8dDQBCsDPkzpsB4wByK1NHt1g1uxKBtp34z/uNVC+vjBiOPDTYyzEfd+nvS+GZXl8RWrSOzn5+p/wBhqAKmqORq1+A23Nw+f++jVUM8RwhZcjketWNW/wCQvff9fEn/AKEaqDpmgC5b2UksavuAU9upq5b6cqzDeWYbTx07Ulk2bWMbsY/xqzFIFvEXjJBO7NACRPa2qRoCoLZVuclfc1RskUyzEMSARhhVk6aS7OwgZmOSfMI59ajjtJbGOTeEYN90q2aANrTNMudSWKWIhIFyC7/xc9h3puvaBeRac0ilJljyzBBggeuK376SWw8OJ9gAWQRoqEYGM455qt4c1G5MM0eqzICrDy3dwCwPUdumP1oA5sFVhjYfNuAAAGSSemK1rLw3fORNM8UGRwnLMPr2FN0WGL/hJHiUDyYWkMQ6jGeCPzq3ruqXkOrLb285ijSMOQFB3E565oAytQ046fP/AKXbbvMPyzK2VY+nsfao7bR/7ctnSyZITA/zCQk8n6Z9K6XUQNS8LyPP8rNEHyB0Yc8flWf4FiWO3vNrbv3gH5CgDkGtns74i4HyxSbWK98HHFXWl06XdnzCAMnk9Ki1KzuDeXTeYjJ5znG/3NR6FAlxrdnFKMoZASD3xzj9KAOk0/w/cXMccmPs0IGU3klj9V/+vWJr3h+60t2mKh7ZjxIpzj6+ldb4m1O4sfKW3cxgqzMwAJ7Yp+myy6v4Zk+27ZHdHQso+96HHrQBw2jaPNrM0kUEkaMi7jvzzzjtWzH4Gvg4L3Nvt/2S2f5U7wECupXSkc+SP5im6zreqWevzpBcsIUkChCAV6A4oApa7YPYReXdFhIWzH3V/Xn2rCr0LxfGl54cW5xgoUkX/gXGP1/SuDmEagIFIdeGIbIJ9aAIR71r6TEPKLrcAFzgoR0/Ws6ZYQsbRMScfOD2NWrGYw2krKwRi45xnHFAEOooFv5Qr+Z83XHf0q94WBHiG0yMff8A/QGqncoLWUtvWbzUyHDZ5Per3hjzP7etEbOF3nHplDQBR1f/AJC97/18Sf8AoRqsyHAODsJwCauaq0Y1G/DITKbh8NngDce1UldlUgdDwaAOh8PxQSqkNzAZN4YqwcjbgE9uuasw2dtdi0mS3ZFluCjrknC49f61H4fEEKwSb8ZVtxJ4Bwau2l1Baw20bXSxETEyKz4JX39q5K3Om3G/Tv5lxt1K72tnHaxyPZNctI0i7g5AQKcD/PtWbJEoQnPT8jWyXgks1ii1OKABpC6+aBvBPH+feqDRweSQJwB6bhWlFuzvvfz/AK+4TOk8QIreG1VhkYj7/SuUFtGwAIzgcc9K6/W1B0FQX2j5OfyrAt9PmugxtAZCv3sFePzrckm8MoE1hQuceW39Kd4gGdfJB/5YjI/OptBgMWs4ZvnRGVl9DxTfEEOdYMu/AEQBGPr3oA03GfCrAf8APuao+ClIgvM9fMX+VXiyL4WJc/ILc5PtVbwe1u0F19mbcN4z19PegDktb2m8lXCj985OO/zUnhz/AJGGy/3/AOhqxqTae91cLI7FxK+MHoc03QkgXxDY+Sxb5/X2NAG74zkCz28bcB4XH45FXfCySR+HWDjDbnIqj44QDyZi2CiMAMdyRVvwtI8nhl2ZiWBkwaAM3wZka1eBvv8Akjdz3yKtaj4Vu77WJ7pbqOKKVh0BLAADt07Vn+AiW1O6ZiSTFyT9RV+HVZ4fGs1rLM5tpG8sIzEhTtBGB9ePxoAXxnfxWmmRadC4MrFcr1KovTP4gfrXI6Rax3moxxT7vKwztt6kBScfpWv4008wax9oQYjuE3EnpuHB/p+dZeh3EVtqSPO2yNlZC2M7cqRmonfkdhrc04rCwnktrlLZ1t54JZDb+YSQyejdeazLiSKViltB9kUj/Vu5bJ+p/wA8VsW09vavaWqXcTy21vPmVG+Xc3ICk9TXOXFzNdSmW4kaSQ8Fm5NZUuZybe3/AAWN7Di8ccylYdwCgMsnc9+lbehSq/iG0ZI2jZ0YOD0yFbp61g+c5h8onIzkZ6itbwswbXLbcTvy5BPf5DXQSN1ayKXl7cyFTCZmIwfmJLHis2VMLuBRUcbgobJHPQ1b1NZDrN0yKR/pDkHqPvHn86bbCOKdXuwjxs2PLBx+J9MUAX7G6trOzjSSYMWORtGcZ9apapLFc3geJgVKgbiMZ/OqBGGyo+UnA96nNsyxrI6jYCdxDZzz04oAYybeWAxnGR0NNZPlztx9akt5IUdXuFeRFJwnY/jQ6zOrTswIb7xyCQPegDv7FrTxJ4dW1d8OqKsgUjcjDofocU/T7Cy8K6fPLLOW3YLu3BbGcKB+dcNbah9hg/cRbJs/LLnnHf8ACmS37XEiPNvlSNt22Ryx/M9ulAFzStV+y+IP7RuFKxzOxkxztDf4V1+qeH7XXJoryO6ZMoFLR4YOv+e9cRaxLL5l1egm3IP3GC/N6AVVt7maF9sNxNAjHny2I/QdaAO78RXUNlpK6TafvLiZREkYOWC9yfw/zwaq+AVZIb5HBDLIoIPY4Ncm9y8d2ZyTIGG0SbcFuPX1phu7hiW89k9gxGceuKAO0n8E2s9xJM11MDI5YgAcZOaxbnT08P8AiaySB3lUKJTuxnqQR+QrFW9lJYySzH5cLiQ/Kam025CX3nXMjNtUgM3NAHf6rplv4gtImjuTHtOVkTnjuCKr30lp4a0FrWKT96yMsasRudj3+gzXJSxvBbrd2N1MvmEs2xyMevSqPzMzSOzu55LOuSfxNAHQ+A1KajdDIP7odD71neInMHiO7lRyskcquvHcAEGs4yvGf3crR54yi7c/lUMrFiWdt7HqTnJoA73xRENT8NJeQrygWYDGTtI5H65/CuS0xbfyWEq7pDzjuR04qgtxKIyglcJjAXccY9MVdis7jeobIA2hTjOO+Qe1AEWpRKl5iNQgI5A4xVNgFc7TkA8H1q/qC7bvZcNuSIBRjhmFZ/U8UAOyWycc47CtTwsCPEFoex3/APoDVlxFw2It288YHOa6HRA0uvWc2FVArDaOMHYc8UAZGqMyaxelWI/0h+h/2jTLsxvPHthZCQNw3bixNaNxZ213qd8pldZjPIAOMA7jz9KUJ5MMVizQiUSgk5xnng0AbkmgaHpsFuuqzFZZemWIGe/ToBxyeKxfEGjvouoQfZjvilGI8jJJHUH16itnxh5TaharPFvQxNgjjaSQM1g/2tf6hqFkssvmiCUbCEAxyOf0oA3W0LRtOjj/ALauMXFwc7VJVFPsB0A6ZNY/iPSW0SSNLeZ3tJwWXdjOR1B9eoq9483f2jBtBI8jnjp8xqXxkQNH0sY5xwf+AigCDxR4ettP0+G7sg4XdtkDNngjg/n/ADqt4d0231u7RJoSscERMrIcbyT8o9u/5V2mowR32nyaexHmzQFkB9RjB/AlazPB1vHZ6RHI6BJruQj3OM4H6MaAMKHSLOTxdJppV/sq5IXceu3PWtU6BoEl21nb3Ekd4h4+bOCOe4wfpUcMzSePyhCgR7gMDk/J3qu1rcy+Nv3MUvkrcCRiVIUYAyc0AU9P0dZPEb6ZqBLhdzNtOATjII9OMGtU6D4cuLqSxhuJEu1ONu45z7ZGD+FOj2n4hOVIOY+cdjsFVf7Iv5vGLTrbukC3AkMrLhdoIPB9/agDIbRpYtfGmLhpN4Clh8rLjOT+Hauh/sDw7DcLp0ty5vH6ZfByfw2j6GklnSb4h24jIPloUYj12Mf61l6rz48X/r5h/ktACwaf/Z+uNpF4TJBORtI43A9/b/61N8S6THo93CLYMLeZDjc/IYdf0Ira1Pyv+E0s/NPzeUmz67mqz4sgS+0i4EfM1mwkIx0GOfwwSfwoAxPDGgwarDcT3ocxq4SMK/fGT/MVX8L6Ta6rdXcd4HZYgNoDY7mux0SBNP0+2sSQJ1i8x19CTz+pI/Cub8CcX9+M5+Uc/iaAMrQ9C/tbU5oSzR28BO9h164AHuefyrpobHSb+OWDSrrM8K4+8SD25z1HuKz/AAZcxDUNStpH2yTkFe2cFs49+f51ROl614ZnkurYK6bdplQBhtznkHkdB/jQBPoWlQazqN8moxurwbVCK/3SMgj9Kl+y+EPm/wBJk+Xr9/8AwqXwPK89/qcspDSSEMxHQkliaoXWlapBpkwfT9qqC8khkQ4HUng0AYtrcraZlQbnbI2kdB9av+FnLa7bLuwuXIX1Ow1lRyIiOpiD7uhPatjw4iRa7ZqASzBm3HjHyNxigCOWaOHWr0yjCG5kBYDkfMaa6QzlLsSOzLKqYP8AFz/hUerm2+1XoHmC4+0vn+6RuNUI3cYVAWPYdcH1FAHX+Op3S6tIg2I3Q7vzqtfaNJbyWUqwpCGmXIVhgjPX/PrV1Nd0PVoIX1mPZcQdirEE98Y6jjoaxvEOvNq14gh3xW8OdgJwWPqfyFAF3x8SNStsNjMOCP8AgRqfxi23SNKwARjof90U9dd0PV7eJ9ah23EI/usQT3xt7exrG8S60NZnjEETR20AIXPU57+3QcUAdTrV39i1jRJScI5eNueMNtH6cH8KluLlJfFNlZoSBbxvIwXpuZSACPpz+Ncz4s1ez1SOzFk7P5W7dlSMZxj+VVfD+rLZ6wtzfysysDvkbLN0wPegDbtRGfiDOQxBAPB7nYM0useJb62vrq0txD8p2RlUJkBwD0JwfyrOh1ezj8YSaizt9lbOG2HP3cdPrUN75N5rss1tcHNw2V+TG1cdTmgC54aOddsy4YTmORpd2SST3OfWtrTtVmufEOpabcSHywD5OMKVA4IBHOec/hXO6LqltY6zvnbdGoYGVVLE8fnQNahTxC1/G/7nzs/d5ZCMHj6UAM8OwPa+MIoJTl43kVj6kK3NSar/AMj2v/XzD/JaXU9YsU8QRapp7PI+FLgjaOAVI59VxWudZ8OzOuqywn7WmONh3Z7f7J9iaAIdex/wmul+uI//AEM1oR3Yh8ZT2rfdubdcD1Zcn+W6uZuNTefxDa6neI0MO9SqkZ2oD29fX8aj8TX63OsJe2MjhDGuyQZU5Gc470Addpd8L3xFqgUDbAqRKcc8E5/XNYvgP/j+v/8AdH8zVXwfqdvp7X0147AMqnIBYnk/40vhfULbSZp57tysdwMRlVJyQeeB9aAKttpst6l1PZRmTZMTIm8DC8kYz3963vCeste3Elm7yyKELjzTuI5HfuOe9Yug65/ZuoXUn2ZntZ2y+wcpjOD+prabWtD0lJLnT7VjPIuMCNlH0yeg+lADfCMSQa1rMUYwkcm1R6AMwFYcWu6hd+Zb3l5I0UiEbFRQZPbOKueFtXttPuLyS+mYvcEEELnccnJ/XvV9n8Kx3QVoGSRADkh8DAz60AclJayPOiW8XzMm4orbsfWr3hcH/hIbcEbdu/IP+6ag0wra3kktw23Yuev3s+nrVnw5K0/ieCVurs5/8dagCWeRb3WLqznhjECyyfOowy4J+bNYisIZyUJZVPXpmtC8aWTV7y3DlIWuX3lR0G49T6UtxBp4/wBFgkyy/MZs5z7e9AGaSZSzO2X4wMctU1zDcCCKaYDbjaD379aatv5l6IIiUy2FL/1xTr1pw+2bn0PXPuDQA21tmuW2ICz9lHer0+mRRW5e4nEMwGfKPP0ArPt3IkRQ/lfN/rB1FXLq6t9wQl7ooCPMfjJ/wFAFJZCLcqCvLc/Lz+dMVsAgrlT19fzqZ2tmt1wjLODzj7pFMt3RZVEwJiJ+dQcZoAvRW9qLPdNva4YfukAyOemSKgmmaKWQOiiUrsLBice4/DimXqRrcbIEdVA+63X61EkM08gREZ36Y9KAFgZY51YjcBzj1qW7u2u1jMwG9QRlQBx6Yq3BK2jrIk9vukkHDZ6D61XW1mSJTEPMimXLYX7uD39KAKscioxLRq4Ixg5496fDMsccqMgbeuASfun1q7d6YywLPDIkkKqAzKuMe+O9VrqSKWZ2QAIAFTaMZx3NAGnbRw3thFHcXJbyiWIB5+nPNQX1mTOzQQhYFh3EHsO/41m28zW86SqAxQ5AbpSvcSySB5HZj7n9KAHxunlYT92w5Zyc5HpU4tV+y/aJbkRcExRjJJ/wqqYnCl5FZFIypIwDVu30+5v1jkyqx4xuPQY9qALNnqjpYtuRcxDC9t1RxasVmBkRJdwwxYHA/DpxVW9sprZz5v3ScIf730pLCJZL5IpkLKSQR0IoAWC4Typ45FBeUHEgGSD6fjVy2uWm0+5SS3WSSNAN5HJGehqvfwf2ZfAW7kjbuVmHIzVZLmVZd4kbdncSTnn1oAlt7eKWcie4EIXruzuz6V0ulR2cWpWwhRQ/zbSOp+U965m9vGvCjPGiuowWA5b3Na/hWYnUII3hzkttlx0+U0AMur1oDqscQAcXL5PqCxFZv2kmx8iVOVO+JwMbfUfSp9QkEGsXxZA6tO4J9PmOaiusXUqJAG3cLHEB91ff3zQBXWWRG8zeQzH72Oamv7VoJNy7jC2NjPwT+FaavaaMjRE+dOQNwxyKrXFhJdyRSxE+UVGdxxsFAFCGOMlW3gkclSMVJaWgvXaOF9svUKw4I+vrVm6vjJCYUtYUiQlchcn6j0qDS7yKyuDJJGzgjAIPK0ANt4IWlaK7m8gKeu3JJ9KluLWNYZJbSQT26kBiwwVJ6VUuZfOuJJOcMxNMEjhGQMQjckZ4NAA8jSHLsWIGASegq5Y6g9tvDAuGGBz0qkgUthm2j1xmnMg8zZGwcHuBj+dAGmmqJc27W94oCN0cDoe3FWrfWLYgRlTEMcHsPasSJkjZlmjyGGM919xVizhgnMkGMys2I3JwAPXFAFtNXaSZUeAGN8oY175rLMTCWSMLyuc89MVetdMnWdHnRgqsMhT8xHrj0qG4cf2m+3ai79vHTHTmgBljai7mKNKsSqpZmPoOuKfDJDFdrNAMRxnOJGGT+FX7iO30+3+0WTCQs20Fvmx1zVWLS2urYTxOqsQcofX2oAm/tRrm+WLaJLZmAEbqD+P1rYAAJRBgDsOlc3PZXVgUkdSvcOpyAfr61NcX92kUSlipYBy3cntQBc1yRVWJckTxkMPYH/64qePVIEtxcShS54IUYZjXPyyvPJvldmJxlm5NbsVjY3NusS3BlwMggjK/hQBi3beZcyuGLqTkE9ge1Rp3XZu3e3P4Vc2T288lptGwjDAjIPo38qqI8tu+5cq2MA4oAkhsrieYRKh3H+9xj610WipcWep2ltIFaJtwDqe4UmuaUTXEoChnc9MV0elzyTa5pqPyUR95HTO1qAGy2sM2q3iFGKLMzsxPLOSeB7CsvVLV7C6WWJmCvyrdwR2q7q0skLXjRsQxuGXcOoGTWO95PJCIpJC6htw3HJBoAu/2ffXZ86RV3NyfMOCarXPnwHyrgOhx93PBFblhcy3dv5m0Ag4z2P0rFnfIne5BaZnwMnlfw7UAQgAxEsO3GKgAJOBzU3mb4yoHJwKvQ6VvjaWKcFo1zjHU+lACWE1vbxss3lyK+Cylc/hVe8EME7xQqGUdC3WquCzdOSaGyGIY/MDg80ASNIJI1Ty0Tb/Eo5P1pqO0ZypwfWm4G3INWrfTpplDsVijJxvkOKAK80rzytJIdzsck0kauzDywS2QBjrmrMtq+nzr9phEiduflb8RTZ3JvBN5XlKxDBV6Ae1ACpJdR3rMS32jkHd16U6eQyoiG1KHPzPtyzH61Y1R4p75DGY+FGSxwG+tWLOTMBmkZiyAkc/dxQBUjT7BxdQl8jcFbp/+ur/nxyQvd22VIYK47H8KW8uNkTeb++gdQSuBlD2NZ9oby6t5YIY8wlgSRwF/E0ALeX00qtEhBgbAPfJ9faqrzCVFWUk7BtUCtCHTpom8u5UGF8KzKc8A54/GqWpWq2d4Yo2LJgEE9eaAILeLzZQrHC9WPoKtRST2TuI1UFRgsvO78apZyST1NOEr+WI95CZzigDbXVN6LmNCrDDAjOayrqVGmkEC7Yj0B5xVmRLaKzBicmXac85HNZtACqSCCpII7it7wlKzapHGeQNx/Q1jWzKJ49zFFJw7D0PX9K6TTbOC116we2Pyvv4zn+A80AYeqySDU79FdthnfIzx941TCkqSAcDqewq1q3/IYvf+viT/ANCNRNcs0Zj4WPrsFAF/RrxkPkMQUznBIH5ZqlfSvc30ruoDlsbVOcdse9VzjPHSug0i1iitlmZAZm5yew7YoAxmiMcKtIjIxbjIxnFXtHaQX2FPyAFnPbFbE8MV3H5dwNynkHuD6iubkMlpcSweYyjO1scZH/6qAIZW86dzGpAZiQoraXSori3iDsYzGCCFAJz7mrtokEcWbaMID19T9akYhVJGAx6e5oAzP7AQgBbk789SnH86o6g7zXSw5yY/kx0GQa1jdSvDMI1bcEJV1Ge1c4SWJLEknqTQB0sVgPsiw3bmUBg4xxg46ZrM1PS2tlNxGwaEt07rntTNOmvSSIZCYlwW3cgD/PpTNRluTcstyWA6qgPGO1AFUqVRd64DcgnvUsQmjxMY5BF3YA4IPFPtZ0SeNp1EqL/C3OBXSBw67QA0ZH3ccYoA5eacSCQDI3Ed+MCn21zNCFMMrDaclM8H8K0JdPtZ9QKo3lRlM4X+93q9Dp9rCFCxAuvIc9c+tAEsFwsuA3yt3U1zuoLJ9ql83czq3JzwB2Faer+ZbhJ4Ac55f+6aoW96YHn+0AzJOm1jnnOKAK6MgUxui4YA7v4hUB6nHSlJLHHXsKTpwaAF3Hbt6CnIm/aEOXY420wc1p22jTyRLKzKgPIUnk0AKui3Idd+1VI52np7Vd0NBD4is4Qm3aHOTyfuNUV5f3kLCF4wsjcLt5Bq/pdk0WsafLy7KH81z6lTigDn9X/5C97/ANfEn/oRqKC3adiqlV2gsSxwMCpdX/5C97/18Sf+hGrSaLdNaeZlQxGRGepH+NAGVWzo91ujeKWRRtxsB44rG6UUAdRc3CQ2rTJIjFD93d1PpXPXlw1zctKxBJx0GKgooA3dKuo0syJH+cHAHPNPu7nfBFKr7CG+6Ocj+laGn2FrA2mWu6TN9F5rNxkHGcDjgVBeDTb6a1tbV7ks1ysUhfHCk4JBHegCtHfYH7tAg9KzLWyF7dSqjiNAc+vetu30M/8ACSPpbM/kIDJ5g+9sxx+OSBVLRtJF9r09kJZEij37mU4bAOB+pFAEojTTSqxsZYpOCq8vnHb2qrrVtIwS7J+RgFK45T61r6JAkizreb1FvG7sUxuypwev40/VIbU6fFJFI7QXikRiQfMHHTp70AcfW5p2pQC3WOUlHT0UnP5UaJp+l38M63bXa3EEbSv5e3bsXHAzzmkWztRpl9qNjLcoIZFjjDkAkHGd2Pr2oAj86G5uSIQI5S+UcdHHcEdq2EJKru+9jmoV0OwhlW0a6kTUxD52WwIs/wBz1z7/AP6qu2kNkLOxa4muRLfMVi6EKc4Ge+OlAGDrs8omEGcQ7Q4A/i+tFuqPpMvnsqoFJUE87u2K0b2yivIr1CGe7sZFTCHh1Y4yO+Qc1FqWk2NvcNaJdTMIQFwdpIcjJxx05FAHOZxgqea0ItMur4+eu1RIcgucZqjJEyTNFjcwOOB1rpbIutnApRgVG1gwwRQBzLIUdkbgqcGrVjfzWrqitujJ5Q9K0r3Tvt12z25RB0kZs8t/nFY08MlpcGOTh0PUfzFAGteXX7+CRwAUJIzW7pjbruBv7wJ/Q1yFxKWSIYOVGcnueua3vD+pC51S2hKEMQ30+6TQBiat/wAhe9/6+JP/AEI01NRvEbcLiQn3bP8AOpNSjMmsX2On2iTn/gRqpJHsZtuWQHG4DigDbvYYLuxhfdGLngbxwCcc5rBq1GyF92/CRrwD3OKrAE9KAEpwjYoXAyB1x2ptael30mnwzXFtMsVwpUKCoO4dxzQB01tG327w4Txi259fu1ki+trvWrKO3sEtWS9Ul0Od/wA3emQ6je3rLdRu0l+jD94QNqDpjHToam1C41qaKCSadJ3glEirGg+UjoenNAG7FqET6iCMfbWu2tGyeRErM3A+hAzWVpMDIusXSTw2shuVjjmmbaoIfcwz7gDiucF/dQ6kb3dtut5ckqOp68fjSS6hczWzW0jgxNMZ2G0DLkYzQB2tokcOvaqhXzEMLyBScB1bax5+uRWP4tybfTjAqx2flbo0X+En7wz37fnWZ/b138rgqJhD9nMgA5j9CPX3pjXV3eaYbVFU2tp+87ZUE469cZPSgC34X/1mpf8AXhL/AEp1l/yJ2pf9d4/5iqtjBqFqiPamMNfIYVTepd1Y4+6eQMjrUsVjqy29zp0Yj8pijsN64cnldp75x29KANWOKW+aTS9btE+0wWpeK6U/MqgcbiOo5/yean0q7aHT9AQ20Vw00si75F3NGN/VT2/+tWMmo63PpkNmkhNvO/2ZOACTx8ueuORSJrGp6RCLCO7jVEBx5WyTGTk/MM89aANDQ3Nv42mgjcyKzSRuz8lsZOT75FYV1cS3BkkdFDmQyM/ckmnx3v2C5jubJiLkAkufmHI54P1qB5P3bbe/WgAS9eG5aeIL5hHUjOK3dPvPttsXfAkU4bHf3rm0jDMN7bFPU4zitIyJbWjizbzI+rOeoJ9R2oAs3eprDkRybpkbAUDKke9ZV3dS30nnShQyqB8oxxVb609YyyjbyT270ASyyRtZwpkmVWOfYdqv+Ff+Rhtf+B/+gNWRWv4V/wCRhtf+B/8AoDUAWnvoI9RvILhVCi5kbc3IHzHt61cikgubdlgKPC3BUDH6Vg6pE76nqLqMqk77vxY1PoU8cMzrJuHmYAIHA+tAFlNLsZbdhEWL8gSE5wfpWfc6XdW0BlYqyA87Dkj3q/YlrR5YZwU53D3B71oxTRuxRDuOPmXHY+tAHJxyeWSQAcjHNTQLJdXCIMc8H0AqGXAkYAYAJGK0NIgaVZmiYeYpB2H+IUAa9rAIMlHDIVAAAxjHerMRVZAzjKjJx6nsPzqvNNFbx7pmCL3/AMBVeLUbeVz++Ibkbdpx7GgBNbhs2khnkMnzrhyvABAJx078D8KzltrBlXE0u8pnkd/bj/ODS6leveARICERjkAdfc/rVASOGDAnK8Z9KALirp++Llth3F9xORxwOB6/WrFmbKL7bbPdeUk0CqJHUsN25WI+UH0x+FVbWNUs5bqQBwrBQhPBJ6/pU+p2ttbpCY1ZS43EZ5APSgC5bajawppEjSxk2rASoIj5g+ZjndjlcEcZpdMvLHTHuEW4M0cjRATGE/KcNllBHVSQRn0rC8tT9xx9DxTdjcjGcdcUAdHFfWdtaWFrO8iyW8sVwzbTgnexYdM/dYc98D8cfVGjm1B3hlhkV+d0UZjUfgQKrzyvcOGOSVQLn6DFRUAHeruozQzXTGHHl7VAIXGSBVKigB3zKOQQD0oJJHoOlOklaYoG/hAVQKHhZJ/JJG4HBweKAI6erlWz3pzROoJ2NsB5YDiniaJGBSIY7huc0AQHOTnrWt4V/wCRhtf+B/8AoDVNZILlDOsSxvn+I5Dj8auaPYuniGO5ZEjj+baqHvtIoA0f+EcYXVzcrd4Ny5fHlZ2ZJPrz1ptt4Y+yq6/aw7OcljFz/OiikA678OG8VAt2YnT+MR5OPTrTLbwxLaymQ6gZA33gYcZ/8eoooArt4J3sW+34yc48n/7KhPBjxMHj1NkYdCsOD/6FRRQBLL4SM6Ym1BnkHRzH0/DNRL4MZDkaif8Avz/9lRRQBYXwon/LS7d/bZj+tRN4OXcTDebEPVWi3f1oooAfF4TELq6XYyDkq0OVJ9cbqZP4QkupWll1LLN/0x/+yoooAj/4Qj/qIf8AkH/7Kj/hCP8AqIf+Qf8A7KiigBR4KZDldRIOMf6n/wCypP8AhCP+oh/5B/8AsqKKAD/hCP8AqIf+Qf8A7Kj/AIQj/qIf+QP/ALKiigAHgjBz/aH/AJB/+yp//CGIXDPes3qBHjP60UUAW4fD7QLsF3lOgUxdvTrVSbwaJ5WkW9WMN/CsHA/8eoooAmt/DE1sw/4mJdBxt8nH/s1XrfTTbzrN527bn5duO2PWiig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946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0516" y="759542"/>
            <a:ext cx="6553200" cy="316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031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0310" y="786580"/>
            <a:ext cx="2035020" cy="263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506459574"/>
              </p:ext>
            </p:extLst>
          </p:nvPr>
        </p:nvGraphicFramePr>
        <p:xfrm>
          <a:off x="825909" y="1905000"/>
          <a:ext cx="7216877" cy="160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269" name="Title 5"/>
          <p:cNvSpPr>
            <a:spLocks noGrp="1"/>
          </p:cNvSpPr>
          <p:nvPr>
            <p:ph type="title" idx="4294967295"/>
          </p:nvPr>
        </p:nvSpPr>
        <p:spPr>
          <a:xfrm>
            <a:off x="727587" y="707922"/>
            <a:ext cx="9940413" cy="739877"/>
          </a:xfrm>
        </p:spPr>
        <p:txBody>
          <a:bodyPr>
            <a:normAutofit/>
          </a:bodyPr>
          <a:lstStyle/>
          <a:p>
            <a:r>
              <a:rPr lang="en-US" altLang="en-US" sz="4000" b="1" dirty="0" smtClean="0">
                <a:solidFill>
                  <a:schemeClr val="accent1"/>
                </a:solidFill>
              </a:rPr>
              <a:t>Creating a Story of Race</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2724" y="3559276"/>
            <a:ext cx="3559276" cy="3224981"/>
          </a:xfrm>
          <a:prstGeom prst="rect">
            <a:avLst/>
          </a:prstGeom>
        </p:spPr>
      </p:pic>
      <p:pic>
        <p:nvPicPr>
          <p:cNvPr id="7" name="PfxXhDXW_7E"/>
          <p:cNvPicPr>
            <a:picLocks noRot="1" noChangeAspect="1"/>
          </p:cNvPicPr>
          <p:nvPr>
            <a:videoFile r:link="rId1"/>
          </p:nvPr>
        </p:nvPicPr>
        <p:blipFill>
          <a:blip r:embed="rId11">
            <a:extLst>
              <a:ext uri="{28A0092B-C50C-407E-A947-70E740481C1C}">
                <a14:useLocalDpi xmlns:a14="http://schemas.microsoft.com/office/drawing/2010/main" val="0"/>
              </a:ext>
            </a:extLst>
          </a:blip>
          <a:srcRect/>
          <a:stretch>
            <a:fillRect/>
          </a:stretch>
        </p:blipFill>
        <p:spPr bwMode="auto">
          <a:xfrm>
            <a:off x="727587" y="1828800"/>
            <a:ext cx="7905136" cy="469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72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715297" y="2263878"/>
            <a:ext cx="68752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600" b="1" dirty="0">
              <a:solidFill>
                <a:schemeClr val="accent1"/>
              </a:solidFill>
            </a:endParaRPr>
          </a:p>
        </p:txBody>
      </p:sp>
      <p:pic>
        <p:nvPicPr>
          <p:cNvPr id="61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4903" y="1435255"/>
            <a:ext cx="29527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D3CCE055-F6E0-4D1C-A5A5-527C3787BA17" descr="D3CCE055-F6E0-4D1C-A5A5-527C3787BA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39" y="1101130"/>
            <a:ext cx="6312309" cy="53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526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2B444275-CA8D-E44D-8188-D6722FEE9DA5}" vid="{EE57C528-53ED-3E41-AC38-1190E0E557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1060</TotalTime>
  <Words>1041</Words>
  <Application>Microsoft Office PowerPoint</Application>
  <PresentationFormat>Widescreen</PresentationFormat>
  <Paragraphs>78</Paragraphs>
  <Slides>28</Slides>
  <Notes>28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Gill Sans MT</vt:lpstr>
      <vt:lpstr>Wingdings</vt:lpstr>
      <vt:lpstr>Wingdings 2</vt:lpstr>
      <vt:lpstr>Dividend</vt:lpstr>
      <vt:lpstr>PowerPoint Presentation</vt:lpstr>
      <vt:lpstr>Race and the Church </vt:lpstr>
      <vt:lpstr>Can we talk?</vt:lpstr>
      <vt:lpstr>Race conversation starters</vt:lpstr>
      <vt:lpstr>PowerPoint Presentation</vt:lpstr>
      <vt:lpstr>Race conversation stoppers</vt:lpstr>
      <vt:lpstr>PowerPoint Presentation</vt:lpstr>
      <vt:lpstr>Creating a Story of Race</vt:lpstr>
      <vt:lpstr>PowerPoint Presentation</vt:lpstr>
      <vt:lpstr>The narrative of racial difference</vt:lpstr>
      <vt:lpstr>PowerPoint Presentation</vt:lpstr>
      <vt:lpstr>Pseudo-Science of 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Legacies of jim crow </vt:lpstr>
      <vt:lpstr>Messages to the Church </vt:lpstr>
      <vt:lpstr>No Regrets From Dylann Roof in Jailhouse Manifesto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Naeem Rehman</dc:creator>
  <cp:lastModifiedBy>Allen, Todd</cp:lastModifiedBy>
  <cp:revision>49</cp:revision>
  <cp:lastPrinted>2021-01-17T13:47:19Z</cp:lastPrinted>
  <dcterms:created xsi:type="dcterms:W3CDTF">2020-08-04T14:34:22Z</dcterms:created>
  <dcterms:modified xsi:type="dcterms:W3CDTF">2021-01-17T15:14:37Z</dcterms:modified>
</cp:coreProperties>
</file>