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336" r:id="rId4"/>
    <p:sldId id="363" r:id="rId5"/>
    <p:sldId id="366" r:id="rId6"/>
    <p:sldId id="365" r:id="rId7"/>
    <p:sldId id="367" r:id="rId8"/>
    <p:sldId id="364" r:id="rId9"/>
    <p:sldId id="350" r:id="rId10"/>
    <p:sldId id="361" r:id="rId11"/>
    <p:sldId id="374" r:id="rId12"/>
    <p:sldId id="37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CD89"/>
    <a:srgbClr val="E7D8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73729"/>
  </p:normalViewPr>
  <p:slideViewPr>
    <p:cSldViewPr snapToGrid="0" snapToObjects="1">
      <p:cViewPr varScale="1">
        <p:scale>
          <a:sx n="81" d="100"/>
          <a:sy n="81" d="100"/>
        </p:scale>
        <p:origin x="648" y="176"/>
      </p:cViewPr>
      <p:guideLst/>
    </p:cSldViewPr>
  </p:slideViewPr>
  <p:notesTextViewPr>
    <p:cViewPr>
      <p:scale>
        <a:sx n="120" d="100"/>
        <a:sy n="12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73F5B-4EF6-4247-9468-CC88CE65B783}" type="datetimeFigureOut">
              <a:rPr lang="en-US" smtClean="0"/>
              <a:t>11/29/21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D5411-BD8E-3D4F-A24B-44BD8A652888}" type="slidenum">
              <a:rPr lang="en-US" smtClean="0"/>
              <a:t>‹#›</a:t>
            </a:fld>
            <a:endParaRPr lang="en-US"/>
          </a:p>
        </p:txBody>
      </p:sp>
    </p:spTree>
    <p:extLst>
      <p:ext uri="{BB962C8B-B14F-4D97-AF65-F5344CB8AC3E}">
        <p14:creationId xmlns:p14="http://schemas.microsoft.com/office/powerpoint/2010/main" val="2851067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171450" indent="-171450">
              <a:buFont typeface="Arial" panose="020B0604020202020204" pitchFamily="34" charset="0"/>
              <a:buChar char="•"/>
            </a:pPr>
            <a:r>
              <a:rPr lang="en-US" dirty="0"/>
              <a:t>Welcome</a:t>
            </a:r>
          </a:p>
          <a:p>
            <a:pPr marL="171450" indent="-171450">
              <a:buFont typeface="Arial" panose="020B0604020202020204" pitchFamily="34" charset="0"/>
              <a:buChar char="•"/>
            </a:pPr>
            <a:r>
              <a:rPr lang="en-US" dirty="0"/>
              <a:t>Advent series – Close to Home</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In this series we’re going to explore the idea of “home” as it relates to our faith, particularly in the season and story of Advent. You know, when something hits close to home, it affects us deeply, doesn’t it? And during the Advent and Christmas season, we journey through scriptures and traditions that are tender, heavy with emotion, and vulnerable. We carry the memories and truths of this season close to our hearts. Also, it’s during this time that we are aware of loss and longing. Therefore, in this series </a:t>
            </a:r>
            <a:r>
              <a:rPr lang="en-US" sz="1200" i="1" kern="1200" dirty="0">
                <a:solidFill>
                  <a:schemeClr val="tx1"/>
                </a:solidFill>
                <a:effectLst/>
                <a:latin typeface="+mn-lt"/>
                <a:ea typeface="+mn-ea"/>
                <a:cs typeface="+mn-cs"/>
              </a:rPr>
              <a:t>Close to Home </a:t>
            </a:r>
            <a:r>
              <a:rPr lang="en-US" sz="1200" i="0" kern="1200" dirty="0">
                <a:solidFill>
                  <a:schemeClr val="tx1"/>
                </a:solidFill>
                <a:effectLst/>
                <a:latin typeface="+mn-lt"/>
                <a:ea typeface="+mn-ea"/>
                <a:cs typeface="+mn-cs"/>
              </a:rPr>
              <a:t>we want to </a:t>
            </a:r>
            <a:r>
              <a:rPr lang="en-US" sz="1200" kern="1200" dirty="0">
                <a:solidFill>
                  <a:schemeClr val="tx1"/>
                </a:solidFill>
                <a:effectLst/>
                <a:latin typeface="+mn-lt"/>
                <a:ea typeface="+mn-ea"/>
                <a:cs typeface="+mn-cs"/>
              </a:rPr>
              <a:t>acknowledge the “already but not yet” tension of our faith: Emmanuel is with us, and yet, God’s promised day—our eternal home—is not fully realized. Thus, it names our deep longing for God to come close to us. </a:t>
            </a:r>
            <a:endParaRPr lang="en-US" dirty="0">
              <a:effectLst/>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Advent we are going to use the gospel lectionary texts as our primary Scripture reading…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a:t>
            </a:fld>
            <a:endParaRPr lang="en-US"/>
          </a:p>
        </p:txBody>
      </p:sp>
    </p:spTree>
    <p:extLst>
      <p:ext uri="{BB962C8B-B14F-4D97-AF65-F5344CB8AC3E}">
        <p14:creationId xmlns:p14="http://schemas.microsoft.com/office/powerpoint/2010/main" val="401930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PASSAGE]</a:t>
            </a:r>
          </a:p>
          <a:p>
            <a:endParaRPr lang="en-US" dirty="0"/>
          </a:p>
          <a:p>
            <a:r>
              <a:rPr lang="en-US" dirty="0"/>
              <a:t>Finally, let’s reflect and respond to what we’ve heard this morning…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10</a:t>
            </a:fld>
            <a:endParaRPr lang="en-US"/>
          </a:p>
        </p:txBody>
      </p:sp>
    </p:spTree>
    <p:extLst>
      <p:ext uri="{BB962C8B-B14F-4D97-AF65-F5344CB8AC3E}">
        <p14:creationId xmlns:p14="http://schemas.microsoft.com/office/powerpoint/2010/main" val="1571796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EACH]</a:t>
            </a:r>
          </a:p>
          <a:p>
            <a:endParaRPr lang="en-US" dirty="0"/>
          </a:p>
          <a:p>
            <a:r>
              <a:rPr lang="en-US" dirty="0"/>
              <a:t>[CLOSING WORDS]</a:t>
            </a:r>
          </a:p>
          <a:p>
            <a:endParaRPr lang="en-US" dirty="0"/>
          </a:p>
          <a:p>
            <a:r>
              <a:rPr lang="en-US" dirty="0"/>
              <a:t>[CLOSING PRAYER]</a:t>
            </a:r>
          </a:p>
        </p:txBody>
      </p:sp>
      <p:sp>
        <p:nvSpPr>
          <p:cNvPr id="4" name="Slide Number Placeholder 3"/>
          <p:cNvSpPr>
            <a:spLocks noGrp="1"/>
          </p:cNvSpPr>
          <p:nvPr>
            <p:ph type="sldNum" sz="quarter" idx="5"/>
          </p:nvPr>
        </p:nvSpPr>
        <p:spPr/>
        <p:txBody>
          <a:bodyPr/>
          <a:lstStyle/>
          <a:p>
            <a:fld id="{900D5411-BD8E-3D4F-A24B-44BD8A652888}" type="slidenum">
              <a:rPr lang="en-US" smtClean="0"/>
              <a:t>11</a:t>
            </a:fld>
            <a:endParaRPr lang="en-US"/>
          </a:p>
        </p:txBody>
      </p:sp>
    </p:spTree>
    <p:extLst>
      <p:ext uri="{BB962C8B-B14F-4D97-AF65-F5344CB8AC3E}">
        <p14:creationId xmlns:p14="http://schemas.microsoft.com/office/powerpoint/2010/main" val="1078786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00D5411-BD8E-3D4F-A24B-44BD8A652888}" type="slidenum">
              <a:rPr lang="en-US" smtClean="0"/>
              <a:t>12</a:t>
            </a:fld>
            <a:endParaRPr lang="en-US"/>
          </a:p>
        </p:txBody>
      </p:sp>
    </p:spTree>
    <p:extLst>
      <p:ext uri="{BB962C8B-B14F-4D97-AF65-F5344CB8AC3E}">
        <p14:creationId xmlns:p14="http://schemas.microsoft.com/office/powerpoint/2010/main" val="2688442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[INVITATION TO STAND FOR SCRIPTURE READING]</a:t>
            </a:r>
          </a:p>
          <a:p>
            <a:endParaRPr lang="en-US" dirty="0"/>
          </a:p>
          <a:p>
            <a:r>
              <a:rPr lang="en-US" dirty="0"/>
              <a:t>[READ LUKE 21:25-36 NIV]</a:t>
            </a:r>
          </a:p>
          <a:p>
            <a:endParaRPr lang="en-US" dirty="0"/>
          </a:p>
          <a:p>
            <a:r>
              <a:rPr lang="en-US" dirty="0"/>
              <a:t>This is the word of the Lord. Thanks be to God</a:t>
            </a:r>
          </a:p>
          <a:p>
            <a:endParaRPr lang="en-US" dirty="0"/>
          </a:p>
          <a:p>
            <a:r>
              <a:rPr lang="en-US" dirty="0"/>
              <a:t>You may be seated.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2</a:t>
            </a:fld>
            <a:endParaRPr lang="en-US"/>
          </a:p>
        </p:txBody>
      </p:sp>
    </p:spTree>
    <p:extLst>
      <p:ext uri="{BB962C8B-B14F-4D97-AF65-F5344CB8AC3E}">
        <p14:creationId xmlns:p14="http://schemas.microsoft.com/office/powerpoint/2010/main" val="1627074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[BRIEF COMMENTS]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“Homesick”- from the German literally meaning “home pain”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My personal experiences: (1) as a child; (2) college, (3) ministry – leaving my tradition and living away from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 “home” doesn’t just denote a physical place or material reality, but an emotional state of being.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ways we can experience it today (e.g., moving, fear, loss, change,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[HISTORY OF HOMESICKNESS]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Up until the 20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it was considered a legitimate illness (“nostalgia”) and garnered sympathy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Today, immigrants and refugees experience anxiety, depression,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Our present attitudes about homesickness: Get over it! – predicated on the idea that movement is natural, and in our individualistic, industrial, highly transient society, homesickness is a sign of weakness or immaturity.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[LUKE 21:25-36—CONTEXT &amp; MEANING]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Jesus is preparing his disciples for the spiritual, mental, and emotional upheaval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30000" dirty="0">
                <a:solidFill>
                  <a:schemeClr val="tx1"/>
                </a:solidFill>
                <a:effectLst/>
                <a:latin typeface="+mn-lt"/>
                <a:ea typeface="+mn-ea"/>
                <a:cs typeface="+mn-cs"/>
              </a:rPr>
              <a:t>34 </a:t>
            </a:r>
            <a:r>
              <a:rPr lang="en-US" sz="1200" b="0" i="0" u="none" strike="noStrike" kern="1200" dirty="0">
                <a:solidFill>
                  <a:schemeClr val="tx1"/>
                </a:solidFill>
                <a:effectLst/>
                <a:latin typeface="+mn-lt"/>
                <a:ea typeface="+mn-ea"/>
                <a:cs typeface="+mn-cs"/>
              </a:rPr>
              <a:t>“Be careful, or your hearts will be weighed down with carousing, drunkenness and the anxieties of life, and that day will close on you suddenly like a trap. </a:t>
            </a:r>
            <a:r>
              <a:rPr lang="en-US" sz="1200" b="1" i="0" u="none" strike="noStrike" kern="1200" baseline="30000" dirty="0">
                <a:solidFill>
                  <a:schemeClr val="tx1"/>
                </a:solidFill>
                <a:effectLst/>
                <a:latin typeface="+mn-lt"/>
                <a:ea typeface="+mn-ea"/>
                <a:cs typeface="+mn-cs"/>
              </a:rPr>
              <a:t>35 </a:t>
            </a:r>
            <a:r>
              <a:rPr lang="en-US" sz="1200" b="0" i="0" u="none" strike="noStrike" kern="1200" dirty="0">
                <a:solidFill>
                  <a:schemeClr val="tx1"/>
                </a:solidFill>
                <a:effectLst/>
                <a:latin typeface="+mn-lt"/>
                <a:ea typeface="+mn-ea"/>
                <a:cs typeface="+mn-cs"/>
              </a:rPr>
              <a:t>For it will come on all those who live on the face of the whole earth. </a:t>
            </a:r>
            <a:r>
              <a:rPr lang="en-US" sz="1200" b="1" i="0" u="none" strike="noStrike" kern="1200" baseline="30000" dirty="0">
                <a:solidFill>
                  <a:schemeClr val="tx1"/>
                </a:solidFill>
                <a:effectLst/>
                <a:latin typeface="+mn-lt"/>
                <a:ea typeface="+mn-ea"/>
                <a:cs typeface="+mn-cs"/>
              </a:rPr>
              <a:t>36 </a:t>
            </a:r>
            <a:r>
              <a:rPr lang="en-US" sz="1200" b="0" i="0" u="none" strike="noStrike" kern="1200" dirty="0">
                <a:solidFill>
                  <a:schemeClr val="tx1"/>
                </a:solidFill>
                <a:effectLst/>
                <a:latin typeface="+mn-lt"/>
                <a:ea typeface="+mn-ea"/>
                <a:cs typeface="+mn-cs"/>
              </a:rPr>
              <a:t>Be always on the watch, and pray that you may be able to escape all that is about to happen</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And remember, God’s people have been sojourners since the garden--Abraham, Isaac, and Jacob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Slavery, wilderness, (a short period of peace in the promised land) and then exile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you’ll recall in Luke 9:57-58 – A man comes to Jesus and says</a:t>
            </a:r>
            <a:r>
              <a:rPr lang="en-US" sz="1200" b="0" i="0" u="none" strike="noStrike" kern="1200" dirty="0">
                <a:solidFill>
                  <a:schemeClr val="tx1"/>
                </a:solidFill>
                <a:effectLst/>
                <a:latin typeface="+mn-lt"/>
                <a:ea typeface="+mn-ea"/>
                <a:cs typeface="+mn-cs"/>
              </a:rPr>
              <a:t>, “I will follow you wherever you go.” Jesus replied, “Foxes have dens and birds have nests, but the Son of Man has no place to lay his head.” In this, Jesus calls us to be a sojourning, nomadic people who long and pray for a better world, which sets God’s people apart from the rest of the world.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Listen to what the author of Hebrews writes about the OT fathers and mothers…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3</a:t>
            </a:fld>
            <a:endParaRPr lang="en-US"/>
          </a:p>
        </p:txBody>
      </p:sp>
    </p:spTree>
    <p:extLst>
      <p:ext uri="{BB962C8B-B14F-4D97-AF65-F5344CB8AC3E}">
        <p14:creationId xmlns:p14="http://schemas.microsoft.com/office/powerpoint/2010/main" val="116788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PASSAGE]</a:t>
            </a:r>
          </a:p>
          <a:p>
            <a:pPr marL="171450" indent="-171450">
              <a:buFont typeface="Arial" panose="020B0604020202020204" pitchFamily="34" charset="0"/>
              <a:buChar char="•"/>
            </a:pPr>
            <a:r>
              <a:rPr lang="en-US" dirty="0"/>
              <a:t>Our faith helps us live with longing</a:t>
            </a:r>
          </a:p>
          <a:p>
            <a:pPr marL="171450" indent="-171450">
              <a:buFont typeface="Arial" panose="020B0604020202020204" pitchFamily="34" charset="0"/>
              <a:buChar char="•"/>
            </a:pPr>
            <a:r>
              <a:rPr lang="en-US" dirty="0"/>
              <a:t>What does the author mean by “a heavenly one”?</a:t>
            </a:r>
          </a:p>
          <a:p>
            <a:endParaRPr lang="en-US" dirty="0"/>
          </a:p>
          <a:p>
            <a:r>
              <a:rPr lang="en-US" dirty="0"/>
              <a:t>In her book, </a:t>
            </a:r>
            <a:r>
              <a:rPr lang="en-US" i="1" dirty="0"/>
              <a:t>Keeping Place: Reflections on the Meaning of Home</a:t>
            </a:r>
            <a:r>
              <a:rPr lang="en-US" dirty="0"/>
              <a:t>, Jen Pollock Michel writes…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4</a:t>
            </a:fld>
            <a:endParaRPr lang="en-US"/>
          </a:p>
        </p:txBody>
      </p:sp>
    </p:spTree>
    <p:extLst>
      <p:ext uri="{BB962C8B-B14F-4D97-AF65-F5344CB8AC3E}">
        <p14:creationId xmlns:p14="http://schemas.microsoft.com/office/powerpoint/2010/main" val="1033824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would have us believe that blissful gardens and heavenly cities, of resurrection and the end to death, of the longing for home, is the wishful thinking of naïve people, the stuff of fairy tales. But as Jen Pollock Michel writes, “The nostalgic longing for home is an impulse of Eden.”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other words, God has placed these longings and desires within us. They are a signpost and evidence of God’s good future.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5</a:t>
            </a:fld>
            <a:endParaRPr lang="en-US"/>
          </a:p>
        </p:txBody>
      </p:sp>
    </p:spTree>
    <p:extLst>
      <p:ext uri="{BB962C8B-B14F-4D97-AF65-F5344CB8AC3E}">
        <p14:creationId xmlns:p14="http://schemas.microsoft.com/office/powerpoint/2010/main" val="3717771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his classic book, </a:t>
            </a:r>
            <a:r>
              <a:rPr lang="en-US" sz="1200" b="0" i="1" u="none" strike="noStrike" kern="1200" dirty="0">
                <a:solidFill>
                  <a:schemeClr val="tx1"/>
                </a:solidFill>
                <a:effectLst/>
                <a:latin typeface="+mn-lt"/>
                <a:ea typeface="+mn-ea"/>
                <a:cs typeface="+mn-cs"/>
              </a:rPr>
              <a:t>Mere Christianity</a:t>
            </a:r>
            <a:r>
              <a:rPr lang="en-US" sz="1200" b="0" i="0" u="none" strike="noStrike" kern="1200" dirty="0">
                <a:solidFill>
                  <a:schemeClr val="tx1"/>
                </a:solidFill>
                <a:effectLst/>
                <a:latin typeface="+mn-lt"/>
                <a:ea typeface="+mn-ea"/>
                <a:cs typeface="+mn-cs"/>
              </a:rPr>
              <a:t>, C.S. Lewis writes: “The Christian says, 'Creatures are not born with desires unless satisfaction for those desires exists. A baby feels hunger: well, there is such a thing as food. A duckling wants to swim: well, there is such a thing as water. Men feel sexual desire: well, there is such a thing as sex. If I find in myself a desire which no experience in this world can satisfy, the most probable explanation is that I was made for another world. If none of my earthly pleasures satisfy it, that does not prove that the universe is a fraud. Probably earthly pleasures were never meant to satisfy it, but only to arouse it, to suggest the real thing. If that is so, I must take care, on the one hand, never to despise, or to be unthankful for, these earthly blessings, and on the other, never to mistake them for the something else of which they are only a kind of copy, or echo, or mirage. I must keep alive in myself the desire for my true country, which I shall not find till after death; I must never let it get snowed under or turned aside; I must make it the main object of life to press on to that country and to help others to do the 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If you think about it, in many ways, these deep inner longings for ”home” can be see in the West’s mythological stories and modern fantasies. Stories like…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6</a:t>
            </a:fld>
            <a:endParaRPr lang="en-US"/>
          </a:p>
        </p:txBody>
      </p:sp>
    </p:spTree>
    <p:extLst>
      <p:ext uri="{BB962C8B-B14F-4D97-AF65-F5344CB8AC3E}">
        <p14:creationId xmlns:p14="http://schemas.microsoft.com/office/powerpoint/2010/main" val="534494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[MYTHS, FANTASIES &amp; FAIRY TALES]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And think how counter-cultural, subversive, even prophetic some of these stories are in light of the past 100 years of Western history and thought—in an age of scientism, humanism, and technological hubris that has bred no shortage of dystopian, nihilistic visions of the future—there are writers and artists who dare invite us to pay attention to our longings for home and believe in the eventual triumph of good over evil, just as the inspired and authoritative biblical text does in our ancient faith.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Take for example, Lewis and Tolkien. In the 1930’s they were a part of a group called the Oxford Inklings (an unofficial literary society) that one biographer referred to as being “guilty of the heresy of happy endings.” Yet, they courageously imagined a hopeful world—a world set to rights—and their stories still stir our hearts and our imaginations today.</a:t>
            </a:r>
          </a:p>
          <a:p>
            <a:endParaRPr lang="en-US" dirty="0"/>
          </a:p>
          <a:p>
            <a:r>
              <a:rPr lang="en-US" dirty="0"/>
              <a:t>Again, Jen </a:t>
            </a:r>
            <a:r>
              <a:rPr lang="en-US" dirty="0" err="1"/>
              <a:t>Polluck</a:t>
            </a:r>
            <a:r>
              <a:rPr lang="en-US" dirty="0"/>
              <a:t> Michel writes: “The genre of fairy tale was, for both Tolkien and Lewis… naturally suited to their Christian belief that the sun would rise on a new world and that God’s people would indeed live happily ever after.” They rejected the modernist aesthetic of dissonance and estrangement, and instead longed to reclaim a world of beauty and goodness—a world of enchantment. In their stories of hobbits and orcs, fauns and beavers and Father Christmas, Tolkien and Lewis told the story of home as the Scriptures tell it: the world has fallen from its original perfection, but it will one day be restored. The enduring legacy of these stories testify to the resonance of their hope. Humans long for the thaw of winter and the return of the king. They want to go home” (pg. 39).</a:t>
            </a:r>
          </a:p>
          <a:p>
            <a:endParaRPr lang="en-US" dirty="0"/>
          </a:p>
          <a:p>
            <a:r>
              <a:rPr lang="en-US" dirty="0"/>
              <a:t>Brothers and sisters, don’t miss this, the good news is about these longings and desires being realized in Jesus of Nazareth.</a:t>
            </a:r>
          </a:p>
          <a:p>
            <a:r>
              <a:rPr lang="en-US" dirty="0"/>
              <a:t>[NEXT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7</a:t>
            </a:fld>
            <a:endParaRPr lang="en-US"/>
          </a:p>
        </p:txBody>
      </p:sp>
    </p:spTree>
    <p:extLst>
      <p:ext uri="{BB962C8B-B14F-4D97-AF65-F5344CB8AC3E}">
        <p14:creationId xmlns:p14="http://schemas.microsoft.com/office/powerpoint/2010/main" val="836024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PASSAGE]</a:t>
            </a:r>
          </a:p>
          <a:p>
            <a:pPr marL="171450" indent="-171450">
              <a:buFont typeface="Arial" panose="020B0604020202020204" pitchFamily="34" charset="0"/>
              <a:buChar char="•"/>
            </a:pPr>
            <a:r>
              <a:rPr lang="en-US" dirty="0"/>
              <a:t>The language of Genesis 1 marks a new beginning in Christ</a:t>
            </a:r>
          </a:p>
          <a:p>
            <a:pPr marL="171450" indent="-171450">
              <a:buFont typeface="Arial" panose="020B0604020202020204" pitchFamily="34" charset="0"/>
              <a:buChar char="•"/>
            </a:pPr>
            <a:r>
              <a:rPr lang="en-US" dirty="0"/>
              <a:t>Light is presently piercing the darkness of an “already/not” yet world</a:t>
            </a:r>
          </a:p>
          <a:p>
            <a:pPr marL="171450" indent="-171450">
              <a:buFont typeface="Arial" panose="020B0604020202020204" pitchFamily="34" charset="0"/>
              <a:buChar char="•"/>
            </a:pPr>
            <a:r>
              <a:rPr lang="en-US" dirty="0"/>
              <a:t>God is making his home in this world and driving out evil from it</a:t>
            </a:r>
          </a:p>
          <a:p>
            <a:pPr marL="171450" indent="-171450">
              <a:buFont typeface="Arial" panose="020B0604020202020204" pitchFamily="34" charset="0"/>
              <a:buChar char="•"/>
            </a:pPr>
            <a:r>
              <a:rPr lang="en-US" dirty="0"/>
              <a:t>The Lord is coming to us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equally as mysterious as the incarnation, is the indwelling of Christ and him making his home in us. Remember what Jesus told his disciples on the final night before his crucifixion, as he prepared them for the wait of his second coming…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8</a:t>
            </a:fld>
            <a:endParaRPr lang="en-US"/>
          </a:p>
        </p:txBody>
      </p:sp>
    </p:spTree>
    <p:extLst>
      <p:ext uri="{BB962C8B-B14F-4D97-AF65-F5344CB8AC3E}">
        <p14:creationId xmlns:p14="http://schemas.microsoft.com/office/powerpoint/2010/main" val="4280974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PASSAGE]</a:t>
            </a:r>
          </a:p>
          <a:p>
            <a:endParaRPr lang="en-US" dirty="0"/>
          </a:p>
          <a:p>
            <a:r>
              <a:rPr lang="en-US" dirty="0"/>
              <a:t>What do we do with our ”homesick” feelings? We invite God to come and make his home in us that we might know the real power of the greatest story ever told, so that we might experience the comfort of Christ and the hope that he brings in Advent.</a:t>
            </a:r>
          </a:p>
          <a:p>
            <a:endParaRPr lang="en-US" dirty="0"/>
          </a:p>
          <a:p>
            <a:r>
              <a:rPr lang="en-US" dirty="0"/>
              <a:t>And hear this, my friends. In receiving the good news, and letting God make his home in us, will that cause these “homesick” feelings to subside? No, but you see, now we recognize those feelings not as a sign of weakness but as a longing for what is true and divine. I think that’s what Paul is getting at in Romans 8 verses 22-25.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9</a:t>
            </a:fld>
            <a:endParaRPr lang="en-US"/>
          </a:p>
        </p:txBody>
      </p:sp>
    </p:spTree>
    <p:extLst>
      <p:ext uri="{BB962C8B-B14F-4D97-AF65-F5344CB8AC3E}">
        <p14:creationId xmlns:p14="http://schemas.microsoft.com/office/powerpoint/2010/main" val="1397111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8A3C-2CD3-084E-BA10-57B5D5702F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256837-439D-C04F-8434-4F87BF174D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810CEA-2C8E-984D-B310-B4BA9DE57FD8}"/>
              </a:ext>
            </a:extLst>
          </p:cNvPr>
          <p:cNvSpPr>
            <a:spLocks noGrp="1"/>
          </p:cNvSpPr>
          <p:nvPr>
            <p:ph type="dt" sz="half" idx="10"/>
          </p:nvPr>
        </p:nvSpPr>
        <p:spPr/>
        <p:txBody>
          <a:bodyPr/>
          <a:lstStyle/>
          <a:p>
            <a:fld id="{DC29FDDB-F380-1645-BCF0-3B9F951C627C}" type="datetimeFigureOut">
              <a:rPr lang="en-US" smtClean="0"/>
              <a:t>11/29/21</a:t>
            </a:fld>
            <a:endParaRPr lang="en-US"/>
          </a:p>
        </p:txBody>
      </p:sp>
      <p:sp>
        <p:nvSpPr>
          <p:cNvPr id="5" name="Footer Placeholder 4">
            <a:extLst>
              <a:ext uri="{FF2B5EF4-FFF2-40B4-BE49-F238E27FC236}">
                <a16:creationId xmlns:a16="http://schemas.microsoft.com/office/drawing/2014/main" id="{9E6A97E9-EE81-C249-A12D-47D9290F0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586BE-578A-A74B-BBCB-6E355125DD97}"/>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59044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CA4E4-29FF-B741-A146-2441B07F1C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9A8398-EF15-0841-BDE0-A186208C45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10CDB-E77D-C54C-B38A-280350EE1C9C}"/>
              </a:ext>
            </a:extLst>
          </p:cNvPr>
          <p:cNvSpPr>
            <a:spLocks noGrp="1"/>
          </p:cNvSpPr>
          <p:nvPr>
            <p:ph type="dt" sz="half" idx="10"/>
          </p:nvPr>
        </p:nvSpPr>
        <p:spPr/>
        <p:txBody>
          <a:bodyPr/>
          <a:lstStyle/>
          <a:p>
            <a:fld id="{DC29FDDB-F380-1645-BCF0-3B9F951C627C}" type="datetimeFigureOut">
              <a:rPr lang="en-US" smtClean="0"/>
              <a:t>11/29/21</a:t>
            </a:fld>
            <a:endParaRPr lang="en-US"/>
          </a:p>
        </p:txBody>
      </p:sp>
      <p:sp>
        <p:nvSpPr>
          <p:cNvPr id="5" name="Footer Placeholder 4">
            <a:extLst>
              <a:ext uri="{FF2B5EF4-FFF2-40B4-BE49-F238E27FC236}">
                <a16:creationId xmlns:a16="http://schemas.microsoft.com/office/drawing/2014/main" id="{7B32F88E-5D14-6143-87DF-8E3DB876F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5DB1F-328D-964D-B915-52F765A08C8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534434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3F2E51-3416-764D-A887-816818048C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18E2BC-0257-3C4A-BECA-EFDAA5BDAA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BC372-002F-C643-9A0E-1B9D2E46CB6D}"/>
              </a:ext>
            </a:extLst>
          </p:cNvPr>
          <p:cNvSpPr>
            <a:spLocks noGrp="1"/>
          </p:cNvSpPr>
          <p:nvPr>
            <p:ph type="dt" sz="half" idx="10"/>
          </p:nvPr>
        </p:nvSpPr>
        <p:spPr/>
        <p:txBody>
          <a:bodyPr/>
          <a:lstStyle/>
          <a:p>
            <a:fld id="{DC29FDDB-F380-1645-BCF0-3B9F951C627C}" type="datetimeFigureOut">
              <a:rPr lang="en-US" smtClean="0"/>
              <a:t>11/29/21</a:t>
            </a:fld>
            <a:endParaRPr lang="en-US"/>
          </a:p>
        </p:txBody>
      </p:sp>
      <p:sp>
        <p:nvSpPr>
          <p:cNvPr id="5" name="Footer Placeholder 4">
            <a:extLst>
              <a:ext uri="{FF2B5EF4-FFF2-40B4-BE49-F238E27FC236}">
                <a16:creationId xmlns:a16="http://schemas.microsoft.com/office/drawing/2014/main" id="{84E76B3B-AD47-1C40-B427-2306F78644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04A36-7323-B148-A08C-4F31E43B9B79}"/>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32673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1E16-6D16-544F-B5AC-D4E3F58217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05BB13-D0EB-E843-AF0F-F628B7F4E0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B0847-8ABD-E24B-A679-AF0019F70654}"/>
              </a:ext>
            </a:extLst>
          </p:cNvPr>
          <p:cNvSpPr>
            <a:spLocks noGrp="1"/>
          </p:cNvSpPr>
          <p:nvPr>
            <p:ph type="dt" sz="half" idx="10"/>
          </p:nvPr>
        </p:nvSpPr>
        <p:spPr/>
        <p:txBody>
          <a:bodyPr/>
          <a:lstStyle/>
          <a:p>
            <a:fld id="{DC29FDDB-F380-1645-BCF0-3B9F951C627C}" type="datetimeFigureOut">
              <a:rPr lang="en-US" smtClean="0"/>
              <a:t>11/29/21</a:t>
            </a:fld>
            <a:endParaRPr lang="en-US"/>
          </a:p>
        </p:txBody>
      </p:sp>
      <p:sp>
        <p:nvSpPr>
          <p:cNvPr id="5" name="Footer Placeholder 4">
            <a:extLst>
              <a:ext uri="{FF2B5EF4-FFF2-40B4-BE49-F238E27FC236}">
                <a16:creationId xmlns:a16="http://schemas.microsoft.com/office/drawing/2014/main" id="{3C4C5CB3-40FF-1B44-8DBF-1B0A075637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BA0F8-864F-6540-8BE9-014DFE1D6A65}"/>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63438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84CE1-0CD5-BC41-9686-05908E3F64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6830B1-29BB-204D-9956-DB0F5C1183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2AA3D8-5D98-784F-97A6-C80C2F962B4A}"/>
              </a:ext>
            </a:extLst>
          </p:cNvPr>
          <p:cNvSpPr>
            <a:spLocks noGrp="1"/>
          </p:cNvSpPr>
          <p:nvPr>
            <p:ph type="dt" sz="half" idx="10"/>
          </p:nvPr>
        </p:nvSpPr>
        <p:spPr/>
        <p:txBody>
          <a:bodyPr/>
          <a:lstStyle/>
          <a:p>
            <a:fld id="{DC29FDDB-F380-1645-BCF0-3B9F951C627C}" type="datetimeFigureOut">
              <a:rPr lang="en-US" smtClean="0"/>
              <a:t>11/29/21</a:t>
            </a:fld>
            <a:endParaRPr lang="en-US"/>
          </a:p>
        </p:txBody>
      </p:sp>
      <p:sp>
        <p:nvSpPr>
          <p:cNvPr id="5" name="Footer Placeholder 4">
            <a:extLst>
              <a:ext uri="{FF2B5EF4-FFF2-40B4-BE49-F238E27FC236}">
                <a16:creationId xmlns:a16="http://schemas.microsoft.com/office/drawing/2014/main" id="{40687DBE-0963-D746-B859-5E03F632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29748-0073-AF49-9E08-1B8190277EF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62300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E474D-BE66-E14B-958C-55D60DC294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0ECB1-D29D-7D41-A47A-721FD1E97D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7E422-943B-BB4C-BDAF-2AB9D8EF0B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87FCBE-7CB7-6147-8E98-502BDAD01B23}"/>
              </a:ext>
            </a:extLst>
          </p:cNvPr>
          <p:cNvSpPr>
            <a:spLocks noGrp="1"/>
          </p:cNvSpPr>
          <p:nvPr>
            <p:ph type="dt" sz="half" idx="10"/>
          </p:nvPr>
        </p:nvSpPr>
        <p:spPr/>
        <p:txBody>
          <a:bodyPr/>
          <a:lstStyle/>
          <a:p>
            <a:fld id="{DC29FDDB-F380-1645-BCF0-3B9F951C627C}" type="datetimeFigureOut">
              <a:rPr lang="en-US" smtClean="0"/>
              <a:t>11/29/21</a:t>
            </a:fld>
            <a:endParaRPr lang="en-US"/>
          </a:p>
        </p:txBody>
      </p:sp>
      <p:sp>
        <p:nvSpPr>
          <p:cNvPr id="6" name="Footer Placeholder 5">
            <a:extLst>
              <a:ext uri="{FF2B5EF4-FFF2-40B4-BE49-F238E27FC236}">
                <a16:creationId xmlns:a16="http://schemas.microsoft.com/office/drawing/2014/main" id="{32BD43E0-DD9B-C94B-A14C-A475A8B25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5F755A-90E8-8D45-8494-DFA792E13F9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458885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03A80-AF8F-5743-9B8E-DD15ACC70D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72F4C1-6BE0-054F-B2D1-94DAF36B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D6448F-19DB-8C4E-9617-E140A45A8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952790-D426-3D43-9A30-41AF86B94D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0D404-2A36-D940-AFBC-5335E2457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C8BFC5-5DCC-B242-AE62-54A8B44B880B}"/>
              </a:ext>
            </a:extLst>
          </p:cNvPr>
          <p:cNvSpPr>
            <a:spLocks noGrp="1"/>
          </p:cNvSpPr>
          <p:nvPr>
            <p:ph type="dt" sz="half" idx="10"/>
          </p:nvPr>
        </p:nvSpPr>
        <p:spPr/>
        <p:txBody>
          <a:bodyPr/>
          <a:lstStyle/>
          <a:p>
            <a:fld id="{DC29FDDB-F380-1645-BCF0-3B9F951C627C}" type="datetimeFigureOut">
              <a:rPr lang="en-US" smtClean="0"/>
              <a:t>11/29/21</a:t>
            </a:fld>
            <a:endParaRPr lang="en-US"/>
          </a:p>
        </p:txBody>
      </p:sp>
      <p:sp>
        <p:nvSpPr>
          <p:cNvPr id="8" name="Footer Placeholder 7">
            <a:extLst>
              <a:ext uri="{FF2B5EF4-FFF2-40B4-BE49-F238E27FC236}">
                <a16:creationId xmlns:a16="http://schemas.microsoft.com/office/drawing/2014/main" id="{2373FEBB-57C2-B947-B478-C8AB7103E8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81CF55-7748-BE46-8D67-F06C7B963891}"/>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4889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3372C-DBC8-D34F-ABBE-F4D4D6240C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2F6F08-505D-2948-B394-EB623DC0A85D}"/>
              </a:ext>
            </a:extLst>
          </p:cNvPr>
          <p:cNvSpPr>
            <a:spLocks noGrp="1"/>
          </p:cNvSpPr>
          <p:nvPr>
            <p:ph type="dt" sz="half" idx="10"/>
          </p:nvPr>
        </p:nvSpPr>
        <p:spPr/>
        <p:txBody>
          <a:bodyPr/>
          <a:lstStyle/>
          <a:p>
            <a:fld id="{DC29FDDB-F380-1645-BCF0-3B9F951C627C}" type="datetimeFigureOut">
              <a:rPr lang="en-US" smtClean="0"/>
              <a:t>11/29/21</a:t>
            </a:fld>
            <a:endParaRPr lang="en-US"/>
          </a:p>
        </p:txBody>
      </p:sp>
      <p:sp>
        <p:nvSpPr>
          <p:cNvPr id="4" name="Footer Placeholder 3">
            <a:extLst>
              <a:ext uri="{FF2B5EF4-FFF2-40B4-BE49-F238E27FC236}">
                <a16:creationId xmlns:a16="http://schemas.microsoft.com/office/drawing/2014/main" id="{8A663F3E-1FFD-C94E-90E7-A8097D76B0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2C3DE4-3132-1A4D-B5CC-C85270A8B9D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55709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B96FC7-6ACD-C644-B17A-AF315EEE31A0}"/>
              </a:ext>
            </a:extLst>
          </p:cNvPr>
          <p:cNvSpPr>
            <a:spLocks noGrp="1"/>
          </p:cNvSpPr>
          <p:nvPr>
            <p:ph type="dt" sz="half" idx="10"/>
          </p:nvPr>
        </p:nvSpPr>
        <p:spPr/>
        <p:txBody>
          <a:bodyPr/>
          <a:lstStyle/>
          <a:p>
            <a:fld id="{DC29FDDB-F380-1645-BCF0-3B9F951C627C}" type="datetimeFigureOut">
              <a:rPr lang="en-US" smtClean="0"/>
              <a:t>11/29/21</a:t>
            </a:fld>
            <a:endParaRPr lang="en-US"/>
          </a:p>
        </p:txBody>
      </p:sp>
      <p:sp>
        <p:nvSpPr>
          <p:cNvPr id="3" name="Footer Placeholder 2">
            <a:extLst>
              <a:ext uri="{FF2B5EF4-FFF2-40B4-BE49-F238E27FC236}">
                <a16:creationId xmlns:a16="http://schemas.microsoft.com/office/drawing/2014/main" id="{998B0FA9-0FC5-784A-9253-DE0519A2CC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2EEFE9-AE21-094B-B2D3-E8374CC9B65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04587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32DB-6EC1-EF4D-8C22-38CD1A6A54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7C6501-669E-4F40-A58C-80C53F8D8F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A1422A-4825-8744-86B8-18C403C515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E8553-EF6B-CB4A-9C55-5C23BED5FEA2}"/>
              </a:ext>
            </a:extLst>
          </p:cNvPr>
          <p:cNvSpPr>
            <a:spLocks noGrp="1"/>
          </p:cNvSpPr>
          <p:nvPr>
            <p:ph type="dt" sz="half" idx="10"/>
          </p:nvPr>
        </p:nvSpPr>
        <p:spPr/>
        <p:txBody>
          <a:bodyPr/>
          <a:lstStyle/>
          <a:p>
            <a:fld id="{DC29FDDB-F380-1645-BCF0-3B9F951C627C}" type="datetimeFigureOut">
              <a:rPr lang="en-US" smtClean="0"/>
              <a:t>11/29/21</a:t>
            </a:fld>
            <a:endParaRPr lang="en-US"/>
          </a:p>
        </p:txBody>
      </p:sp>
      <p:sp>
        <p:nvSpPr>
          <p:cNvPr id="6" name="Footer Placeholder 5">
            <a:extLst>
              <a:ext uri="{FF2B5EF4-FFF2-40B4-BE49-F238E27FC236}">
                <a16:creationId xmlns:a16="http://schemas.microsoft.com/office/drawing/2014/main" id="{94D65DFA-7A44-3E4A-84E4-BEE249032E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1DBD6-A1D5-254C-9B9F-D344DE0DB92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87106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4F355-EAE7-9C42-AC85-7821C7A9B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BF9FF5-8A31-1547-A7D6-9F0BA3DF3F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CA2A3-CD1D-3E46-807A-082AF19651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6692A1-15F9-E441-8EA6-6D777361DDD9}"/>
              </a:ext>
            </a:extLst>
          </p:cNvPr>
          <p:cNvSpPr>
            <a:spLocks noGrp="1"/>
          </p:cNvSpPr>
          <p:nvPr>
            <p:ph type="dt" sz="half" idx="10"/>
          </p:nvPr>
        </p:nvSpPr>
        <p:spPr/>
        <p:txBody>
          <a:bodyPr/>
          <a:lstStyle/>
          <a:p>
            <a:fld id="{DC29FDDB-F380-1645-BCF0-3B9F951C627C}" type="datetimeFigureOut">
              <a:rPr lang="en-US" smtClean="0"/>
              <a:t>11/29/21</a:t>
            </a:fld>
            <a:endParaRPr lang="en-US"/>
          </a:p>
        </p:txBody>
      </p:sp>
      <p:sp>
        <p:nvSpPr>
          <p:cNvPr id="6" name="Footer Placeholder 5">
            <a:extLst>
              <a:ext uri="{FF2B5EF4-FFF2-40B4-BE49-F238E27FC236}">
                <a16:creationId xmlns:a16="http://schemas.microsoft.com/office/drawing/2014/main" id="{4D6A2E36-A55E-8C4D-9A33-83A1B229A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ECCC50-20B1-054C-B13F-2CE79D467F96}"/>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2313027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77317C-3A63-E44D-9F98-7C6F346334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F968AE-0EF4-8A4E-9AE7-B8DEE3B304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AD3369-859E-1642-88F0-429BF17371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9FDDB-F380-1645-BCF0-3B9F951C627C}" type="datetimeFigureOut">
              <a:rPr lang="en-US" smtClean="0"/>
              <a:t>11/29/21</a:t>
            </a:fld>
            <a:endParaRPr lang="en-US"/>
          </a:p>
        </p:txBody>
      </p:sp>
      <p:sp>
        <p:nvSpPr>
          <p:cNvPr id="5" name="Footer Placeholder 4">
            <a:extLst>
              <a:ext uri="{FF2B5EF4-FFF2-40B4-BE49-F238E27FC236}">
                <a16:creationId xmlns:a16="http://schemas.microsoft.com/office/drawing/2014/main" id="{D4ACBC22-0987-EE42-A78C-820665329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A96738-9280-1C43-9B59-EE270FDAC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7EFF84-F54C-4D42-B226-EE3C27E5E129}" type="slidenum">
              <a:rPr lang="en-US" smtClean="0"/>
              <a:t>‹#›</a:t>
            </a:fld>
            <a:endParaRPr lang="en-US"/>
          </a:p>
        </p:txBody>
      </p:sp>
    </p:spTree>
    <p:extLst>
      <p:ext uri="{BB962C8B-B14F-4D97-AF65-F5344CB8AC3E}">
        <p14:creationId xmlns:p14="http://schemas.microsoft.com/office/powerpoint/2010/main" val="3413607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Logo&#10;&#10;Description automatically generated">
            <a:extLst>
              <a:ext uri="{FF2B5EF4-FFF2-40B4-BE49-F238E27FC236}">
                <a16:creationId xmlns:a16="http://schemas.microsoft.com/office/drawing/2014/main" id="{4BBA1660-B2B2-5D4A-BDD1-A55E36775625}"/>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18121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 engineering drawing&#10;&#10;Description automatically generated">
            <a:extLst>
              <a:ext uri="{FF2B5EF4-FFF2-40B4-BE49-F238E27FC236}">
                <a16:creationId xmlns:a16="http://schemas.microsoft.com/office/drawing/2014/main" id="{FE0F506C-3B03-3E49-A64F-2B3B5BB924E7}"/>
              </a:ext>
            </a:extLst>
          </p:cNvPr>
          <p:cNvPicPr>
            <a:picLocks noChangeAspect="1"/>
          </p:cNvPicPr>
          <p:nvPr/>
        </p:nvPicPr>
        <p:blipFill rotWithShape="1">
          <a:blip r:embed="rId3">
            <a:alphaModFix amt="35000"/>
          </a:blip>
          <a:srcRect t="10499" b="5232"/>
          <a:stretch/>
        </p:blipFill>
        <p:spPr>
          <a:xfrm>
            <a:off x="20" y="10"/>
            <a:ext cx="12191980" cy="6857990"/>
          </a:xfrm>
          <a:prstGeom prst="rect">
            <a:avLst/>
          </a:prstGeom>
        </p:spPr>
      </p:pic>
      <p:sp>
        <p:nvSpPr>
          <p:cNvPr id="7" name="Content Placeholder 6">
            <a:extLst>
              <a:ext uri="{FF2B5EF4-FFF2-40B4-BE49-F238E27FC236}">
                <a16:creationId xmlns:a16="http://schemas.microsoft.com/office/drawing/2014/main" id="{CE188BDA-1B29-CA42-97A2-EAD69CEBB1CC}"/>
              </a:ext>
            </a:extLst>
          </p:cNvPr>
          <p:cNvSpPr>
            <a:spLocks noGrp="1"/>
          </p:cNvSpPr>
          <p:nvPr>
            <p:ph idx="1"/>
          </p:nvPr>
        </p:nvSpPr>
        <p:spPr>
          <a:xfrm>
            <a:off x="792217" y="1141022"/>
            <a:ext cx="10607566" cy="4575955"/>
          </a:xfrm>
        </p:spPr>
        <p:txBody>
          <a:bodyPr>
            <a:noAutofit/>
          </a:bodyPr>
          <a:lstStyle/>
          <a:p>
            <a:pPr marL="0" indent="0">
              <a:buNone/>
            </a:pPr>
            <a:r>
              <a:rPr lang="en-US" sz="3400" b="1" dirty="0">
                <a:solidFill>
                  <a:srgbClr val="FFFFFF"/>
                </a:solidFill>
              </a:rPr>
              <a:t>Paul, Romans 8:22-25 NIV</a:t>
            </a:r>
            <a:endParaRPr lang="en-US" sz="3400" b="1" baseline="30000" dirty="0"/>
          </a:p>
          <a:p>
            <a:pPr marL="0" indent="0">
              <a:buNone/>
            </a:pPr>
            <a:r>
              <a:rPr lang="en-US" sz="3400" b="1" baseline="30000" dirty="0"/>
              <a:t>22 </a:t>
            </a:r>
            <a:r>
              <a:rPr lang="en-US" sz="3400" dirty="0"/>
              <a:t>We know that the whole creation has been groaning as in the pains of childbirth right up to the present time. </a:t>
            </a:r>
            <a:r>
              <a:rPr lang="en-US" sz="3400" b="1" baseline="30000" dirty="0"/>
              <a:t>23 </a:t>
            </a:r>
            <a:r>
              <a:rPr lang="en-US" sz="3400" dirty="0"/>
              <a:t>Not only so, but we ourselves, who have the firstfruits of the Spirit, </a:t>
            </a:r>
            <a:r>
              <a:rPr lang="en-US" sz="3400" dirty="0">
                <a:solidFill>
                  <a:srgbClr val="FFFF00"/>
                </a:solidFill>
              </a:rPr>
              <a:t>groan inwardly</a:t>
            </a:r>
            <a:r>
              <a:rPr lang="en-US" sz="3400" dirty="0"/>
              <a:t> as we wait eagerly for our adoption to sonship, the redemption of our bodies. </a:t>
            </a:r>
            <a:r>
              <a:rPr lang="en-US" sz="3400" b="1" baseline="30000" dirty="0"/>
              <a:t>24 </a:t>
            </a:r>
            <a:r>
              <a:rPr lang="en-US" sz="3400" dirty="0"/>
              <a:t>For in this hope we were saved. But hope that is seen is no hope at all. Who hopes for what they already have? </a:t>
            </a:r>
            <a:r>
              <a:rPr lang="en-US" sz="3400" b="1" baseline="30000" dirty="0"/>
              <a:t>25 </a:t>
            </a:r>
            <a:r>
              <a:rPr lang="en-US" sz="3400" dirty="0"/>
              <a:t>But if we hope for what we do not yet have, </a:t>
            </a:r>
            <a:r>
              <a:rPr lang="en-US" sz="3400" dirty="0">
                <a:solidFill>
                  <a:srgbClr val="FFFF00"/>
                </a:solidFill>
              </a:rPr>
              <a:t>we wait for it patiently</a:t>
            </a:r>
            <a:r>
              <a:rPr lang="en-US" sz="3400" dirty="0"/>
              <a:t>.</a:t>
            </a:r>
            <a:endParaRPr lang="en-US" sz="3400" i="1" dirty="0">
              <a:solidFill>
                <a:srgbClr val="FFFFFF"/>
              </a:solidFill>
            </a:endParaRPr>
          </a:p>
        </p:txBody>
      </p:sp>
    </p:spTree>
    <p:extLst>
      <p:ext uri="{BB962C8B-B14F-4D97-AF65-F5344CB8AC3E}">
        <p14:creationId xmlns:p14="http://schemas.microsoft.com/office/powerpoint/2010/main" val="6735196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25049B1F-649F-4D41-9050-AFB8EE42D3FA}"/>
              </a:ext>
            </a:extLst>
          </p:cNvPr>
          <p:cNvPicPr>
            <a:picLocks noChangeAspect="1"/>
          </p:cNvPicPr>
          <p:nvPr/>
        </p:nvPicPr>
        <p:blipFill rotWithShape="1">
          <a:blip r:embed="rId3"/>
          <a:srcRect t="31798" b="1409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A9CE9903-FF68-524A-930B-9CEF7E562907}"/>
              </a:ext>
            </a:extLst>
          </p:cNvPr>
          <p:cNvSpPr>
            <a:spLocks noGrp="1"/>
          </p:cNvSpPr>
          <p:nvPr>
            <p:ph idx="1"/>
          </p:nvPr>
        </p:nvSpPr>
        <p:spPr>
          <a:xfrm>
            <a:off x="857841" y="4061638"/>
            <a:ext cx="10476317" cy="2377816"/>
          </a:xfrm>
        </p:spPr>
        <p:txBody>
          <a:bodyPr anchor="t">
            <a:noAutofit/>
          </a:bodyPr>
          <a:lstStyle/>
          <a:p>
            <a:pPr marL="0" indent="0">
              <a:buNone/>
            </a:pPr>
            <a:r>
              <a:rPr lang="en-US" sz="3200" b="1" dirty="0"/>
              <a:t>Our longings for home (i.e., being “homesick”) tell us…</a:t>
            </a:r>
          </a:p>
          <a:p>
            <a:pPr marL="514350" indent="-514350">
              <a:buAutoNum type="arabicPeriod"/>
            </a:pPr>
            <a:r>
              <a:rPr lang="en-US" sz="3200" dirty="0">
                <a:latin typeface="+mj-lt"/>
              </a:rPr>
              <a:t>Things are not as they should be—our home is broken.</a:t>
            </a:r>
          </a:p>
          <a:p>
            <a:pPr marL="514350" indent="-514350">
              <a:buAutoNum type="arabicPeriod"/>
            </a:pPr>
            <a:r>
              <a:rPr lang="en-US" sz="3200" dirty="0">
                <a:latin typeface="+mj-lt"/>
              </a:rPr>
              <a:t>Things are not as they will be—our home will be set right.</a:t>
            </a:r>
          </a:p>
          <a:p>
            <a:pPr marL="514350" indent="-514350">
              <a:buAutoNum type="arabicPeriod"/>
            </a:pPr>
            <a:r>
              <a:rPr lang="en-US" sz="3200" dirty="0">
                <a:latin typeface="+mj-lt"/>
              </a:rPr>
              <a:t>Because of Jesus, we have </a:t>
            </a:r>
            <a:r>
              <a:rPr lang="en-US" sz="3200" i="1" dirty="0">
                <a:latin typeface="+mj-lt"/>
              </a:rPr>
              <a:t>hope—</a:t>
            </a:r>
            <a:r>
              <a:rPr lang="en-US" sz="3200" dirty="0">
                <a:latin typeface="+mj-lt"/>
              </a:rPr>
              <a:t>“home” is coming to us!</a:t>
            </a:r>
          </a:p>
        </p:txBody>
      </p:sp>
      <p:sp>
        <p:nvSpPr>
          <p:cNvPr id="6" name="TextBox 5">
            <a:extLst>
              <a:ext uri="{FF2B5EF4-FFF2-40B4-BE49-F238E27FC236}">
                <a16:creationId xmlns:a16="http://schemas.microsoft.com/office/drawing/2014/main" id="{5207B7BF-72D1-4949-B46A-E582891B404C}"/>
              </a:ext>
            </a:extLst>
          </p:cNvPr>
          <p:cNvSpPr txBox="1"/>
          <p:nvPr/>
        </p:nvSpPr>
        <p:spPr>
          <a:xfrm>
            <a:off x="4338084" y="538007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3023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Logo&#10;&#10;Description automatically generated">
            <a:extLst>
              <a:ext uri="{FF2B5EF4-FFF2-40B4-BE49-F238E27FC236}">
                <a16:creationId xmlns:a16="http://schemas.microsoft.com/office/drawing/2014/main" id="{4BBA1660-B2B2-5D4A-BDD1-A55E36775625}"/>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30014417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2955274-6324-3A43-B12C-20E56069296B}"/>
              </a:ext>
            </a:extLst>
          </p:cNvPr>
          <p:cNvPicPr>
            <a:picLocks noChangeAspect="1"/>
          </p:cNvPicPr>
          <p:nvPr/>
        </p:nvPicPr>
        <p:blipFill rotWithShape="1">
          <a:blip r:embed="rId3"/>
          <a:srcRect t="7415" b="8315"/>
          <a:stretch/>
        </p:blipFill>
        <p:spPr>
          <a:xfrm>
            <a:off x="-3047" y="10"/>
            <a:ext cx="12191999" cy="6857990"/>
          </a:xfrm>
          <a:prstGeom prst="rect">
            <a:avLst/>
          </a:prstGeom>
        </p:spPr>
      </p:pic>
      <p:sp>
        <p:nvSpPr>
          <p:cNvPr id="20" name="Rectangle 1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D7C2719-1AAE-AA40-8A69-399C7A71215F}"/>
              </a:ext>
            </a:extLst>
          </p:cNvPr>
          <p:cNvSpPr txBox="1"/>
          <p:nvPr/>
        </p:nvSpPr>
        <p:spPr>
          <a:xfrm>
            <a:off x="1063752" y="2407539"/>
            <a:ext cx="10058400" cy="1692726"/>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b="1" dirty="0">
                <a:solidFill>
                  <a:srgbClr val="FFFFFF"/>
                </a:solidFill>
                <a:effectLst>
                  <a:outerShdw blurRad="50800" dist="38100" dir="2700000" algn="tl" rotWithShape="0">
                    <a:schemeClr val="tx1">
                      <a:alpha val="40000"/>
                    </a:schemeClr>
                  </a:outerShdw>
                </a:effectLst>
                <a:latin typeface="+mj-lt"/>
                <a:ea typeface="+mj-ea"/>
                <a:cs typeface="+mj-cs"/>
              </a:rPr>
              <a:t>Scripture Reading</a:t>
            </a:r>
          </a:p>
          <a:p>
            <a:pPr algn="ctr">
              <a:lnSpc>
                <a:spcPct val="90000"/>
              </a:lnSpc>
              <a:spcBef>
                <a:spcPct val="0"/>
              </a:spcBef>
              <a:spcAft>
                <a:spcPts val="600"/>
              </a:spcAft>
            </a:pPr>
            <a:r>
              <a:rPr lang="en-US" sz="5200" dirty="0">
                <a:solidFill>
                  <a:srgbClr val="FFFFFF"/>
                </a:solidFill>
                <a:effectLst>
                  <a:outerShdw blurRad="50800" dist="38100" dir="2700000" algn="tl" rotWithShape="0">
                    <a:prstClr val="black">
                      <a:alpha val="40000"/>
                    </a:prstClr>
                  </a:outerShdw>
                </a:effectLst>
                <a:latin typeface="+mj-lt"/>
                <a:ea typeface="+mj-ea"/>
                <a:cs typeface="+mj-cs"/>
              </a:rPr>
              <a:t>Luke 21:25-36 NIV</a:t>
            </a:r>
          </a:p>
        </p:txBody>
      </p:sp>
    </p:spTree>
    <p:extLst>
      <p:ext uri="{BB962C8B-B14F-4D97-AF65-F5344CB8AC3E}">
        <p14:creationId xmlns:p14="http://schemas.microsoft.com/office/powerpoint/2010/main" val="228668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Logo&#10;&#10;Description automatically generated">
            <a:extLst>
              <a:ext uri="{FF2B5EF4-FFF2-40B4-BE49-F238E27FC236}">
                <a16:creationId xmlns:a16="http://schemas.microsoft.com/office/drawing/2014/main" id="{51776802-FC61-5946-95B6-ABC410C86809}"/>
              </a:ext>
            </a:extLst>
          </p:cNvPr>
          <p:cNvPicPr>
            <a:picLocks noChangeAspect="1"/>
          </p:cNvPicPr>
          <p:nvPr/>
        </p:nvPicPr>
        <p:blipFill rotWithShape="1">
          <a:blip r:embed="rId3"/>
          <a:srcRect t="19"/>
          <a:stretch/>
        </p:blipFill>
        <p:spPr>
          <a:xfrm>
            <a:off x="0" y="1673"/>
            <a:ext cx="12192000" cy="6854653"/>
          </a:xfrm>
          <a:prstGeom prst="rect">
            <a:avLst/>
          </a:prstGeom>
        </p:spPr>
      </p:pic>
    </p:spTree>
    <p:extLst>
      <p:ext uri="{BB962C8B-B14F-4D97-AF65-F5344CB8AC3E}">
        <p14:creationId xmlns:p14="http://schemas.microsoft.com/office/powerpoint/2010/main" val="303714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 engineering drawing&#10;&#10;Description automatically generated">
            <a:extLst>
              <a:ext uri="{FF2B5EF4-FFF2-40B4-BE49-F238E27FC236}">
                <a16:creationId xmlns:a16="http://schemas.microsoft.com/office/drawing/2014/main" id="{FE0F506C-3B03-3E49-A64F-2B3B5BB924E7}"/>
              </a:ext>
            </a:extLst>
          </p:cNvPr>
          <p:cNvPicPr>
            <a:picLocks noChangeAspect="1"/>
          </p:cNvPicPr>
          <p:nvPr/>
        </p:nvPicPr>
        <p:blipFill rotWithShape="1">
          <a:blip r:embed="rId3">
            <a:alphaModFix amt="35000"/>
          </a:blip>
          <a:srcRect t="10499" b="5232"/>
          <a:stretch/>
        </p:blipFill>
        <p:spPr>
          <a:xfrm>
            <a:off x="20" y="10"/>
            <a:ext cx="12191980" cy="6857990"/>
          </a:xfrm>
          <a:prstGeom prst="rect">
            <a:avLst/>
          </a:prstGeom>
        </p:spPr>
      </p:pic>
      <p:sp>
        <p:nvSpPr>
          <p:cNvPr id="7" name="Content Placeholder 6">
            <a:extLst>
              <a:ext uri="{FF2B5EF4-FFF2-40B4-BE49-F238E27FC236}">
                <a16:creationId xmlns:a16="http://schemas.microsoft.com/office/drawing/2014/main" id="{CE188BDA-1B29-CA42-97A2-EAD69CEBB1CC}"/>
              </a:ext>
            </a:extLst>
          </p:cNvPr>
          <p:cNvSpPr>
            <a:spLocks noGrp="1"/>
          </p:cNvSpPr>
          <p:nvPr>
            <p:ph idx="1"/>
          </p:nvPr>
        </p:nvSpPr>
        <p:spPr>
          <a:xfrm>
            <a:off x="682515" y="606972"/>
            <a:ext cx="10826969" cy="5644055"/>
          </a:xfrm>
        </p:spPr>
        <p:txBody>
          <a:bodyPr>
            <a:noAutofit/>
          </a:bodyPr>
          <a:lstStyle/>
          <a:p>
            <a:pPr marL="0" indent="0">
              <a:buNone/>
            </a:pPr>
            <a:r>
              <a:rPr lang="en-US" sz="3400" b="1" dirty="0">
                <a:solidFill>
                  <a:srgbClr val="FFFFFF"/>
                </a:solidFill>
              </a:rPr>
              <a:t>Hebrews 11:13-16 NIV</a:t>
            </a:r>
          </a:p>
          <a:p>
            <a:pPr marL="0" indent="0">
              <a:buNone/>
            </a:pPr>
            <a:r>
              <a:rPr lang="en-US" sz="3400" b="1" baseline="30000" dirty="0"/>
              <a:t>13 </a:t>
            </a:r>
            <a:r>
              <a:rPr lang="en-US" sz="3400" dirty="0"/>
              <a:t>All these people were still living by faith when they died. They did not receive the things promised; they only saw them and </a:t>
            </a:r>
            <a:r>
              <a:rPr lang="en-US" sz="3400" dirty="0">
                <a:solidFill>
                  <a:srgbClr val="FFFF00"/>
                </a:solidFill>
              </a:rPr>
              <a:t>welcomed them from a distance</a:t>
            </a:r>
            <a:r>
              <a:rPr lang="en-US" sz="3400" dirty="0"/>
              <a:t>, admitting that they were foreigners and strangers on earth. </a:t>
            </a:r>
            <a:r>
              <a:rPr lang="en-US" sz="3400" b="1" baseline="30000" dirty="0"/>
              <a:t>14 </a:t>
            </a:r>
            <a:r>
              <a:rPr lang="en-US" sz="3400" dirty="0"/>
              <a:t>People who say such things show that they are looking for a country of their own. </a:t>
            </a:r>
            <a:r>
              <a:rPr lang="en-US" sz="3400" b="1" baseline="30000" dirty="0"/>
              <a:t>15 </a:t>
            </a:r>
            <a:r>
              <a:rPr lang="en-US" sz="3400" dirty="0"/>
              <a:t>If they had been thinking of the country they had left, they would have had opportunity to return. </a:t>
            </a:r>
            <a:br>
              <a:rPr lang="en-US" sz="3400" dirty="0"/>
            </a:br>
            <a:r>
              <a:rPr lang="en-US" sz="3400" b="1" baseline="30000" dirty="0"/>
              <a:t>16 </a:t>
            </a:r>
            <a:r>
              <a:rPr lang="en-US" sz="3400" dirty="0"/>
              <a:t>Instead, </a:t>
            </a:r>
            <a:r>
              <a:rPr lang="en-US" sz="3400" dirty="0">
                <a:solidFill>
                  <a:srgbClr val="FFFF00"/>
                </a:solidFill>
              </a:rPr>
              <a:t>they were longing for a better country</a:t>
            </a:r>
            <a:r>
              <a:rPr lang="en-US" sz="3400" dirty="0"/>
              <a:t>—a heavenly one. Therefore, God is not ashamed to be called their God, for he has prepared a city for them.</a:t>
            </a:r>
            <a:endParaRPr lang="en-US" sz="3400" i="1" dirty="0">
              <a:solidFill>
                <a:srgbClr val="FFFFFF"/>
              </a:solidFill>
            </a:endParaRPr>
          </a:p>
        </p:txBody>
      </p:sp>
    </p:spTree>
    <p:extLst>
      <p:ext uri="{BB962C8B-B14F-4D97-AF65-F5344CB8AC3E}">
        <p14:creationId xmlns:p14="http://schemas.microsoft.com/office/powerpoint/2010/main" val="42636842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2AEBE70-910E-7444-9C6C-D591DF18B346}"/>
              </a:ext>
            </a:extLst>
          </p:cNvPr>
          <p:cNvSpPr>
            <a:spLocks noGrp="1"/>
          </p:cNvSpPr>
          <p:nvPr>
            <p:ph idx="1"/>
          </p:nvPr>
        </p:nvSpPr>
        <p:spPr>
          <a:xfrm>
            <a:off x="257975" y="433540"/>
            <a:ext cx="6952593" cy="5990896"/>
          </a:xfrm>
        </p:spPr>
        <p:txBody>
          <a:bodyPr anchor="t">
            <a:noAutofit/>
          </a:bodyPr>
          <a:lstStyle/>
          <a:p>
            <a:pPr marL="0" indent="0">
              <a:buNone/>
            </a:pPr>
            <a:r>
              <a:rPr lang="en-US" dirty="0">
                <a:latin typeface="+mj-lt"/>
              </a:rPr>
              <a:t>“The biblical narrative begins and ends at home. From the Garden of Eden to the New Jerusalem we are hardwired for place and for permanence, for rest and refuge, for presence and protection. We long for home because welcome was our first gift of grace, and it will be our last. The settings of our first home and our last home testify to the nature of the embodied story God is writing in human history. Because God’s story begins in a garden and ends in a city, place isn’t incidental to Christian hope, just as bodies aren’t incidental to salvation. God will resurrect our bodies, and he will—finally—bring us home.”</a:t>
            </a:r>
          </a:p>
          <a:p>
            <a:pPr marL="0" indent="0">
              <a:buNone/>
            </a:pPr>
            <a:r>
              <a:rPr lang="en-US" b="1" dirty="0"/>
              <a:t>Jen Pollock Michel</a:t>
            </a:r>
            <a:endParaRPr lang="en-US" i="1" dirty="0"/>
          </a:p>
        </p:txBody>
      </p:sp>
      <p:sp>
        <p:nvSpPr>
          <p:cNvPr id="17"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10;&#10;Description automatically generated">
            <a:extLst>
              <a:ext uri="{FF2B5EF4-FFF2-40B4-BE49-F238E27FC236}">
                <a16:creationId xmlns:a16="http://schemas.microsoft.com/office/drawing/2014/main" id="{A50D96D0-F23E-E347-AD0D-1E445D3296A5}"/>
              </a:ext>
            </a:extLst>
          </p:cNvPr>
          <p:cNvPicPr>
            <a:picLocks noChangeAspect="1"/>
          </p:cNvPicPr>
          <p:nvPr/>
        </p:nvPicPr>
        <p:blipFill>
          <a:blip r:embed="rId3"/>
          <a:stretch>
            <a:fillRect/>
          </a:stretch>
        </p:blipFill>
        <p:spPr>
          <a:xfrm>
            <a:off x="7468542" y="909081"/>
            <a:ext cx="3385380" cy="5071731"/>
          </a:xfrm>
          <a:prstGeom prst="rect">
            <a:avLst/>
          </a:prstGeom>
        </p:spPr>
      </p:pic>
    </p:spTree>
    <p:extLst>
      <p:ext uri="{BB962C8B-B14F-4D97-AF65-F5344CB8AC3E}">
        <p14:creationId xmlns:p14="http://schemas.microsoft.com/office/powerpoint/2010/main" val="61289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wearing a suit and tie&#10;&#10;Description automatically generated with medium confidence">
            <a:extLst>
              <a:ext uri="{FF2B5EF4-FFF2-40B4-BE49-F238E27FC236}">
                <a16:creationId xmlns:a16="http://schemas.microsoft.com/office/drawing/2014/main" id="{BC7D2B7A-A975-F84A-964A-05C58E5D1784}"/>
              </a:ext>
            </a:extLst>
          </p:cNvPr>
          <p:cNvPicPr>
            <a:picLocks noChangeAspect="1"/>
          </p:cNvPicPr>
          <p:nvPr/>
        </p:nvPicPr>
        <p:blipFill rotWithShape="1">
          <a:blip r:embed="rId3"/>
          <a:srcRect t="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07280A88-16D6-7F4B-99EB-A7DC3DDB0B5F}"/>
              </a:ext>
            </a:extLst>
          </p:cNvPr>
          <p:cNvSpPr txBox="1"/>
          <p:nvPr/>
        </p:nvSpPr>
        <p:spPr>
          <a:xfrm>
            <a:off x="835572" y="820539"/>
            <a:ext cx="6038193" cy="3600986"/>
          </a:xfrm>
          <a:prstGeom prst="rect">
            <a:avLst/>
          </a:prstGeom>
          <a:solidFill>
            <a:schemeClr val="bg1">
              <a:alpha val="72212"/>
            </a:schemeClr>
          </a:solidFill>
        </p:spPr>
        <p:txBody>
          <a:bodyPr wrap="square" rtlCol="0">
            <a:spAutoFit/>
          </a:bodyPr>
          <a:lstStyle/>
          <a:p>
            <a:r>
              <a:rPr lang="en-US" sz="3800" dirty="0">
                <a:solidFill>
                  <a:schemeClr val="accent2">
                    <a:lumMod val="50000"/>
                  </a:schemeClr>
                </a:solidFill>
                <a:effectLst>
                  <a:outerShdw blurRad="50800" dist="38100" dir="2700000" algn="tl" rotWithShape="0">
                    <a:schemeClr val="bg1">
                      <a:alpha val="40000"/>
                    </a:schemeClr>
                  </a:outerShdw>
                </a:effectLst>
              </a:rPr>
              <a:t>“If I find in myself a desire which no experience in this world can satisfy, the most probable explanation is that I was made for another world.”</a:t>
            </a:r>
          </a:p>
          <a:p>
            <a:r>
              <a:rPr lang="en-US" sz="3800" b="1" dirty="0">
                <a:solidFill>
                  <a:schemeClr val="accent2">
                    <a:lumMod val="50000"/>
                  </a:schemeClr>
                </a:solidFill>
                <a:effectLst>
                  <a:outerShdw blurRad="50800" dist="38100" dir="2700000" algn="tl" rotWithShape="0">
                    <a:schemeClr val="bg1">
                      <a:alpha val="40000"/>
                    </a:schemeClr>
                  </a:outerShdw>
                </a:effectLst>
              </a:rPr>
              <a:t>C.S. Lewis</a:t>
            </a:r>
            <a:r>
              <a:rPr lang="en-US" sz="3800" dirty="0">
                <a:solidFill>
                  <a:schemeClr val="accent2">
                    <a:lumMod val="50000"/>
                  </a:schemeClr>
                </a:solidFill>
                <a:effectLst>
                  <a:outerShdw blurRad="50800" dist="38100" dir="2700000" algn="tl" rotWithShape="0">
                    <a:schemeClr val="bg1">
                      <a:alpha val="40000"/>
                    </a:schemeClr>
                  </a:outerShdw>
                </a:effectLst>
              </a:rPr>
              <a:t>, </a:t>
            </a:r>
            <a:r>
              <a:rPr lang="en-US" sz="3800" i="1" dirty="0">
                <a:solidFill>
                  <a:schemeClr val="accent2">
                    <a:lumMod val="50000"/>
                  </a:schemeClr>
                </a:solidFill>
                <a:effectLst>
                  <a:outerShdw blurRad="50800" dist="38100" dir="2700000" algn="tl" rotWithShape="0">
                    <a:schemeClr val="bg1">
                      <a:alpha val="40000"/>
                    </a:schemeClr>
                  </a:outerShdw>
                </a:effectLst>
              </a:rPr>
              <a:t>Mere Christianity </a:t>
            </a:r>
          </a:p>
        </p:txBody>
      </p:sp>
    </p:spTree>
    <p:extLst>
      <p:ext uri="{BB962C8B-B14F-4D97-AF65-F5344CB8AC3E}">
        <p14:creationId xmlns:p14="http://schemas.microsoft.com/office/powerpoint/2010/main" val="413153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C27341-4ABB-43EF-9E57-10A858F92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4D3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98C55-54CC-433B-905F-FB0B2D200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3414014"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book, big cat, lion&#10;&#10;Description automatically generated">
            <a:extLst>
              <a:ext uri="{FF2B5EF4-FFF2-40B4-BE49-F238E27FC236}">
                <a16:creationId xmlns:a16="http://schemas.microsoft.com/office/drawing/2014/main" id="{74899D1D-FC56-904E-B785-4D0D4698CFF9}"/>
              </a:ext>
            </a:extLst>
          </p:cNvPr>
          <p:cNvPicPr>
            <a:picLocks noChangeAspect="1"/>
          </p:cNvPicPr>
          <p:nvPr/>
        </p:nvPicPr>
        <p:blipFill>
          <a:blip r:embed="rId3"/>
          <a:stretch>
            <a:fillRect/>
          </a:stretch>
        </p:blipFill>
        <p:spPr>
          <a:xfrm>
            <a:off x="814559" y="1305534"/>
            <a:ext cx="2781372" cy="4246369"/>
          </a:xfrm>
          <a:prstGeom prst="rect">
            <a:avLst/>
          </a:prstGeom>
        </p:spPr>
      </p:pic>
      <p:sp>
        <p:nvSpPr>
          <p:cNvPr id="20" name="Rectangle 19">
            <a:extLst>
              <a:ext uri="{FF2B5EF4-FFF2-40B4-BE49-F238E27FC236}">
                <a16:creationId xmlns:a16="http://schemas.microsoft.com/office/drawing/2014/main" id="{19E21906-D4D4-4F16-9228-3E004930E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1968" y="485853"/>
            <a:ext cx="3575304"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book&#10;&#10;Description automatically generated">
            <a:extLst>
              <a:ext uri="{FF2B5EF4-FFF2-40B4-BE49-F238E27FC236}">
                <a16:creationId xmlns:a16="http://schemas.microsoft.com/office/drawing/2014/main" id="{3C1CEC13-8EA6-8A49-AF01-0747C32BFC91}"/>
              </a:ext>
            </a:extLst>
          </p:cNvPr>
          <p:cNvPicPr>
            <a:picLocks noChangeAspect="1"/>
          </p:cNvPicPr>
          <p:nvPr/>
        </p:nvPicPr>
        <p:blipFill>
          <a:blip r:embed="rId4"/>
          <a:stretch>
            <a:fillRect/>
          </a:stretch>
        </p:blipFill>
        <p:spPr>
          <a:xfrm>
            <a:off x="4392567" y="1225629"/>
            <a:ext cx="2941124" cy="4406178"/>
          </a:xfrm>
          <a:prstGeom prst="rect">
            <a:avLst/>
          </a:prstGeom>
        </p:spPr>
      </p:pic>
      <p:sp>
        <p:nvSpPr>
          <p:cNvPr id="22" name="Rectangle 21">
            <a:extLst>
              <a:ext uri="{FF2B5EF4-FFF2-40B4-BE49-F238E27FC236}">
                <a16:creationId xmlns:a16="http://schemas.microsoft.com/office/drawing/2014/main" id="{865BCC85-4C69-4CFB-A36A-6A489B87F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139" y="484069"/>
            <a:ext cx="3899229" cy="28642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A14BDAC-394B-4E9A-8ECE-61AA1A7C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139" y="3509152"/>
            <a:ext cx="3899229" cy="284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A72A5C0A-784C-FA4E-98D9-3259D110A1A7}"/>
              </a:ext>
            </a:extLst>
          </p:cNvPr>
          <p:cNvPicPr>
            <a:picLocks noChangeAspect="1"/>
          </p:cNvPicPr>
          <p:nvPr/>
        </p:nvPicPr>
        <p:blipFill>
          <a:blip r:embed="rId5"/>
          <a:stretch>
            <a:fillRect/>
          </a:stretch>
        </p:blipFill>
        <p:spPr>
          <a:xfrm>
            <a:off x="8129838" y="1015998"/>
            <a:ext cx="3255829" cy="1831402"/>
          </a:xfrm>
          <a:prstGeom prst="rect">
            <a:avLst/>
          </a:prstGeom>
        </p:spPr>
      </p:pic>
      <p:pic>
        <p:nvPicPr>
          <p:cNvPr id="11" name="Picture 10" descr="A picture containing person, posing&#10;&#10;Description automatically generated">
            <a:extLst>
              <a:ext uri="{FF2B5EF4-FFF2-40B4-BE49-F238E27FC236}">
                <a16:creationId xmlns:a16="http://schemas.microsoft.com/office/drawing/2014/main" id="{2D2651E3-2229-D24F-B98D-AE5387A75982}"/>
              </a:ext>
            </a:extLst>
          </p:cNvPr>
          <p:cNvPicPr>
            <a:picLocks noChangeAspect="1"/>
          </p:cNvPicPr>
          <p:nvPr/>
        </p:nvPicPr>
        <p:blipFill>
          <a:blip r:embed="rId6"/>
          <a:stretch>
            <a:fillRect/>
          </a:stretch>
        </p:blipFill>
        <p:spPr>
          <a:xfrm>
            <a:off x="8129838" y="4017050"/>
            <a:ext cx="3255829" cy="1831403"/>
          </a:xfrm>
          <a:prstGeom prst="rect">
            <a:avLst/>
          </a:prstGeom>
        </p:spPr>
      </p:pic>
    </p:spTree>
    <p:extLst>
      <p:ext uri="{BB962C8B-B14F-4D97-AF65-F5344CB8AC3E}">
        <p14:creationId xmlns:p14="http://schemas.microsoft.com/office/powerpoint/2010/main" val="368484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 engineering drawing&#10;&#10;Description automatically generated">
            <a:extLst>
              <a:ext uri="{FF2B5EF4-FFF2-40B4-BE49-F238E27FC236}">
                <a16:creationId xmlns:a16="http://schemas.microsoft.com/office/drawing/2014/main" id="{FE0F506C-3B03-3E49-A64F-2B3B5BB924E7}"/>
              </a:ext>
            </a:extLst>
          </p:cNvPr>
          <p:cNvPicPr>
            <a:picLocks noChangeAspect="1"/>
          </p:cNvPicPr>
          <p:nvPr/>
        </p:nvPicPr>
        <p:blipFill rotWithShape="1">
          <a:blip r:embed="rId3">
            <a:alphaModFix amt="35000"/>
          </a:blip>
          <a:srcRect t="10499" b="5232"/>
          <a:stretch/>
        </p:blipFill>
        <p:spPr>
          <a:xfrm>
            <a:off x="20" y="10"/>
            <a:ext cx="12191980" cy="6857990"/>
          </a:xfrm>
          <a:prstGeom prst="rect">
            <a:avLst/>
          </a:prstGeom>
        </p:spPr>
      </p:pic>
      <p:sp>
        <p:nvSpPr>
          <p:cNvPr id="7" name="Content Placeholder 6">
            <a:extLst>
              <a:ext uri="{FF2B5EF4-FFF2-40B4-BE49-F238E27FC236}">
                <a16:creationId xmlns:a16="http://schemas.microsoft.com/office/drawing/2014/main" id="{CE188BDA-1B29-CA42-97A2-EAD69CEBB1CC}"/>
              </a:ext>
            </a:extLst>
          </p:cNvPr>
          <p:cNvSpPr>
            <a:spLocks noGrp="1"/>
          </p:cNvSpPr>
          <p:nvPr>
            <p:ph idx="1"/>
          </p:nvPr>
        </p:nvSpPr>
        <p:spPr>
          <a:xfrm>
            <a:off x="682515" y="859221"/>
            <a:ext cx="10826969" cy="5139558"/>
          </a:xfrm>
        </p:spPr>
        <p:txBody>
          <a:bodyPr>
            <a:noAutofit/>
          </a:bodyPr>
          <a:lstStyle/>
          <a:p>
            <a:pPr marL="0" indent="0">
              <a:buNone/>
            </a:pPr>
            <a:r>
              <a:rPr lang="en-US" sz="3400" b="1" dirty="0">
                <a:solidFill>
                  <a:srgbClr val="FFFFFF"/>
                </a:solidFill>
              </a:rPr>
              <a:t>John 1:1-5 NIV</a:t>
            </a:r>
          </a:p>
          <a:p>
            <a:pPr marL="0" indent="0">
              <a:buNone/>
            </a:pPr>
            <a:r>
              <a:rPr lang="en-US" sz="3400" b="1" baseline="30000" dirty="0"/>
              <a:t>1 </a:t>
            </a:r>
            <a:r>
              <a:rPr lang="en-US" sz="3400" dirty="0"/>
              <a:t>In the beginning was the Word, and the Word was with God, and the Word was God. </a:t>
            </a:r>
            <a:r>
              <a:rPr lang="en-US" sz="3400" b="1" baseline="30000" dirty="0"/>
              <a:t>2 </a:t>
            </a:r>
            <a:r>
              <a:rPr lang="en-US" sz="3400" dirty="0"/>
              <a:t>He was with God in the beginning. </a:t>
            </a:r>
            <a:r>
              <a:rPr lang="en-US" sz="3400" b="1" baseline="30000" dirty="0"/>
              <a:t>3 </a:t>
            </a:r>
            <a:r>
              <a:rPr lang="en-US" sz="3400" dirty="0"/>
              <a:t>Through him all things were made; without him nothing was made that has been made. </a:t>
            </a:r>
            <a:r>
              <a:rPr lang="en-US" sz="3400" b="1" baseline="30000" dirty="0"/>
              <a:t>4 </a:t>
            </a:r>
            <a:r>
              <a:rPr lang="en-US" sz="3400" dirty="0"/>
              <a:t>In him was life, and that life was the light of all mankind. </a:t>
            </a:r>
            <a:r>
              <a:rPr lang="en-US" sz="3400" b="1" baseline="30000" dirty="0"/>
              <a:t>5 </a:t>
            </a:r>
            <a:r>
              <a:rPr lang="en-US" sz="3400" dirty="0"/>
              <a:t>The light shines in the darkness, and the darkness has not overcome it.</a:t>
            </a:r>
          </a:p>
          <a:p>
            <a:pPr marL="0" indent="0">
              <a:buNone/>
            </a:pPr>
            <a:r>
              <a:rPr lang="en-US" sz="3400" b="1" baseline="30000" dirty="0"/>
              <a:t>14 </a:t>
            </a:r>
            <a:r>
              <a:rPr lang="en-US" sz="3400" dirty="0">
                <a:solidFill>
                  <a:srgbClr val="FFFF00"/>
                </a:solidFill>
              </a:rPr>
              <a:t>The Word became flesh and made his dwelling among us</a:t>
            </a:r>
            <a:r>
              <a:rPr lang="en-US" sz="3400" dirty="0">
                <a:solidFill>
                  <a:srgbClr val="FFFFFF"/>
                </a:solidFill>
              </a:rPr>
              <a:t>. We have seen his glory, the glory of the one and only Son, who came from the Father, full of grace and truth.</a:t>
            </a:r>
          </a:p>
        </p:txBody>
      </p:sp>
    </p:spTree>
    <p:extLst>
      <p:ext uri="{BB962C8B-B14F-4D97-AF65-F5344CB8AC3E}">
        <p14:creationId xmlns:p14="http://schemas.microsoft.com/office/powerpoint/2010/main" val="35225566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E188BDA-1B29-CA42-97A2-EAD69CEBB1CC}"/>
              </a:ext>
            </a:extLst>
          </p:cNvPr>
          <p:cNvSpPr>
            <a:spLocks noGrp="1"/>
          </p:cNvSpPr>
          <p:nvPr>
            <p:ph idx="1"/>
          </p:nvPr>
        </p:nvSpPr>
        <p:spPr>
          <a:xfrm>
            <a:off x="1192889" y="2063519"/>
            <a:ext cx="9806221" cy="2730961"/>
          </a:xfrm>
        </p:spPr>
        <p:txBody>
          <a:bodyPr>
            <a:noAutofit/>
          </a:bodyPr>
          <a:lstStyle/>
          <a:p>
            <a:pPr marL="0" indent="0">
              <a:buNone/>
            </a:pPr>
            <a:r>
              <a:rPr lang="en-US" sz="3600" dirty="0">
                <a:solidFill>
                  <a:srgbClr val="FF0000"/>
                </a:solidFill>
              </a:rPr>
              <a:t>“I will not leave you as orphans; I will come to you… Anyone who loves me will obey my teaching. My Father will love them, and we will come to them and </a:t>
            </a:r>
            <a:r>
              <a:rPr lang="en-US" sz="3600" dirty="0">
                <a:solidFill>
                  <a:srgbClr val="FF0000"/>
                </a:solidFill>
                <a:highlight>
                  <a:srgbClr val="FFFF00"/>
                </a:highlight>
              </a:rPr>
              <a:t>make our home with them</a:t>
            </a:r>
            <a:r>
              <a:rPr lang="en-US" sz="3600" dirty="0">
                <a:solidFill>
                  <a:srgbClr val="FF0000"/>
                </a:solidFill>
              </a:rPr>
              <a:t>.”</a:t>
            </a:r>
          </a:p>
          <a:p>
            <a:pPr marL="0" indent="0">
              <a:buNone/>
            </a:pPr>
            <a:r>
              <a:rPr lang="en-US" sz="3600" b="1" dirty="0"/>
              <a:t>						John 14:18, 23 NIV</a:t>
            </a:r>
          </a:p>
        </p:txBody>
      </p:sp>
    </p:spTree>
    <p:extLst>
      <p:ext uri="{BB962C8B-B14F-4D97-AF65-F5344CB8AC3E}">
        <p14:creationId xmlns:p14="http://schemas.microsoft.com/office/powerpoint/2010/main" val="41888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35240</TotalTime>
  <Words>2357</Words>
  <Application>Microsoft Macintosh PowerPoint</Application>
  <PresentationFormat>Widescreen</PresentationFormat>
  <Paragraphs>107</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316</cp:revision>
  <cp:lastPrinted>2021-11-29T16:27:19Z</cp:lastPrinted>
  <dcterms:created xsi:type="dcterms:W3CDTF">2021-09-07T17:36:39Z</dcterms:created>
  <dcterms:modified xsi:type="dcterms:W3CDTF">2021-11-29T16:29:23Z</dcterms:modified>
</cp:coreProperties>
</file>