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555" r:id="rId3"/>
    <p:sldId id="554" r:id="rId4"/>
    <p:sldId id="579" r:id="rId5"/>
    <p:sldId id="563" r:id="rId6"/>
    <p:sldId id="576" r:id="rId7"/>
    <p:sldId id="577" r:id="rId8"/>
    <p:sldId id="580" r:id="rId9"/>
    <p:sldId id="549" r:id="rId10"/>
    <p:sldId id="578" r:id="rId11"/>
    <p:sldId id="572" r:id="rId12"/>
    <p:sldId id="553" r:id="rId13"/>
    <p:sldId id="581" r:id="rId14"/>
    <p:sldId id="582" r:id="rId15"/>
    <p:sldId id="558" r:id="rId16"/>
    <p:sldId id="45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178"/>
    <p:restoredTop sz="73703"/>
  </p:normalViewPr>
  <p:slideViewPr>
    <p:cSldViewPr snapToGrid="0">
      <p:cViewPr varScale="1">
        <p:scale>
          <a:sx n="87" d="100"/>
          <a:sy n="87" d="100"/>
        </p:scale>
        <p:origin x="720" y="184"/>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This is week 7 of our 8-week series on </a:t>
            </a:r>
            <a:r>
              <a:rPr lang="en-US" i="1" dirty="0"/>
              <a:t>Philippians: Cruciformed Community &amp; Our Civic Witness</a:t>
            </a:r>
            <a:r>
              <a:rPr lang="en-US" dirty="0"/>
              <a:t>. Each week we have been going verse-by-verse through Philippians—one of the most politically subversive books in the NT—as Paul shares how these early Christians ought to think and live in a city that is committed to the empire. He wants their civic and political life within Philippi to reflect Christ and the gospel of his Kingdom.</a:t>
            </a:r>
          </a:p>
          <a:p>
            <a:endParaRPr lang="en-US" dirty="0"/>
          </a:p>
          <a:p>
            <a:r>
              <a:rPr lang="en-US" dirty="0"/>
              <a:t>Which means they can expect resistance to their faith from their Roman neighbors, as two kingdoms collide with their opposing beliefs and values. Paul had experienced this himself when he planted the church in Philippi in 52 AD, as recorded in Acts 16…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61A86-D249-9577-951D-346D06CB1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EF6FB4-CD6F-3520-9AD3-D963A46269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C8193-A851-6530-28EF-CD309321FCBF}"/>
              </a:ext>
            </a:extLst>
          </p:cNvPr>
          <p:cNvSpPr>
            <a:spLocks noGrp="1"/>
          </p:cNvSpPr>
          <p:nvPr>
            <p:ph type="body" idx="1"/>
          </p:nvPr>
        </p:nvSpPr>
        <p:spPr/>
        <p:txBody>
          <a:bodyPr/>
          <a:lstStyle/>
          <a:p>
            <a:r>
              <a:rPr lang="en-US" dirty="0"/>
              <a:t>[BRIEF COMMENTS]</a:t>
            </a:r>
          </a:p>
          <a:p>
            <a:endParaRPr lang="en-US" dirty="0"/>
          </a:p>
          <a:p>
            <a:endParaRPr lang="en-US" dirty="0"/>
          </a:p>
          <a:p>
            <a:r>
              <a:rPr lang="en-US" dirty="0"/>
              <a:t>[NEXT SLIDE]</a:t>
            </a:r>
          </a:p>
        </p:txBody>
      </p:sp>
      <p:sp>
        <p:nvSpPr>
          <p:cNvPr id="4" name="Slide Number Placeholder 3">
            <a:extLst>
              <a:ext uri="{FF2B5EF4-FFF2-40B4-BE49-F238E27FC236}">
                <a16:creationId xmlns:a16="http://schemas.microsoft.com/office/drawing/2014/main" id="{C3C2C0F7-FB87-51AA-8519-041AE2CC277E}"/>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2891712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[READ QUOTE &amp; COMMENT]</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671242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3016924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EC0DC-C1C2-5E4C-5825-E318332540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06BCBF-5BF1-8A75-C808-94B433A65E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92057-684B-F333-707F-BEC8CC98F3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FC7EC5-C179-065A-6ADE-F4D5D1CD8D48}"/>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4169679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A2ED0-A79B-EE10-8063-D67AA59560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002253-5C13-5827-C14B-69106A2D75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E46FDA-CFA1-435E-1429-145E8DC20B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A8AE54-F45C-C3FA-F0E3-1CBFDE683953}"/>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1519080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[READ &amp; BRIEF COMMENT ON EACH QUESTION]</a:t>
            </a:r>
          </a:p>
          <a:p>
            <a:endParaRPr lang="en-US" dirty="0"/>
          </a:p>
          <a:p>
            <a:endParaRPr lang="en-US" dirty="0"/>
          </a:p>
          <a:p>
            <a:r>
              <a:rPr lang="en-US" dirty="0"/>
              <a:t>[NEXT SLIDE]</a:t>
            </a:r>
          </a:p>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1093562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dirty="0"/>
          </a:p>
          <a:p>
            <a:endParaRPr lang="en-US" dirty="0"/>
          </a:p>
          <a:p>
            <a:r>
              <a:rPr lang="en-US" b="1" dirty="0"/>
              <a:t>Benediction</a:t>
            </a:r>
          </a:p>
          <a:p>
            <a:r>
              <a:rPr lang="en-US" b="0" dirty="0"/>
              <a:t>May the God who looks like Jesus lead you to faithfully follow him in a world that needs to hear and see the Gospel of Jesus Christ. And may the grace and peace of the Lord Jesus comfort and sustain you as a witness of his coming Kingdom. Amen.</a:t>
            </a:r>
          </a:p>
        </p:txBody>
      </p:sp>
      <p:sp>
        <p:nvSpPr>
          <p:cNvPr id="4" name="Slide Number Placeholder 3"/>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about 10 years later (62 AD), Paul writes to the Philippian church from Rome, where he is being kept under house arrest, awaiting his trial before the emperor Nero. The Philippians are concerned for Paul. So, they sent Epaphroditus from Philippi to Paul (and Timothy, his co-worker) to help him and then bring word back about how he is doing. </a:t>
            </a:r>
          </a:p>
          <a:p>
            <a:endParaRPr lang="en-US" dirty="0"/>
          </a:p>
          <a:p>
            <a:r>
              <a:rPr lang="en-US" dirty="0"/>
              <a:t>Therefore, the letter to the Philippians is Paul’s response to those concerns, as well as his reminders of what the gospel means for how they are to follow Jesus in an idolatrous city that demanded of its citizens what these early Christians could not give. </a:t>
            </a:r>
          </a:p>
          <a:p>
            <a:endParaRPr lang="en-US" dirty="0"/>
          </a:p>
          <a:p>
            <a:r>
              <a:rPr lang="en-US" dirty="0"/>
              <a:t>Remember…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3623080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Philippi was an affluent Roman colony of 10,000 people; it’s full of retired Roman military veterans and patriotic nationalists who are fiercely loyal to empire. They have a special status with Caesar, and they will not tolerate any competing “good news” or rival “Lord”</a:t>
            </a:r>
          </a:p>
          <a:p>
            <a:pPr marL="171450" indent="-171450">
              <a:buFont typeface="Arial" panose="020B0604020202020204" pitchFamily="34" charset="0"/>
              <a:buChar char="•"/>
            </a:pPr>
            <a:r>
              <a:rPr lang="en-US" dirty="0"/>
              <a:t>And there were strong societal and cultural forces that pressured the city’s inhabitants (citizen status or not) to express their patriotism publicly, and an expectation that all Philippians would respect and uphold Roman values and virtues</a:t>
            </a:r>
          </a:p>
          <a:p>
            <a:pPr marL="171450" indent="-171450">
              <a:buFont typeface="Arial" panose="020B0604020202020204" pitchFamily="34" charset="0"/>
              <a:buChar char="•"/>
            </a:pPr>
            <a:r>
              <a:rPr lang="en-US" dirty="0"/>
              <a:t>So, these cultural forces would have impacted every aspect of life: social, political, religious, and economic; and to go against the dominant cultural current was to draw negative attention to yourself, which is what was happening to the church in Philippi</a:t>
            </a:r>
          </a:p>
          <a:p>
            <a:pPr marL="171450" indent="-171450">
              <a:buFont typeface="Arial" panose="020B0604020202020204" pitchFamily="34" charset="0"/>
              <a:buChar char="•"/>
            </a:pPr>
            <a:r>
              <a:rPr lang="en-US" dirty="0"/>
              <a:t>But despite their circumstances, they are trying to stay the course; Paul believes in them and wants to inspire them to remain faithful to Jesus, no matter what happens</a:t>
            </a:r>
            <a:br>
              <a:rPr lang="en-US" dirty="0"/>
            </a:br>
            <a:endParaRPr lang="en-US" dirty="0"/>
          </a:p>
          <a:p>
            <a:pPr marL="0" indent="0">
              <a:buFont typeface="Arial" panose="020B0604020202020204" pitchFamily="34" charset="0"/>
              <a:buNone/>
            </a:pPr>
            <a:r>
              <a:rPr lang="en-US" dirty="0"/>
              <a:t>It’s important that we keep in mind the flow of Paul’s letter to the Philippians and the content of his message so far…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748691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452C8-7007-441C-26BC-BA22840F9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B08973-DE85-2937-0AA5-8D769201BD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4DBF27-92C5-C4C0-593F-1EBBD108884D}"/>
              </a:ext>
            </a:extLst>
          </p:cNvPr>
          <p:cNvSpPr>
            <a:spLocks noGrp="1"/>
          </p:cNvSpPr>
          <p:nvPr>
            <p:ph type="body" idx="1"/>
          </p:nvPr>
        </p:nvSpPr>
        <p:spPr/>
        <p:txBody>
          <a:bodyPr/>
          <a:lstStyle/>
          <a:p>
            <a:r>
              <a:rPr lang="en-US" dirty="0"/>
              <a:t>[BRIEF COMMENTS]</a:t>
            </a:r>
          </a:p>
          <a:p>
            <a:endParaRPr lang="en-US" dirty="0"/>
          </a:p>
          <a:p>
            <a:endParaRPr lang="en-US" dirty="0"/>
          </a:p>
          <a:p>
            <a:r>
              <a:rPr lang="en-US" dirty="0"/>
              <a:t>[NEXT SLIDE]</a:t>
            </a:r>
          </a:p>
        </p:txBody>
      </p:sp>
      <p:sp>
        <p:nvSpPr>
          <p:cNvPr id="4" name="Slide Number Placeholder 3">
            <a:extLst>
              <a:ext uri="{FF2B5EF4-FFF2-40B4-BE49-F238E27FC236}">
                <a16:creationId xmlns:a16="http://schemas.microsoft.com/office/drawing/2014/main" id="{1B53DFF3-7A8F-C968-ED5D-35E67E8B18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3CF1B-73C8-EF43-B866-E6D3D38615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552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endParaRPr lang="en-US" dirty="0"/>
          </a:p>
          <a:p>
            <a:endParaRPr lang="en-US" dirty="0"/>
          </a:p>
          <a:p>
            <a:r>
              <a:rPr lang="en-US" dirty="0"/>
              <a:t>[NEXT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463535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PASSAGE]</a:t>
            </a:r>
          </a:p>
          <a:p>
            <a:endParaRPr lang="en-US" dirty="0"/>
          </a:p>
          <a:p>
            <a:endParaRPr lang="en-US" dirty="0"/>
          </a:p>
          <a:p>
            <a:r>
              <a:rPr lang="en-US" dirty="0"/>
              <a:t>[NEXT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4276185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76129-B580-03A3-7A46-CAD8599F9C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D23D8-8140-183B-A9B4-B8E08BDCCB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614051-F40F-A330-1E77-6699B7BE4A26}"/>
              </a:ext>
            </a:extLst>
          </p:cNvPr>
          <p:cNvSpPr>
            <a:spLocks noGrp="1"/>
          </p:cNvSpPr>
          <p:nvPr>
            <p:ph type="body" idx="1"/>
          </p:nvPr>
        </p:nvSpPr>
        <p:spPr/>
        <p:txBody>
          <a:bodyPr/>
          <a:lstStyle/>
          <a:p>
            <a:r>
              <a:rPr lang="en-US" dirty="0"/>
              <a:t>[BRIEF COMMENTS]</a:t>
            </a:r>
          </a:p>
          <a:p>
            <a:endParaRPr lang="en-US" dirty="0"/>
          </a:p>
          <a:p>
            <a:endParaRPr lang="en-US" dirty="0"/>
          </a:p>
          <a:p>
            <a:r>
              <a:rPr lang="en-US" dirty="0"/>
              <a:t>[NEXT SLIDE]</a:t>
            </a:r>
          </a:p>
        </p:txBody>
      </p:sp>
      <p:sp>
        <p:nvSpPr>
          <p:cNvPr id="4" name="Slide Number Placeholder 3">
            <a:extLst>
              <a:ext uri="{FF2B5EF4-FFF2-40B4-BE49-F238E27FC236}">
                <a16:creationId xmlns:a16="http://schemas.microsoft.com/office/drawing/2014/main" id="{C26277F4-ACA4-8C99-F318-FD2C2D1B9A1B}"/>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2483469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624E8-64F5-B977-65DF-6E144EF032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3BD37-73FA-54B0-07A1-6CF34E6783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D5083-19C4-916B-353F-C0B888624F78}"/>
              </a:ext>
            </a:extLst>
          </p:cNvPr>
          <p:cNvSpPr>
            <a:spLocks noGrp="1"/>
          </p:cNvSpPr>
          <p:nvPr>
            <p:ph type="body" idx="1"/>
          </p:nvPr>
        </p:nvSpPr>
        <p:spPr/>
        <p:txBody>
          <a:bodyPr/>
          <a:lstStyle/>
          <a:p>
            <a:r>
              <a:rPr lang="en-US" dirty="0"/>
              <a:t>[BRIEF COMMENTS]</a:t>
            </a:r>
          </a:p>
          <a:p>
            <a:endParaRPr lang="en-US" dirty="0"/>
          </a:p>
          <a:p>
            <a:endParaRPr lang="en-US" dirty="0"/>
          </a:p>
          <a:p>
            <a:r>
              <a:rPr lang="en-US" dirty="0"/>
              <a:t>[NEXT SLIDE]</a:t>
            </a:r>
          </a:p>
        </p:txBody>
      </p:sp>
      <p:sp>
        <p:nvSpPr>
          <p:cNvPr id="4" name="Slide Number Placeholder 3">
            <a:extLst>
              <a:ext uri="{FF2B5EF4-FFF2-40B4-BE49-F238E27FC236}">
                <a16:creationId xmlns:a16="http://schemas.microsoft.com/office/drawing/2014/main" id="{7AB2AA07-D2F8-800C-C29C-7DCCE114CF07}"/>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856000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endParaRPr lang="en-US" dirty="0"/>
          </a:p>
          <a:p>
            <a:endParaRPr lang="en-US" dirty="0"/>
          </a:p>
          <a:p>
            <a:r>
              <a:rPr lang="en-US" dirty="0"/>
              <a:t>[NEXT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215747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9/20/24</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9/20/24</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9/20/24</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9/20/24</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9/20/24</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9/20/24</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9/20/24</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9/20/24</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9/20/24</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9/20/24</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9/20/24</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9/20/24</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stadium&#10;&#10;Description automatically generated">
            <a:extLst>
              <a:ext uri="{FF2B5EF4-FFF2-40B4-BE49-F238E27FC236}">
                <a16:creationId xmlns:a16="http://schemas.microsoft.com/office/drawing/2014/main" id="{C0278E26-4A8C-6F98-3935-198F400903D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F5449-B22E-7FE1-E999-703309D4AC42}"/>
            </a:ext>
          </a:extLst>
        </p:cNvPr>
        <p:cNvGrpSpPr/>
        <p:nvPr/>
      </p:nvGrpSpPr>
      <p:grpSpPr>
        <a:xfrm>
          <a:off x="0" y="0"/>
          <a:ext cx="0" cy="0"/>
          <a:chOff x="0" y="0"/>
          <a:chExt cx="0" cy="0"/>
        </a:xfrm>
      </p:grpSpPr>
      <p:pic>
        <p:nvPicPr>
          <p:cNvPr id="3" name="Picture 2" descr="A stone ruins with a tree in the background&#10;&#10;Description automatically generated">
            <a:extLst>
              <a:ext uri="{FF2B5EF4-FFF2-40B4-BE49-F238E27FC236}">
                <a16:creationId xmlns:a16="http://schemas.microsoft.com/office/drawing/2014/main" id="{9291FBD9-FBC7-2990-DD09-E6FE934E0AC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36475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4317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6A12639A-AD97-E0AC-27EE-47691F26A0CC}"/>
              </a:ext>
            </a:extLst>
          </p:cNvPr>
          <p:cNvPicPr>
            <a:picLocks noChangeAspect="1"/>
          </p:cNvPicPr>
          <p:nvPr/>
        </p:nvPicPr>
        <p:blipFill>
          <a:blip r:embed="rId3"/>
          <a:srcRect t="9" b="9"/>
          <a:stretch/>
        </p:blipFill>
        <p:spPr>
          <a:xfrm>
            <a:off x="20" y="1282"/>
            <a:ext cx="12191980" cy="6856718"/>
          </a:xfrm>
          <a:prstGeom prst="rect">
            <a:avLst/>
          </a:prstGeom>
        </p:spPr>
      </p:pic>
    </p:spTree>
    <p:extLst>
      <p:ext uri="{BB962C8B-B14F-4D97-AF65-F5344CB8AC3E}">
        <p14:creationId xmlns:p14="http://schemas.microsoft.com/office/powerpoint/2010/main" val="767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9AABC-935D-5DE3-2022-7DFF897DE90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4CD96E8-039A-28F6-5F66-2E9FC3015EFA}"/>
              </a:ext>
            </a:extLst>
          </p:cNvPr>
          <p:cNvPicPr>
            <a:picLocks noChangeAspect="1"/>
          </p:cNvPicPr>
          <p:nvPr/>
        </p:nvPicPr>
        <p:blipFill>
          <a:blip r:embed="rId3"/>
          <a:srcRect t="9" b="9"/>
          <a:stretch/>
        </p:blipFill>
        <p:spPr>
          <a:xfrm>
            <a:off x="20" y="1282"/>
            <a:ext cx="12191980" cy="6856718"/>
          </a:xfrm>
          <a:prstGeom prst="rect">
            <a:avLst/>
          </a:prstGeom>
        </p:spPr>
      </p:pic>
    </p:spTree>
    <p:extLst>
      <p:ext uri="{BB962C8B-B14F-4D97-AF65-F5344CB8AC3E}">
        <p14:creationId xmlns:p14="http://schemas.microsoft.com/office/powerpoint/2010/main" val="82964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0F1DE-C04E-1C90-6742-4D00A39A836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D1EFF05-DEC5-8D79-9C61-C5F43270B521}"/>
              </a:ext>
            </a:extLst>
          </p:cNvPr>
          <p:cNvPicPr>
            <a:picLocks noChangeAspect="1"/>
          </p:cNvPicPr>
          <p:nvPr/>
        </p:nvPicPr>
        <p:blipFill>
          <a:blip r:embed="rId3"/>
          <a:srcRect t="9" b="9"/>
          <a:stretch/>
        </p:blipFill>
        <p:spPr>
          <a:xfrm>
            <a:off x="20" y="1282"/>
            <a:ext cx="12191980" cy="6856718"/>
          </a:xfrm>
          <a:prstGeom prst="rect">
            <a:avLst/>
          </a:prstGeom>
        </p:spPr>
      </p:pic>
    </p:spTree>
    <p:extLst>
      <p:ext uri="{BB962C8B-B14F-4D97-AF65-F5344CB8AC3E}">
        <p14:creationId xmlns:p14="http://schemas.microsoft.com/office/powerpoint/2010/main" val="46235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89356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ver of a podcast&#10;&#10;Description automatically generated">
            <a:extLst>
              <a:ext uri="{FF2B5EF4-FFF2-40B4-BE49-F238E27FC236}">
                <a16:creationId xmlns:a16="http://schemas.microsoft.com/office/drawing/2014/main" id="{6CDD3961-6EB7-A314-FACD-2C472FF68CB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ap of greece with different cities&#10;&#10;Description automatically generated">
            <a:extLst>
              <a:ext uri="{FF2B5EF4-FFF2-40B4-BE49-F238E27FC236}">
                <a16:creationId xmlns:a16="http://schemas.microsoft.com/office/drawing/2014/main" id="{BB8B2BCC-8C03-BE4E-2B25-5E44DE23A20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016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ity on a hill&#10;&#10;Description automatically generated with medium confidence">
            <a:extLst>
              <a:ext uri="{FF2B5EF4-FFF2-40B4-BE49-F238E27FC236}">
                <a16:creationId xmlns:a16="http://schemas.microsoft.com/office/drawing/2014/main" id="{1A9D0C66-AE20-4FCA-CFD3-B0DC6BF9F2C6}"/>
              </a:ext>
            </a:extLst>
          </p:cNvPr>
          <p:cNvPicPr>
            <a:picLocks noChangeAspect="1"/>
          </p:cNvPicPr>
          <p:nvPr/>
        </p:nvPicPr>
        <p:blipFill>
          <a:blip r:embed="rId3"/>
          <a:srcRect l="426" r="-1" b="-1"/>
          <a:stretch/>
        </p:blipFill>
        <p:spPr>
          <a:xfrm>
            <a:off x="20" y="1282"/>
            <a:ext cx="12191980" cy="6856718"/>
          </a:xfrm>
          <a:prstGeom prst="rect">
            <a:avLst/>
          </a:prstGeom>
        </p:spPr>
      </p:pic>
    </p:spTree>
    <p:extLst>
      <p:ext uri="{BB962C8B-B14F-4D97-AF65-F5344CB8AC3E}">
        <p14:creationId xmlns:p14="http://schemas.microsoft.com/office/powerpoint/2010/main" val="134522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6F9838F-5DD2-FD6C-BE17-864EDBEE967C}"/>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5DD4AE20-A548-FC33-B023-07EF54872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28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tone ruins with a tree in the background&#10;&#10;Description automatically generated">
            <a:extLst>
              <a:ext uri="{FF2B5EF4-FFF2-40B4-BE49-F238E27FC236}">
                <a16:creationId xmlns:a16="http://schemas.microsoft.com/office/drawing/2014/main" id="{48931BC4-4AF4-C410-19C6-D75392891C57}"/>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2109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2BE3FF-ADCF-B138-B0AA-3B290C714493}"/>
              </a:ext>
            </a:extLst>
          </p:cNvPr>
          <p:cNvSpPr>
            <a:spLocks noGrp="1"/>
          </p:cNvSpPr>
          <p:nvPr>
            <p:ph idx="1"/>
          </p:nvPr>
        </p:nvSpPr>
        <p:spPr>
          <a:xfrm>
            <a:off x="834700" y="601824"/>
            <a:ext cx="10522599" cy="5654351"/>
          </a:xfrm>
        </p:spPr>
        <p:txBody>
          <a:bodyPr>
            <a:noAutofit/>
          </a:bodyPr>
          <a:lstStyle/>
          <a:p>
            <a:pPr marL="0" indent="0" algn="l">
              <a:buNone/>
            </a:pPr>
            <a:r>
              <a:rPr lang="en-US" sz="3400" b="1" dirty="0">
                <a:solidFill>
                  <a:schemeClr val="bg1"/>
                </a:solidFill>
              </a:rPr>
              <a:t>1 Peter 3:14-16 NIV</a:t>
            </a:r>
            <a:endParaRPr lang="en-US" sz="3400" b="1" i="0" u="none" strike="noStrike" dirty="0">
              <a:solidFill>
                <a:schemeClr val="bg1"/>
              </a:solidFill>
              <a:effectLst/>
            </a:endParaRPr>
          </a:p>
          <a:p>
            <a:pPr marL="0" indent="0" algn="l">
              <a:buNone/>
            </a:pPr>
            <a:r>
              <a:rPr lang="en-US" sz="3400" b="1" i="0" u="none" strike="noStrike" baseline="30000" dirty="0">
                <a:solidFill>
                  <a:schemeClr val="bg1"/>
                </a:solidFill>
                <a:effectLst/>
              </a:rPr>
              <a:t>14 </a:t>
            </a:r>
            <a:r>
              <a:rPr lang="en-US" sz="3400" dirty="0">
                <a:solidFill>
                  <a:schemeClr val="bg1"/>
                </a:solidFill>
                <a:effectLst/>
                <a:ea typeface="Aptos" panose="020B0004020202020204" pitchFamily="34" charset="0"/>
                <a:cs typeface="Times New Roman" panose="02020603050405020304" pitchFamily="18" charset="0"/>
              </a:rPr>
              <a:t>But even if you should suffer for what is right, you are blessed. “Do not fear their threats; do not be frightened.” </a:t>
            </a:r>
            <a:r>
              <a:rPr lang="en-US" sz="3400" b="1" baseline="30000" dirty="0">
                <a:solidFill>
                  <a:schemeClr val="bg1"/>
                </a:solidFill>
                <a:effectLst/>
                <a:ea typeface="Aptos" panose="020B0004020202020204" pitchFamily="34" charset="0"/>
                <a:cs typeface="Times New Roman" panose="02020603050405020304" pitchFamily="18" charset="0"/>
              </a:rPr>
              <a:t>15 </a:t>
            </a:r>
            <a:r>
              <a:rPr lang="en-US" sz="3400" dirty="0">
                <a:solidFill>
                  <a:schemeClr val="bg1"/>
                </a:solidFill>
                <a:effectLst/>
                <a:ea typeface="Aptos" panose="020B0004020202020204" pitchFamily="34" charset="0"/>
                <a:cs typeface="Times New Roman" panose="02020603050405020304" pitchFamily="18" charset="0"/>
              </a:rPr>
              <a:t>But in your hearts revere Christ as Lord. Always be prepared to give an answer to everyone who asks you to give the reason for the hope that you have. But </a:t>
            </a:r>
            <a:r>
              <a:rPr lang="en-US" sz="3400" dirty="0">
                <a:solidFill>
                  <a:srgbClr val="FFFF00"/>
                </a:solidFill>
                <a:effectLst/>
                <a:ea typeface="Aptos" panose="020B0004020202020204" pitchFamily="34" charset="0"/>
                <a:cs typeface="Times New Roman" panose="02020603050405020304" pitchFamily="18" charset="0"/>
              </a:rPr>
              <a:t>do this with gentleness </a:t>
            </a:r>
            <a:r>
              <a:rPr lang="en-US" sz="3400" dirty="0">
                <a:solidFill>
                  <a:schemeClr val="bg1"/>
                </a:solidFill>
                <a:effectLst/>
                <a:ea typeface="Aptos" panose="020B0004020202020204" pitchFamily="34" charset="0"/>
                <a:cs typeface="Times New Roman" panose="02020603050405020304" pitchFamily="18" charset="0"/>
              </a:rPr>
              <a:t>and respect, </a:t>
            </a:r>
            <a:r>
              <a:rPr lang="en-US" sz="3400" b="1" baseline="30000" dirty="0">
                <a:solidFill>
                  <a:schemeClr val="bg1"/>
                </a:solidFill>
                <a:effectLst/>
                <a:ea typeface="Aptos" panose="020B0004020202020204" pitchFamily="34" charset="0"/>
                <a:cs typeface="Times New Roman" panose="02020603050405020304" pitchFamily="18" charset="0"/>
              </a:rPr>
              <a:t>16 </a:t>
            </a:r>
            <a:r>
              <a:rPr lang="en-US" sz="3400" dirty="0">
                <a:solidFill>
                  <a:schemeClr val="bg1"/>
                </a:solidFill>
                <a:effectLst/>
                <a:ea typeface="Aptos" panose="020B0004020202020204" pitchFamily="34" charset="0"/>
                <a:cs typeface="Times New Roman" panose="02020603050405020304" pitchFamily="18" charset="0"/>
              </a:rPr>
              <a:t>keeping a clear conscience, so that those who speak maliciously against your good behavior in Christ may be ashamed of their slander</a:t>
            </a:r>
            <a:r>
              <a:rPr lang="en-US" sz="3400" dirty="0">
                <a:solidFill>
                  <a:schemeClr val="bg1"/>
                </a:solidFill>
                <a:effectLst/>
              </a:rPr>
              <a:t> </a:t>
            </a:r>
            <a:r>
              <a:rPr lang="en-US" sz="3400" b="0" i="0" u="none" strike="noStrike" dirty="0">
                <a:solidFill>
                  <a:schemeClr val="bg1"/>
                </a:solidFill>
                <a:effectLst/>
              </a:rPr>
              <a:t>.</a:t>
            </a:r>
          </a:p>
          <a:p>
            <a:pPr marL="0" indent="0">
              <a:buNone/>
            </a:pPr>
            <a:br>
              <a:rPr lang="en-US" sz="3400" dirty="0">
                <a:solidFill>
                  <a:schemeClr val="bg1"/>
                </a:solidFill>
              </a:rPr>
            </a:br>
            <a:endParaRPr lang="en-US" sz="3400" b="1" dirty="0">
              <a:solidFill>
                <a:schemeClr val="bg1"/>
              </a:solidFill>
            </a:endParaRPr>
          </a:p>
        </p:txBody>
      </p:sp>
    </p:spTree>
    <p:extLst>
      <p:ext uri="{BB962C8B-B14F-4D97-AF65-F5344CB8AC3E}">
        <p14:creationId xmlns:p14="http://schemas.microsoft.com/office/powerpoint/2010/main" val="404812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35EC9-5BEB-3B0E-AC1F-EFF2D32424B6}"/>
            </a:ext>
          </a:extLst>
        </p:cNvPr>
        <p:cNvGrpSpPr/>
        <p:nvPr/>
      </p:nvGrpSpPr>
      <p:grpSpPr>
        <a:xfrm>
          <a:off x="0" y="0"/>
          <a:ext cx="0" cy="0"/>
          <a:chOff x="0" y="0"/>
          <a:chExt cx="0" cy="0"/>
        </a:xfrm>
      </p:grpSpPr>
      <p:pic>
        <p:nvPicPr>
          <p:cNvPr id="3" name="Picture 2" descr="A stone ruins with a tree in the background&#10;&#10;Description automatically generated">
            <a:extLst>
              <a:ext uri="{FF2B5EF4-FFF2-40B4-BE49-F238E27FC236}">
                <a16:creationId xmlns:a16="http://schemas.microsoft.com/office/drawing/2014/main" id="{4126F795-536B-22E3-A943-7EDE36F3D98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4034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F3535-DD8D-02A9-980F-BE39347CB76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57678B5-A699-E1F8-CB61-E1930AD044D0}"/>
              </a:ext>
            </a:extLst>
          </p:cNvPr>
          <p:cNvPicPr>
            <a:picLocks noChangeAspect="1"/>
          </p:cNvPicPr>
          <p:nvPr/>
        </p:nvPicPr>
        <p:blipFill>
          <a:blip r:embed="rId3"/>
          <a:srcRect t="9" b="9"/>
          <a:stretch/>
        </p:blipFill>
        <p:spPr>
          <a:xfrm>
            <a:off x="20" y="1282"/>
            <a:ext cx="12191980" cy="6856718"/>
          </a:xfrm>
          <a:prstGeom prst="rect">
            <a:avLst/>
          </a:prstGeom>
        </p:spPr>
      </p:pic>
    </p:spTree>
    <p:extLst>
      <p:ext uri="{BB962C8B-B14F-4D97-AF65-F5344CB8AC3E}">
        <p14:creationId xmlns:p14="http://schemas.microsoft.com/office/powerpoint/2010/main" val="55169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04680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106357</TotalTime>
  <Words>719</Words>
  <Application>Microsoft Macintosh PowerPoint</Application>
  <PresentationFormat>Widescreen</PresentationFormat>
  <Paragraphs>75</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Lowther, Melissa</cp:lastModifiedBy>
  <cp:revision>1165</cp:revision>
  <cp:lastPrinted>2024-09-01T13:19:12Z</cp:lastPrinted>
  <dcterms:created xsi:type="dcterms:W3CDTF">2022-11-22T02:48:34Z</dcterms:created>
  <dcterms:modified xsi:type="dcterms:W3CDTF">2024-09-22T02:24:55Z</dcterms:modified>
</cp:coreProperties>
</file>